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5" r:id="rId3"/>
    <p:sldId id="336" r:id="rId4"/>
    <p:sldId id="337" r:id="rId5"/>
    <p:sldId id="338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5" r:id="rId15"/>
    <p:sldId id="356" r:id="rId16"/>
    <p:sldId id="354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185190"/>
    <a:srgbClr val="3AA305"/>
    <a:srgbClr val="CC3300"/>
    <a:srgbClr val="006699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46" autoAdjust="0"/>
  </p:normalViewPr>
  <p:slideViewPr>
    <p:cSldViewPr>
      <p:cViewPr varScale="1">
        <p:scale>
          <a:sx n="89" d="100"/>
          <a:sy n="89" d="100"/>
        </p:scale>
        <p:origin x="59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C3DEBEC-3474-47D9-8801-31FFB02DFDE0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513D07E-EE65-4D49-BB06-38D163545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E93C3A2-8B0E-46BD-AD61-8117791CBFC9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927F7B7-C103-4B2A-91B8-000C0F381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F7B7-C103-4B2A-91B8-000C0F3819B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6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F7B7-C103-4B2A-91B8-000C0F3819B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6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75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56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6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72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F7B7-C103-4B2A-91B8-000C0F3819B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69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F7B7-C103-4B2A-91B8-000C0F3819B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09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F7B7-C103-4B2A-91B8-000C0F3819B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63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F7B7-C103-4B2A-91B8-000C0F3819B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35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9969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D5CFE-7B2A-4AE7-83CB-45563EC4889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4000" y="2889250"/>
            <a:ext cx="8585200" cy="201613"/>
            <a:chOff x="254000" y="2889250"/>
            <a:chExt cx="8585200" cy="201613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098800" y="2889250"/>
              <a:ext cx="5740400" cy="201613"/>
              <a:chOff x="1952" y="1680"/>
              <a:chExt cx="3616" cy="144"/>
            </a:xfrm>
          </p:grpSpPr>
          <p:sp>
            <p:nvSpPr>
              <p:cNvPr id="6" name="Rectangle 9"/>
              <p:cNvSpPr>
                <a:spLocks noChangeArrowheads="1"/>
              </p:cNvSpPr>
              <p:nvPr userDrawn="1"/>
            </p:nvSpPr>
            <p:spPr bwMode="auto">
              <a:xfrm>
                <a:off x="1952" y="1680"/>
                <a:ext cx="1808" cy="144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 userDrawn="1"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54000" y="2889250"/>
              <a:ext cx="2870200" cy="201613"/>
            </a:xfrm>
            <a:prstGeom prst="rect">
              <a:avLst/>
            </a:prstGeom>
            <a:solidFill>
              <a:srgbClr val="1851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71" y="5121260"/>
            <a:ext cx="3842258" cy="13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A7D7A-3958-4AE0-BDDE-E44AF23DE13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88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656EE-8C56-4A89-AE8F-F7E6CC096A2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4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805F8-2E56-4F7B-A776-7432C8C6A87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C7B11-FDF4-4280-A727-A3247774EAB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2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FCB2-6254-49DB-9306-4D97C1ADB85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78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71F63-B18B-45F5-9426-A05B399CC58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7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76F99-1031-4D0D-BEDE-347F7D70381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5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7BC65-7B12-4E68-A243-1446230B4F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8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B0557-20C0-442B-AD22-3486818C3F7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4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45629-83F2-48EE-9AC4-839266CC941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98586-B7BC-4830-918A-E2E416835C9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 descr="Star Alo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0869"/>
            <a:ext cx="10525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Internal notes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0778BA5-129C-4E70-9CFC-91B598E6B6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58" r:id="rId9"/>
    <p:sldLayoutId id="2147483757" r:id="rId10"/>
    <p:sldLayoutId id="2147483756" r:id="rId11"/>
    <p:sldLayoutId id="21474837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7239000" cy="1600200"/>
          </a:xfrm>
        </p:spPr>
        <p:txBody>
          <a:bodyPr anchor="ctr"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Shifting Focus and Resources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WASHTO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09555-BE96-445B-BB93-26AEF89A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"/>
            <a:ext cx="3471655" cy="250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08F5-79F3-4018-8876-B7E43234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75" y="257861"/>
            <a:ext cx="3200400" cy="1139825"/>
          </a:xfrm>
        </p:spPr>
        <p:txBody>
          <a:bodyPr/>
          <a:lstStyle/>
          <a:p>
            <a:r>
              <a:rPr lang="en-US" sz="3600" dirty="0"/>
              <a:t>SHIFT IN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7A34-CFD9-4C7D-9DF8-309E9C13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4" y="1600200"/>
            <a:ext cx="3655393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Monthly Reporting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Business Trends</a:t>
            </a:r>
          </a:p>
          <a:p>
            <a:r>
              <a:rPr lang="en-US" sz="1800" dirty="0"/>
              <a:t>Permit Type</a:t>
            </a:r>
          </a:p>
          <a:p>
            <a:r>
              <a:rPr lang="en-US" sz="1800" dirty="0"/>
              <a:t>Industry Code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Statics</a:t>
            </a:r>
          </a:p>
          <a:p>
            <a:r>
              <a:rPr lang="en-US" sz="1800" dirty="0"/>
              <a:t># of Permits Issued</a:t>
            </a:r>
          </a:p>
          <a:p>
            <a:r>
              <a:rPr lang="en-US" sz="1800" dirty="0"/>
              <a:t>Average Processing Time </a:t>
            </a:r>
          </a:p>
          <a:p>
            <a:r>
              <a:rPr lang="en-US" sz="1800" dirty="0"/>
              <a:t># of Phone Calls </a:t>
            </a:r>
          </a:p>
          <a:p>
            <a:r>
              <a:rPr lang="en-US" sz="1800" dirty="0"/>
              <a:t>Average Call Hold Time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749EC-B9AB-4574-88CA-62CAAF8E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34" y="1524000"/>
            <a:ext cx="4997421" cy="251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41CD1-8571-4E25-BBBF-259708A67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167" y="4245078"/>
            <a:ext cx="5042788" cy="2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08F5-79F3-4018-8876-B7E43234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23" y="405801"/>
            <a:ext cx="6547426" cy="633422"/>
          </a:xfrm>
        </p:spPr>
        <p:txBody>
          <a:bodyPr/>
          <a:lstStyle/>
          <a:p>
            <a:r>
              <a:rPr lang="en-US" sz="3600" dirty="0"/>
              <a:t>RESOURCE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7A34-CFD9-4C7D-9DF8-309E9C13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65" y="1039223"/>
            <a:ext cx="8223826" cy="63342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Ongoing updates of resources: Employee Handbook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1B76D-9FF5-4546-B331-60E0FAE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2" y="1549739"/>
            <a:ext cx="3580806" cy="5232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05D731-B63C-4D5E-AD9E-98C2EAFA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1549739"/>
            <a:ext cx="4261426" cy="52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08F5-79F3-4018-8876-B7E43234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23" y="256616"/>
            <a:ext cx="6547426" cy="633422"/>
          </a:xfrm>
        </p:spPr>
        <p:txBody>
          <a:bodyPr/>
          <a:lstStyle/>
          <a:p>
            <a:r>
              <a:rPr lang="en-US" sz="3600" dirty="0"/>
              <a:t>RESOURCE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7A34-CFD9-4C7D-9DF8-309E9C13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09" y="935820"/>
            <a:ext cx="8223826" cy="63342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Creation and distribution of monthly newsletters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082F6-85FD-4BAC-AEAC-E8219598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3" y="1427948"/>
            <a:ext cx="3845815" cy="5414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2A2F5-D8C1-465A-B336-A127129FC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427948"/>
            <a:ext cx="3886200" cy="54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08F5-79F3-4018-8876-B7E43234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74" y="257861"/>
            <a:ext cx="6699825" cy="1139825"/>
          </a:xfrm>
        </p:spPr>
        <p:txBody>
          <a:bodyPr/>
          <a:lstStyle/>
          <a:p>
            <a:r>
              <a:rPr lang="en-US" sz="3600" dirty="0"/>
              <a:t>SHIFT IN RESOURCES: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7A34-CFD9-4C7D-9DF8-309E9C13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4" y="1600200"/>
            <a:ext cx="852253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Customer Training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Creation and maintenance of tutorials on the </a:t>
            </a:r>
            <a:r>
              <a:rPr lang="en-US" sz="2000" dirty="0" err="1"/>
              <a:t>TxDMV</a:t>
            </a:r>
            <a:r>
              <a:rPr lang="en-US" sz="2000" dirty="0"/>
              <a:t> website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Agent training opportunities focused on different aspects of customer service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Communication skills</a:t>
            </a:r>
          </a:p>
          <a:p>
            <a:r>
              <a:rPr lang="en-US" sz="2000" dirty="0"/>
              <a:t>Knowledge of law and policy</a:t>
            </a:r>
          </a:p>
          <a:p>
            <a:r>
              <a:rPr lang="en-US" sz="2000" dirty="0"/>
              <a:t>Ability to troubleshoot</a:t>
            </a:r>
          </a:p>
          <a:p>
            <a:r>
              <a:rPr lang="en-US" sz="2000" dirty="0"/>
              <a:t>Professionalism and courtesy</a:t>
            </a:r>
          </a:p>
          <a:p>
            <a:r>
              <a:rPr lang="en-US" sz="2000" dirty="0"/>
              <a:t>Efficiency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A457A-E36F-4511-AF7D-7D0F20723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340225"/>
            <a:ext cx="28895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2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31C4-BBDC-4A24-A6F3-8C3703B4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CA1EFF-68C3-4793-9100-6BEF0D8C99CF}"/>
              </a:ext>
            </a:extLst>
          </p:cNvPr>
          <p:cNvSpPr txBox="1">
            <a:spLocks/>
          </p:cNvSpPr>
          <p:nvPr/>
        </p:nvSpPr>
        <p:spPr bwMode="auto">
          <a:xfrm>
            <a:off x="386774" y="1600201"/>
            <a:ext cx="81476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kern="0" dirty="0"/>
              <a:t>Intra-Office Support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400" kern="0" dirty="0"/>
          </a:p>
          <a:p>
            <a:endParaRPr lang="en-US" kern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3AB18-FC02-45E9-BDA8-9596BDDB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332289"/>
          </a:xfrm>
        </p:spPr>
        <p:txBody>
          <a:bodyPr/>
          <a:lstStyle/>
          <a:p>
            <a:r>
              <a:rPr lang="en-US" dirty="0"/>
              <a:t>The Quality team initiates communication with management to develop and amend policies</a:t>
            </a:r>
          </a:p>
        </p:txBody>
      </p:sp>
    </p:spTree>
    <p:extLst>
      <p:ext uri="{BB962C8B-B14F-4D97-AF65-F5344CB8AC3E}">
        <p14:creationId xmlns:p14="http://schemas.microsoft.com/office/powerpoint/2010/main" val="315444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31C4-BBDC-4A24-A6F3-8C3703B4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CA1EFF-68C3-4793-9100-6BEF0D8C99CF}"/>
              </a:ext>
            </a:extLst>
          </p:cNvPr>
          <p:cNvSpPr txBox="1">
            <a:spLocks/>
          </p:cNvSpPr>
          <p:nvPr/>
        </p:nvSpPr>
        <p:spPr bwMode="auto">
          <a:xfrm>
            <a:off x="386774" y="1600201"/>
            <a:ext cx="81476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kern="0" dirty="0"/>
              <a:t>Intra-Office Support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400" kern="0" dirty="0"/>
          </a:p>
          <a:p>
            <a:endParaRPr lang="en-US" kern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62236F-0064-4FEA-89D5-7981D84A6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74" y="2514600"/>
            <a:ext cx="8630697" cy="35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6799-7CB8-441B-AE25-1058CB2F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7DB0-A111-45B2-8892-ECA15806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3013076"/>
            <a:ext cx="59436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545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SHIFT IN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671160-FC22-4872-8534-8B2019BDB7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56028" y="1066800"/>
            <a:ext cx="9392043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867" y="316211"/>
            <a:ext cx="8229600" cy="77311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SHIFT IN RESOURCES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3048000" cy="3581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Quality &amp;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8901AD-44C9-4F8D-839C-DE993E6C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56206"/>
            <a:ext cx="10896600" cy="59017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SHIFT IN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The Quality team worked with management to develop new Performance Programs and performance metrics for consistency across all teams.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sz="2400" dirty="0">
                <a:latin typeface="+mn-lt"/>
              </a:rPr>
              <a:t>Permit Quality</a:t>
            </a:r>
          </a:p>
          <a:p>
            <a:r>
              <a:rPr lang="en-US" sz="2400" dirty="0">
                <a:latin typeface="+mn-lt"/>
              </a:rPr>
              <a:t>Phone Quality</a:t>
            </a:r>
          </a:p>
          <a:p>
            <a:r>
              <a:rPr lang="en-US" sz="2400" dirty="0">
                <a:latin typeface="+mn-lt"/>
              </a:rPr>
              <a:t>Reliability/Schedule Management</a:t>
            </a:r>
          </a:p>
          <a:p>
            <a:r>
              <a:rPr lang="en-US" sz="2400" dirty="0">
                <a:latin typeface="+mn-lt"/>
              </a:rPr>
              <a:t>Productivity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5B34-7BA6-4202-9D0A-81DAC180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43" y="3733800"/>
            <a:ext cx="3237257" cy="32372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SHIFT IN RESOURCES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Permit Quality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E6760-7C0E-4512-9262-E63A72EE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310266"/>
            <a:ext cx="8458200" cy="4371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03A7-C471-43C1-A0EB-9051D325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 RESOURCES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21C973-F6C8-491A-BDE0-6312ECEC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kern="0" dirty="0"/>
              <a:t>Phone Quality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9D2277-C313-436D-B81F-834208FDB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587" y="2230437"/>
            <a:ext cx="7142826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69C3-31E0-474B-8095-E6379A36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221A92-EC91-453D-A647-70171CC36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07" y="2438400"/>
            <a:ext cx="8229600" cy="391015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3926AE3-8804-46CA-B032-12B953DD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kern="0" dirty="0"/>
              <a:t>Personal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89872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08F5-79F3-4018-8876-B7E43234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75" y="257861"/>
            <a:ext cx="3200400" cy="1139825"/>
          </a:xfrm>
        </p:spPr>
        <p:txBody>
          <a:bodyPr/>
          <a:lstStyle/>
          <a:p>
            <a:r>
              <a:rPr lang="en-US" sz="3600" dirty="0"/>
              <a:t>SHIFT IN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7A34-CFD9-4C7D-9DF8-309E9C13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4" y="1600200"/>
            <a:ext cx="3358575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Performance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Performance data is provided to supervisors on a daily basis and is also quantified monthly in the form of an Employee Scorecard.</a:t>
            </a:r>
          </a:p>
          <a:p>
            <a:r>
              <a:rPr lang="en-US" sz="2000" dirty="0"/>
              <a:t>Quarterly meetings are held to discuss the program’s progress.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DE4E2-B239-4DF7-A3F9-69BE345E3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350" y="0"/>
            <a:ext cx="5401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08F5-79F3-4018-8876-B7E43234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75" y="257861"/>
            <a:ext cx="3200400" cy="1139825"/>
          </a:xfrm>
        </p:spPr>
        <p:txBody>
          <a:bodyPr/>
          <a:lstStyle/>
          <a:p>
            <a:r>
              <a:rPr lang="en-US" sz="3600" dirty="0"/>
              <a:t>SHIFT IN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7A34-CFD9-4C7D-9DF8-309E9C13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4" y="1600200"/>
            <a:ext cx="3358575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Employee Recognition Program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As an incentive, employees who exceed expectations in these performance categories earn points that compound and can be turned in for rewards including paid time off.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40D86-B6E3-49B5-B6FC-CCD889EE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03" y="21657"/>
            <a:ext cx="5208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45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553&quot;&gt;&lt;object type=&quot;3&quot; unique_id=&quot;10554&quot;&gt;&lt;property id=&quot;20148&quot; value=&quot;5&quot;/&gt;&lt;property id=&quot;20300&quot; value=&quot;Slide 2 - &amp;quot;Main Title&amp;quot;&quot;/&gt;&lt;property id=&quot;20307&quot; value=&quot;256&quot;/&gt;&lt;/object&gt;&lt;object type=&quot;3&quot; unique_id=&quot;10555&quot;&gt;&lt;property id=&quot;20148&quot; value=&quot;5&quot;/&gt;&lt;property id=&quot;20300&quot; value=&quot;Slide 1 - &amp;quot;ADA Template&amp;quot;&quot;/&gt;&lt;property id=&quot;20307&quot; value=&quot;325&quot;/&gt;&lt;/object&gt;&lt;object type=&quot;3&quot; unique_id=&quot;10556&quot;&gt;&lt;property id=&quot;20148&quot; value=&quot;5&quot;/&gt;&lt;property id=&quot;20300&quot; value=&quot;Slide 4 - &amp;quot;Title – Layout Two&amp;quot;&quot;/&gt;&lt;property id=&quot;20307&quot; value=&quot;335&quot;/&gt;&lt;/object&gt;&lt;object type=&quot;3&quot; unique_id=&quot;10557&quot;&gt;&lt;property id=&quot;20148&quot; value=&quot;5&quot;/&gt;&lt;property id=&quot;20300&quot; value=&quot;Slide 5 - &amp;quot;Title – Layout Three&amp;quot;&quot;/&gt;&lt;property id=&quot;20307&quot; value=&quot;336&quot;/&gt;&lt;/object&gt;&lt;object type=&quot;3&quot; unique_id=&quot;10558&quot;&gt;&lt;property id=&quot;20148&quot; value=&quot;5&quot;/&gt;&lt;property id=&quot;20300&quot; value=&quot;Slide 6 - &amp;quot;Title – Layout Four&amp;quot;&quot;/&gt;&lt;property id=&quot;20307&quot; value=&quot;337&quot;/&gt;&lt;/object&gt;&lt;object type=&quot;3&quot; unique_id=&quot;10559&quot;&gt;&lt;property id=&quot;20148&quot; value=&quot;5&quot;/&gt;&lt;property id=&quot;20300&quot; value=&quot;Slide 7 - &amp;quot;Title – Layout Five&amp;quot;&quot;/&gt;&lt;property id=&quot;20307&quot; value=&quot;338&quot;/&gt;&lt;/object&gt;&lt;object type=&quot;3&quot; unique_id=&quot;10648&quot;&gt;&lt;property id=&quot;20148&quot; value=&quot;5&quot;/&gt;&lt;property id=&quot;20300&quot; value=&quot;Slide 3 - &amp;quot;Title - Layout One&amp;quot;&quot;/&gt;&lt;property id=&quot;20307&quot; value=&quot;344&quot;/&gt;&lt;/object&gt;&lt;/object&gt;&lt;object type=&quot;8&quot; unique_id=&quot;105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85190"/>
      </a:dk2>
      <a:lt2>
        <a:srgbClr val="0049B4"/>
      </a:lt2>
      <a:accent1>
        <a:srgbClr val="99CC00"/>
      </a:accent1>
      <a:accent2>
        <a:srgbClr val="7CC947"/>
      </a:accent2>
      <a:accent3>
        <a:srgbClr val="FFFFFF"/>
      </a:accent3>
      <a:accent4>
        <a:srgbClr val="000000"/>
      </a:accent4>
      <a:accent5>
        <a:srgbClr val="CAE2AA"/>
      </a:accent5>
      <a:accent6>
        <a:srgbClr val="70B63F"/>
      </a:accent6>
      <a:hlink>
        <a:srgbClr val="3399FF"/>
      </a:hlink>
      <a:folHlink>
        <a:srgbClr val="99CCFF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308A10"/>
        </a:dk2>
        <a:lt2>
          <a:srgbClr val="68CE02"/>
        </a:lt2>
        <a:accent1>
          <a:srgbClr val="99CC00"/>
        </a:accent1>
        <a:accent2>
          <a:srgbClr val="4037FB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3931E3"/>
        </a:accent6>
        <a:hlink>
          <a:srgbClr val="33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2218E2"/>
        </a:dk2>
        <a:lt2>
          <a:srgbClr val="0054D0"/>
        </a:lt2>
        <a:accent1>
          <a:srgbClr val="99CC00"/>
        </a:accent1>
        <a:accent2>
          <a:srgbClr val="69CF23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EBB1F"/>
        </a:accent6>
        <a:hlink>
          <a:srgbClr val="33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85190"/>
        </a:dk2>
        <a:lt2>
          <a:srgbClr val="0049B4"/>
        </a:lt2>
        <a:accent1>
          <a:srgbClr val="99CC00"/>
        </a:accent1>
        <a:accent2>
          <a:srgbClr val="7CC947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70B63F"/>
        </a:accent6>
        <a:hlink>
          <a:srgbClr val="33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308A10"/>
        </a:dk2>
        <a:lt2>
          <a:srgbClr val="68CE02"/>
        </a:lt2>
        <a:accent1>
          <a:srgbClr val="99CC00"/>
        </a:accent1>
        <a:accent2>
          <a:srgbClr val="4037FB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3931E3"/>
        </a:accent6>
        <a:hlink>
          <a:srgbClr val="33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2218E2"/>
        </a:dk2>
        <a:lt2>
          <a:srgbClr val="0054D0"/>
        </a:lt2>
        <a:accent1>
          <a:srgbClr val="99CC00"/>
        </a:accent1>
        <a:accent2>
          <a:srgbClr val="69CF23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EBB1F"/>
        </a:accent6>
        <a:hlink>
          <a:srgbClr val="33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85190"/>
        </a:dk2>
        <a:lt2>
          <a:srgbClr val="0049B4"/>
        </a:lt2>
        <a:accent1>
          <a:srgbClr val="99CC00"/>
        </a:accent1>
        <a:accent2>
          <a:srgbClr val="7CC947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70B63F"/>
        </a:accent6>
        <a:hlink>
          <a:srgbClr val="33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99CC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185190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154982"/>
        </a:accent6>
        <a:hlink>
          <a:srgbClr val="7CC947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0049B4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0041A3"/>
        </a:accent6>
        <a:hlink>
          <a:srgbClr val="99CC00"/>
        </a:hlink>
        <a:folHlink>
          <a:srgbClr val="1851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18519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0049B4"/>
        </a:accent2>
        <a:accent3>
          <a:srgbClr val="FFFFFF"/>
        </a:accent3>
        <a:accent4>
          <a:srgbClr val="13447A"/>
        </a:accent4>
        <a:accent5>
          <a:srgbClr val="AAEFD1"/>
        </a:accent5>
        <a:accent6>
          <a:srgbClr val="0041A3"/>
        </a:accent6>
        <a:hlink>
          <a:srgbClr val="99CC00"/>
        </a:hlink>
        <a:folHlink>
          <a:srgbClr val="1851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185190"/>
        </a:dk1>
        <a:lt1>
          <a:srgbClr val="FFFFFF"/>
        </a:lt1>
        <a:dk2>
          <a:srgbClr val="000000"/>
        </a:dk2>
        <a:lt2>
          <a:srgbClr val="666699"/>
        </a:lt2>
        <a:accent1>
          <a:srgbClr val="99CC00"/>
        </a:accent1>
        <a:accent2>
          <a:srgbClr val="CCCCCC"/>
        </a:accent2>
        <a:accent3>
          <a:srgbClr val="FFFFFF"/>
        </a:accent3>
        <a:accent4>
          <a:srgbClr val="13447A"/>
        </a:accent4>
        <a:accent5>
          <a:srgbClr val="CAE2AA"/>
        </a:accent5>
        <a:accent6>
          <a:srgbClr val="B9B9B9"/>
        </a:accent6>
        <a:hlink>
          <a:srgbClr val="0049B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10207</TotalTime>
  <Words>252</Words>
  <Application>Microsoft Office PowerPoint</Application>
  <PresentationFormat>On-screen Show (4:3)</PresentationFormat>
  <Paragraphs>71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Verdana</vt:lpstr>
      <vt:lpstr>Wingdings</vt:lpstr>
      <vt:lpstr>Level</vt:lpstr>
      <vt:lpstr>PowerPoint Presentation</vt:lpstr>
      <vt:lpstr>SHIFT IN RESOURCES</vt:lpstr>
      <vt:lpstr>SHIFT IN RESOURCES</vt:lpstr>
      <vt:lpstr>SHIFT IN RESOURCES</vt:lpstr>
      <vt:lpstr>SHIFT IN RESOURCES</vt:lpstr>
      <vt:lpstr>SHIFT IN RESOURCES</vt:lpstr>
      <vt:lpstr>SHIFT IN RESOURCES</vt:lpstr>
      <vt:lpstr>SHIFT IN RESOURCES</vt:lpstr>
      <vt:lpstr>SHIFT IN RESOURCES</vt:lpstr>
      <vt:lpstr>SHIFT IN RESOURCES</vt:lpstr>
      <vt:lpstr>RESOURCE DEVELOPMENT</vt:lpstr>
      <vt:lpstr>RESOURCE DEVELOPMENT</vt:lpstr>
      <vt:lpstr>SHIFT IN RESOURCES: TRAINING</vt:lpstr>
      <vt:lpstr>SHIFT IN RESOURCES</vt:lpstr>
      <vt:lpstr>SHIFT IN RESOURCES</vt:lpstr>
      <vt:lpstr>SHIFT IN RESOURCES</vt:lpstr>
    </vt:vector>
  </TitlesOfParts>
  <Company>TxDOT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Carey</dc:creator>
  <cp:lastModifiedBy>Darr, Jacqueline M.</cp:lastModifiedBy>
  <cp:revision>315</cp:revision>
  <dcterms:created xsi:type="dcterms:W3CDTF">2009-10-30T20:15:36Z</dcterms:created>
  <dcterms:modified xsi:type="dcterms:W3CDTF">2019-02-19T23:48:16Z</dcterms:modified>
</cp:coreProperties>
</file>