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handoutMasterIdLst>
    <p:handoutMasterId r:id="rId55"/>
  </p:handoutMasterIdLst>
  <p:sldIdLst>
    <p:sldId id="354" r:id="rId5"/>
    <p:sldId id="259" r:id="rId6"/>
    <p:sldId id="401" r:id="rId7"/>
    <p:sldId id="323" r:id="rId8"/>
    <p:sldId id="391" r:id="rId9"/>
    <p:sldId id="258" r:id="rId10"/>
    <p:sldId id="357" r:id="rId11"/>
    <p:sldId id="402" r:id="rId12"/>
    <p:sldId id="367" r:id="rId13"/>
    <p:sldId id="374" r:id="rId14"/>
    <p:sldId id="403" r:id="rId15"/>
    <p:sldId id="359" r:id="rId16"/>
    <p:sldId id="368" r:id="rId17"/>
    <p:sldId id="366" r:id="rId18"/>
    <p:sldId id="407" r:id="rId19"/>
    <p:sldId id="337" r:id="rId20"/>
    <p:sldId id="408" r:id="rId21"/>
    <p:sldId id="372" r:id="rId22"/>
    <p:sldId id="404" r:id="rId23"/>
    <p:sldId id="390" r:id="rId24"/>
    <p:sldId id="405" r:id="rId25"/>
    <p:sldId id="379" r:id="rId26"/>
    <p:sldId id="369" r:id="rId27"/>
    <p:sldId id="381" r:id="rId28"/>
    <p:sldId id="376" r:id="rId29"/>
    <p:sldId id="380" r:id="rId30"/>
    <p:sldId id="378" r:id="rId31"/>
    <p:sldId id="418" r:id="rId32"/>
    <p:sldId id="415" r:id="rId33"/>
    <p:sldId id="411" r:id="rId34"/>
    <p:sldId id="416" r:id="rId35"/>
    <p:sldId id="410" r:id="rId36"/>
    <p:sldId id="383" r:id="rId37"/>
    <p:sldId id="419" r:id="rId38"/>
    <p:sldId id="413" r:id="rId39"/>
    <p:sldId id="417" r:id="rId40"/>
    <p:sldId id="421" r:id="rId41"/>
    <p:sldId id="422" r:id="rId42"/>
    <p:sldId id="420" r:id="rId43"/>
    <p:sldId id="392" r:id="rId44"/>
    <p:sldId id="389" r:id="rId45"/>
    <p:sldId id="385" r:id="rId46"/>
    <p:sldId id="386" r:id="rId47"/>
    <p:sldId id="406" r:id="rId48"/>
    <p:sldId id="399" r:id="rId49"/>
    <p:sldId id="398" r:id="rId50"/>
    <p:sldId id="397" r:id="rId51"/>
    <p:sldId id="400" r:id="rId52"/>
    <p:sldId id="371" r:id="rId53"/>
  </p:sldIdLst>
  <p:sldSz cx="9144000" cy="5143500" type="screen16x9"/>
  <p:notesSz cx="7023100" cy="93091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7">
          <p15:clr>
            <a:srgbClr val="A4A3A4"/>
          </p15:clr>
        </p15:guide>
        <p15:guide id="2" orient="horz" pos="2176">
          <p15:clr>
            <a:srgbClr val="A4A3A4"/>
          </p15:clr>
        </p15:guide>
        <p15:guide id="3" pos="1901">
          <p15:clr>
            <a:srgbClr val="A4A3A4"/>
          </p15:clr>
        </p15:guide>
        <p15:guide id="4" pos="3876">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A45"/>
    <a:srgbClr val="14385C"/>
    <a:srgbClr val="E6E6E6"/>
    <a:srgbClr val="925700"/>
    <a:srgbClr val="CC7A00"/>
    <a:srgbClr val="899BAD"/>
    <a:srgbClr val="042A43"/>
    <a:srgbClr val="D27D00"/>
    <a:srgbClr val="25629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1985" autoAdjust="0"/>
  </p:normalViewPr>
  <p:slideViewPr>
    <p:cSldViewPr snapToGrid="0" showGuides="1">
      <p:cViewPr varScale="1">
        <p:scale>
          <a:sx n="125" d="100"/>
          <a:sy n="125" d="100"/>
        </p:scale>
        <p:origin x="138" y="63"/>
      </p:cViewPr>
      <p:guideLst>
        <p:guide orient="horz" pos="1077"/>
        <p:guide orient="horz" pos="2176"/>
        <p:guide pos="1901"/>
        <p:guide pos="3876"/>
      </p:guideLst>
    </p:cSldViewPr>
  </p:slideViewPr>
  <p:notesTextViewPr>
    <p:cViewPr>
      <p:scale>
        <a:sx n="100" d="100"/>
        <a:sy n="100" d="100"/>
      </p:scale>
      <p:origin x="0" y="0"/>
    </p:cViewPr>
  </p:notesTextViewPr>
  <p:sorterViewPr>
    <p:cViewPr>
      <p:scale>
        <a:sx n="100" d="100"/>
        <a:sy n="100" d="100"/>
      </p:scale>
      <p:origin x="0" y="163"/>
    </p:cViewPr>
  </p:sorterViewPr>
  <p:notesViewPr>
    <p:cSldViewPr snapToGrid="0">
      <p:cViewPr varScale="1">
        <p:scale>
          <a:sx n="64" d="100"/>
          <a:sy n="64" d="100"/>
        </p:scale>
        <p:origin x="-3096" y="-77"/>
      </p:cViewPr>
      <p:guideLst>
        <p:guide orient="horz" pos="2909"/>
        <p:guide pos="2208"/>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USTIN2\Desktop\Orlando%20Conference\March_15_2018%20BRG%20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 </a:t>
            </a:r>
          </a:p>
        </c:rich>
      </c:tx>
      <c:layout>
        <c:manualLayout>
          <c:xMode val="edge"/>
          <c:yMode val="edge"/>
          <c:x val="0.26926192345600647"/>
          <c:y val="5.1157393420805969E-2"/>
        </c:manualLayout>
      </c:layout>
      <c:overlay val="0"/>
    </c:title>
    <c:autoTitleDeleted val="0"/>
    <c:plotArea>
      <c:layout>
        <c:manualLayout>
          <c:layoutTarget val="inner"/>
          <c:xMode val="edge"/>
          <c:yMode val="edge"/>
          <c:x val="9.8179716342860962E-2"/>
          <c:y val="0.20437394800131342"/>
          <c:w val="0.77685491388383088"/>
          <c:h val="0.5443574414208675"/>
        </c:manualLayout>
      </c:layout>
      <c:barChart>
        <c:barDir val="col"/>
        <c:grouping val="stacked"/>
        <c:varyColors val="0"/>
        <c:ser>
          <c:idx val="1"/>
          <c:order val="0"/>
          <c:tx>
            <c:strRef>
              <c:f>Sheet1!$T$3</c:f>
              <c:strCache>
                <c:ptCount val="1"/>
                <c:pt idx="0">
                  <c:v>Culvert</c:v>
                </c:pt>
              </c:strCache>
            </c:strRef>
          </c:tx>
          <c:invertIfNegative val="0"/>
          <c:cat>
            <c:strRef>
              <c:f>Sheet1!$R$4:$R$27</c:f>
              <c:strCache>
                <c:ptCount val="24"/>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100-105</c:v>
                </c:pt>
                <c:pt idx="21">
                  <c:v>105-110</c:v>
                </c:pt>
                <c:pt idx="22">
                  <c:v>110-115</c:v>
                </c:pt>
                <c:pt idx="23">
                  <c:v>115-120</c:v>
                </c:pt>
              </c:strCache>
            </c:strRef>
          </c:cat>
          <c:val>
            <c:numRef>
              <c:f>Sheet1!$T$4:$T$27</c:f>
              <c:numCache>
                <c:formatCode>General</c:formatCode>
                <c:ptCount val="24"/>
                <c:pt idx="0">
                  <c:v>209</c:v>
                </c:pt>
                <c:pt idx="1">
                  <c:v>343</c:v>
                </c:pt>
                <c:pt idx="2">
                  <c:v>382</c:v>
                </c:pt>
                <c:pt idx="3">
                  <c:v>326</c:v>
                </c:pt>
                <c:pt idx="4">
                  <c:v>361</c:v>
                </c:pt>
                <c:pt idx="5">
                  <c:v>463</c:v>
                </c:pt>
                <c:pt idx="6">
                  <c:v>412</c:v>
                </c:pt>
                <c:pt idx="7">
                  <c:v>476</c:v>
                </c:pt>
                <c:pt idx="8">
                  <c:v>561</c:v>
                </c:pt>
                <c:pt idx="9">
                  <c:v>1055</c:v>
                </c:pt>
                <c:pt idx="10">
                  <c:v>1302</c:v>
                </c:pt>
                <c:pt idx="11">
                  <c:v>1618</c:v>
                </c:pt>
                <c:pt idx="12">
                  <c:v>1572</c:v>
                </c:pt>
                <c:pt idx="13">
                  <c:v>860</c:v>
                </c:pt>
                <c:pt idx="14">
                  <c:v>330</c:v>
                </c:pt>
                <c:pt idx="15">
                  <c:v>922</c:v>
                </c:pt>
                <c:pt idx="16">
                  <c:v>1081</c:v>
                </c:pt>
                <c:pt idx="17">
                  <c:v>991</c:v>
                </c:pt>
                <c:pt idx="18">
                  <c:v>355</c:v>
                </c:pt>
                <c:pt idx="19">
                  <c:v>43</c:v>
                </c:pt>
                <c:pt idx="20">
                  <c:v>3</c:v>
                </c:pt>
                <c:pt idx="21">
                  <c:v>0</c:v>
                </c:pt>
                <c:pt idx="22">
                  <c:v>0</c:v>
                </c:pt>
                <c:pt idx="23">
                  <c:v>0</c:v>
                </c:pt>
              </c:numCache>
            </c:numRef>
          </c:val>
          <c:extLst>
            <c:ext xmlns:c16="http://schemas.microsoft.com/office/drawing/2014/chart" uri="{C3380CC4-5D6E-409C-BE32-E72D297353CC}">
              <c16:uniqueId val="{00000000-6CA3-4C6A-8BD5-E5A1DADA95D8}"/>
            </c:ext>
          </c:extLst>
        </c:ser>
        <c:ser>
          <c:idx val="3"/>
          <c:order val="1"/>
          <c:tx>
            <c:strRef>
              <c:f>Sheet1!$U$3</c:f>
              <c:strCache>
                <c:ptCount val="1"/>
                <c:pt idx="0">
                  <c:v>Concrete</c:v>
                </c:pt>
              </c:strCache>
            </c:strRef>
          </c:tx>
          <c:invertIfNegative val="0"/>
          <c:cat>
            <c:strRef>
              <c:f>Sheet1!$R$4:$R$27</c:f>
              <c:strCache>
                <c:ptCount val="24"/>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100-105</c:v>
                </c:pt>
                <c:pt idx="21">
                  <c:v>105-110</c:v>
                </c:pt>
                <c:pt idx="22">
                  <c:v>110-115</c:v>
                </c:pt>
                <c:pt idx="23">
                  <c:v>115-120</c:v>
                </c:pt>
              </c:strCache>
            </c:strRef>
          </c:cat>
          <c:val>
            <c:numRef>
              <c:f>Sheet1!$U$4:$U$27</c:f>
              <c:numCache>
                <c:formatCode>General</c:formatCode>
                <c:ptCount val="24"/>
                <c:pt idx="0">
                  <c:v>1408</c:v>
                </c:pt>
                <c:pt idx="1">
                  <c:v>1493</c:v>
                </c:pt>
                <c:pt idx="2">
                  <c:v>1523</c:v>
                </c:pt>
                <c:pt idx="3">
                  <c:v>1083</c:v>
                </c:pt>
                <c:pt idx="4">
                  <c:v>1084</c:v>
                </c:pt>
                <c:pt idx="5">
                  <c:v>1310</c:v>
                </c:pt>
                <c:pt idx="6">
                  <c:v>962</c:v>
                </c:pt>
                <c:pt idx="7">
                  <c:v>1007</c:v>
                </c:pt>
                <c:pt idx="8">
                  <c:v>1161</c:v>
                </c:pt>
                <c:pt idx="9">
                  <c:v>1811</c:v>
                </c:pt>
                <c:pt idx="10">
                  <c:v>1622</c:v>
                </c:pt>
                <c:pt idx="11">
                  <c:v>1473</c:v>
                </c:pt>
                <c:pt idx="12">
                  <c:v>970</c:v>
                </c:pt>
                <c:pt idx="13">
                  <c:v>546</c:v>
                </c:pt>
                <c:pt idx="14">
                  <c:v>214</c:v>
                </c:pt>
                <c:pt idx="15">
                  <c:v>285</c:v>
                </c:pt>
                <c:pt idx="16">
                  <c:v>308</c:v>
                </c:pt>
                <c:pt idx="17">
                  <c:v>416</c:v>
                </c:pt>
                <c:pt idx="18">
                  <c:v>263</c:v>
                </c:pt>
                <c:pt idx="19">
                  <c:v>62</c:v>
                </c:pt>
                <c:pt idx="20">
                  <c:v>1</c:v>
                </c:pt>
                <c:pt idx="21">
                  <c:v>1</c:v>
                </c:pt>
                <c:pt idx="22">
                  <c:v>0</c:v>
                </c:pt>
                <c:pt idx="23">
                  <c:v>0</c:v>
                </c:pt>
              </c:numCache>
            </c:numRef>
          </c:val>
          <c:extLst>
            <c:ext xmlns:c16="http://schemas.microsoft.com/office/drawing/2014/chart" uri="{C3380CC4-5D6E-409C-BE32-E72D297353CC}">
              <c16:uniqueId val="{00000001-6CA3-4C6A-8BD5-E5A1DADA95D8}"/>
            </c:ext>
          </c:extLst>
        </c:ser>
        <c:ser>
          <c:idx val="2"/>
          <c:order val="2"/>
          <c:tx>
            <c:strRef>
              <c:f>Sheet1!$V$3</c:f>
              <c:strCache>
                <c:ptCount val="1"/>
                <c:pt idx="0">
                  <c:v>Steel</c:v>
                </c:pt>
              </c:strCache>
            </c:strRef>
          </c:tx>
          <c:invertIfNegative val="0"/>
          <c:cat>
            <c:strRef>
              <c:f>Sheet1!$R$4:$R$27</c:f>
              <c:strCache>
                <c:ptCount val="24"/>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100-105</c:v>
                </c:pt>
                <c:pt idx="21">
                  <c:v>105-110</c:v>
                </c:pt>
                <c:pt idx="22">
                  <c:v>110-115</c:v>
                </c:pt>
                <c:pt idx="23">
                  <c:v>115-120</c:v>
                </c:pt>
              </c:strCache>
            </c:strRef>
          </c:cat>
          <c:val>
            <c:numRef>
              <c:f>Sheet1!$V$4:$V$27</c:f>
              <c:numCache>
                <c:formatCode>General</c:formatCode>
                <c:ptCount val="24"/>
                <c:pt idx="0">
                  <c:v>107</c:v>
                </c:pt>
                <c:pt idx="1">
                  <c:v>129</c:v>
                </c:pt>
                <c:pt idx="2">
                  <c:v>183</c:v>
                </c:pt>
                <c:pt idx="3">
                  <c:v>144</c:v>
                </c:pt>
                <c:pt idx="4">
                  <c:v>68</c:v>
                </c:pt>
                <c:pt idx="5">
                  <c:v>124</c:v>
                </c:pt>
                <c:pt idx="6">
                  <c:v>33</c:v>
                </c:pt>
                <c:pt idx="7">
                  <c:v>38</c:v>
                </c:pt>
                <c:pt idx="8">
                  <c:v>122</c:v>
                </c:pt>
                <c:pt idx="9">
                  <c:v>333</c:v>
                </c:pt>
                <c:pt idx="10">
                  <c:v>552</c:v>
                </c:pt>
                <c:pt idx="11">
                  <c:v>435</c:v>
                </c:pt>
                <c:pt idx="12">
                  <c:v>261</c:v>
                </c:pt>
                <c:pt idx="13">
                  <c:v>141</c:v>
                </c:pt>
                <c:pt idx="14">
                  <c:v>49</c:v>
                </c:pt>
                <c:pt idx="15">
                  <c:v>263</c:v>
                </c:pt>
                <c:pt idx="16">
                  <c:v>168</c:v>
                </c:pt>
                <c:pt idx="17">
                  <c:v>73</c:v>
                </c:pt>
                <c:pt idx="18">
                  <c:v>18</c:v>
                </c:pt>
                <c:pt idx="19">
                  <c:v>5</c:v>
                </c:pt>
                <c:pt idx="20">
                  <c:v>0</c:v>
                </c:pt>
                <c:pt idx="21">
                  <c:v>1</c:v>
                </c:pt>
                <c:pt idx="22">
                  <c:v>0</c:v>
                </c:pt>
                <c:pt idx="23">
                  <c:v>1</c:v>
                </c:pt>
              </c:numCache>
            </c:numRef>
          </c:val>
          <c:extLst>
            <c:ext xmlns:c16="http://schemas.microsoft.com/office/drawing/2014/chart" uri="{C3380CC4-5D6E-409C-BE32-E72D297353CC}">
              <c16:uniqueId val="{00000002-6CA3-4C6A-8BD5-E5A1DADA95D8}"/>
            </c:ext>
          </c:extLst>
        </c:ser>
        <c:ser>
          <c:idx val="4"/>
          <c:order val="3"/>
          <c:tx>
            <c:strRef>
              <c:f>Sheet1!$W$3</c:f>
              <c:strCache>
                <c:ptCount val="1"/>
                <c:pt idx="0">
                  <c:v>Truss</c:v>
                </c:pt>
              </c:strCache>
            </c:strRef>
          </c:tx>
          <c:invertIfNegative val="0"/>
          <c:cat>
            <c:strRef>
              <c:f>Sheet1!$R$4:$R$27</c:f>
              <c:strCache>
                <c:ptCount val="24"/>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100-105</c:v>
                </c:pt>
                <c:pt idx="21">
                  <c:v>105-110</c:v>
                </c:pt>
                <c:pt idx="22">
                  <c:v>110-115</c:v>
                </c:pt>
                <c:pt idx="23">
                  <c:v>115-120</c:v>
                </c:pt>
              </c:strCache>
            </c:strRef>
          </c:cat>
          <c:val>
            <c:numRef>
              <c:f>Sheet1!$W$4:$W$27</c:f>
              <c:numCache>
                <c:formatCode>General</c:formatCode>
                <c:ptCount val="24"/>
                <c:pt idx="0">
                  <c:v>4</c:v>
                </c:pt>
                <c:pt idx="1">
                  <c:v>1</c:v>
                </c:pt>
                <c:pt idx="2">
                  <c:v>1</c:v>
                </c:pt>
                <c:pt idx="3">
                  <c:v>0</c:v>
                </c:pt>
                <c:pt idx="4">
                  <c:v>0</c:v>
                </c:pt>
                <c:pt idx="5">
                  <c:v>2</c:v>
                </c:pt>
                <c:pt idx="6">
                  <c:v>0</c:v>
                </c:pt>
                <c:pt idx="7">
                  <c:v>1</c:v>
                </c:pt>
                <c:pt idx="8">
                  <c:v>0</c:v>
                </c:pt>
                <c:pt idx="9">
                  <c:v>2</c:v>
                </c:pt>
                <c:pt idx="10">
                  <c:v>0</c:v>
                </c:pt>
                <c:pt idx="11">
                  <c:v>3</c:v>
                </c:pt>
                <c:pt idx="12">
                  <c:v>1</c:v>
                </c:pt>
                <c:pt idx="13">
                  <c:v>4</c:v>
                </c:pt>
                <c:pt idx="14">
                  <c:v>2</c:v>
                </c:pt>
                <c:pt idx="15">
                  <c:v>14</c:v>
                </c:pt>
                <c:pt idx="16">
                  <c:v>7</c:v>
                </c:pt>
                <c:pt idx="17">
                  <c:v>5</c:v>
                </c:pt>
                <c:pt idx="18">
                  <c:v>2</c:v>
                </c:pt>
                <c:pt idx="19">
                  <c:v>0</c:v>
                </c:pt>
                <c:pt idx="20">
                  <c:v>2</c:v>
                </c:pt>
                <c:pt idx="21">
                  <c:v>0</c:v>
                </c:pt>
                <c:pt idx="22">
                  <c:v>0</c:v>
                </c:pt>
                <c:pt idx="23">
                  <c:v>0</c:v>
                </c:pt>
              </c:numCache>
            </c:numRef>
          </c:val>
          <c:extLst>
            <c:ext xmlns:c16="http://schemas.microsoft.com/office/drawing/2014/chart" uri="{C3380CC4-5D6E-409C-BE32-E72D297353CC}">
              <c16:uniqueId val="{00000003-6CA3-4C6A-8BD5-E5A1DADA95D8}"/>
            </c:ext>
          </c:extLst>
        </c:ser>
        <c:ser>
          <c:idx val="5"/>
          <c:order val="4"/>
          <c:tx>
            <c:strRef>
              <c:f>Sheet1!$X$3</c:f>
              <c:strCache>
                <c:ptCount val="1"/>
                <c:pt idx="0">
                  <c:v>Movable</c:v>
                </c:pt>
              </c:strCache>
            </c:strRef>
          </c:tx>
          <c:invertIfNegative val="0"/>
          <c:cat>
            <c:strRef>
              <c:f>Sheet1!$R$4:$R$27</c:f>
              <c:strCache>
                <c:ptCount val="24"/>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100-105</c:v>
                </c:pt>
                <c:pt idx="21">
                  <c:v>105-110</c:v>
                </c:pt>
                <c:pt idx="22">
                  <c:v>110-115</c:v>
                </c:pt>
                <c:pt idx="23">
                  <c:v>115-120</c:v>
                </c:pt>
              </c:strCache>
            </c:strRef>
          </c:cat>
          <c:val>
            <c:numRef>
              <c:f>Sheet1!$X$4:$X$27</c:f>
              <c:numCache>
                <c:formatCode>General</c:formatCode>
                <c:ptCount val="24"/>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1</c:v>
                </c:pt>
                <c:pt idx="16">
                  <c:v>1</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6CA3-4C6A-8BD5-E5A1DADA95D8}"/>
            </c:ext>
          </c:extLst>
        </c:ser>
        <c:ser>
          <c:idx val="6"/>
          <c:order val="5"/>
          <c:tx>
            <c:strRef>
              <c:f>Sheet1!$Y$3</c:f>
              <c:strCache>
                <c:ptCount val="1"/>
                <c:pt idx="0">
                  <c:v>Other</c:v>
                </c:pt>
              </c:strCache>
            </c:strRef>
          </c:tx>
          <c:invertIfNegative val="0"/>
          <c:cat>
            <c:strRef>
              <c:f>Sheet1!$R$4:$R$27</c:f>
              <c:strCache>
                <c:ptCount val="24"/>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100-105</c:v>
                </c:pt>
                <c:pt idx="21">
                  <c:v>105-110</c:v>
                </c:pt>
                <c:pt idx="22">
                  <c:v>110-115</c:v>
                </c:pt>
                <c:pt idx="23">
                  <c:v>115-120</c:v>
                </c:pt>
              </c:strCache>
            </c:strRef>
          </c:cat>
          <c:val>
            <c:numRef>
              <c:f>Sheet1!$Y$4:$Y$27</c:f>
              <c:numCache>
                <c:formatCode>General</c:formatCode>
                <c:ptCount val="24"/>
                <c:pt idx="0">
                  <c:v>0</c:v>
                </c:pt>
                <c:pt idx="1">
                  <c:v>1</c:v>
                </c:pt>
                <c:pt idx="2">
                  <c:v>3</c:v>
                </c:pt>
                <c:pt idx="3">
                  <c:v>8</c:v>
                </c:pt>
                <c:pt idx="4">
                  <c:v>0</c:v>
                </c:pt>
                <c:pt idx="5">
                  <c:v>1</c:v>
                </c:pt>
                <c:pt idx="6">
                  <c:v>0</c:v>
                </c:pt>
                <c:pt idx="7">
                  <c:v>4</c:v>
                </c:pt>
                <c:pt idx="8">
                  <c:v>0</c:v>
                </c:pt>
                <c:pt idx="9">
                  <c:v>1</c:v>
                </c:pt>
                <c:pt idx="10">
                  <c:v>1</c:v>
                </c:pt>
                <c:pt idx="11">
                  <c:v>0</c:v>
                </c:pt>
                <c:pt idx="12">
                  <c:v>1</c:v>
                </c:pt>
                <c:pt idx="13">
                  <c:v>1</c:v>
                </c:pt>
                <c:pt idx="14">
                  <c:v>0</c:v>
                </c:pt>
                <c:pt idx="15">
                  <c:v>2</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5-6CA3-4C6A-8BD5-E5A1DADA95D8}"/>
            </c:ext>
          </c:extLst>
        </c:ser>
        <c:dLbls>
          <c:showLegendKey val="0"/>
          <c:showVal val="0"/>
          <c:showCatName val="0"/>
          <c:showSerName val="0"/>
          <c:showPercent val="0"/>
          <c:showBubbleSize val="0"/>
        </c:dLbls>
        <c:gapWidth val="55"/>
        <c:overlap val="100"/>
        <c:axId val="72500736"/>
        <c:axId val="72502656"/>
      </c:barChart>
      <c:catAx>
        <c:axId val="72500736"/>
        <c:scaling>
          <c:orientation val="minMax"/>
        </c:scaling>
        <c:delete val="0"/>
        <c:axPos val="b"/>
        <c:title>
          <c:tx>
            <c:rich>
              <a:bodyPr/>
              <a:lstStyle/>
              <a:p>
                <a:pPr>
                  <a:defRPr/>
                </a:pPr>
                <a:r>
                  <a:rPr lang="en-US"/>
                  <a:t>Age</a:t>
                </a:r>
              </a:p>
            </c:rich>
          </c:tx>
          <c:layout>
            <c:manualLayout>
              <c:xMode val="edge"/>
              <c:yMode val="edge"/>
              <c:x val="0.46020836469352572"/>
              <c:y val="0.86423614822939954"/>
            </c:manualLayout>
          </c:layout>
          <c:overlay val="0"/>
        </c:title>
        <c:numFmt formatCode="General" sourceLinked="0"/>
        <c:majorTickMark val="none"/>
        <c:minorTickMark val="none"/>
        <c:tickLblPos val="nextTo"/>
        <c:crossAx val="72502656"/>
        <c:crosses val="autoZero"/>
        <c:auto val="1"/>
        <c:lblAlgn val="ctr"/>
        <c:lblOffset val="100"/>
        <c:noMultiLvlLbl val="0"/>
      </c:catAx>
      <c:valAx>
        <c:axId val="72502656"/>
        <c:scaling>
          <c:orientation val="minMax"/>
        </c:scaling>
        <c:delete val="0"/>
        <c:axPos val="l"/>
        <c:majorGridlines/>
        <c:title>
          <c:tx>
            <c:rich>
              <a:bodyPr rot="-5400000" vert="horz"/>
              <a:lstStyle/>
              <a:p>
                <a:pPr>
                  <a:defRPr/>
                </a:pPr>
                <a:r>
                  <a:rPr lang="en-US"/>
                  <a:t>Number of Bridges</a:t>
                </a:r>
              </a:p>
            </c:rich>
          </c:tx>
          <c:overlay val="0"/>
        </c:title>
        <c:numFmt formatCode="General" sourceLinked="1"/>
        <c:majorTickMark val="none"/>
        <c:minorTickMark val="none"/>
        <c:tickLblPos val="nextTo"/>
        <c:crossAx val="72500736"/>
        <c:crosses val="autoZero"/>
        <c:crossBetween val="between"/>
      </c:valAx>
    </c:plotArea>
    <c:legend>
      <c:legendPos val="r"/>
      <c:legendEntry>
        <c:idx val="1"/>
        <c:delete val="1"/>
      </c:legendEntry>
      <c:layout>
        <c:manualLayout>
          <c:xMode val="edge"/>
          <c:yMode val="edge"/>
          <c:x val="0.87745543565797546"/>
          <c:y val="0.39588261996501717"/>
          <c:w val="0.11080423274390809"/>
          <c:h val="0.37115138219468624"/>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616"/>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616"/>
          </a:xfrm>
          <a:prstGeom prst="rect">
            <a:avLst/>
          </a:prstGeom>
        </p:spPr>
        <p:txBody>
          <a:bodyPr vert="horz" lIns="91915" tIns="45958" rIns="91915" bIns="45958" rtlCol="0"/>
          <a:lstStyle>
            <a:lvl1pPr algn="r">
              <a:defRPr sz="1200"/>
            </a:lvl1pPr>
          </a:lstStyle>
          <a:p>
            <a:fld id="{FF8E6447-1AF7-45FC-B6F3-B45DEEC38ECA}" type="datetimeFigureOut">
              <a:rPr lang="en-US" smtClean="0"/>
              <a:t>2/19/2019</a:t>
            </a:fld>
            <a:endParaRPr lang="en-US"/>
          </a:p>
        </p:txBody>
      </p:sp>
      <p:sp>
        <p:nvSpPr>
          <p:cNvPr id="4" name="Footer Placeholder 3"/>
          <p:cNvSpPr>
            <a:spLocks noGrp="1"/>
          </p:cNvSpPr>
          <p:nvPr>
            <p:ph type="ftr" sz="quarter" idx="2"/>
          </p:nvPr>
        </p:nvSpPr>
        <p:spPr>
          <a:xfrm>
            <a:off x="1" y="8841885"/>
            <a:ext cx="3043979" cy="465616"/>
          </a:xfrm>
          <a:prstGeom prst="rect">
            <a:avLst/>
          </a:prstGeom>
        </p:spPr>
        <p:txBody>
          <a:bodyPr vert="horz" lIns="91915" tIns="45958" rIns="91915" bIns="45958"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885"/>
            <a:ext cx="3043979" cy="465616"/>
          </a:xfrm>
          <a:prstGeom prst="rect">
            <a:avLst/>
          </a:prstGeom>
        </p:spPr>
        <p:txBody>
          <a:bodyPr vert="horz" lIns="91915" tIns="45958" rIns="91915" bIns="45958" rtlCol="0" anchor="b"/>
          <a:lstStyle>
            <a:lvl1pPr algn="r">
              <a:defRPr sz="1200"/>
            </a:lvl1pPr>
          </a:lstStyle>
          <a:p>
            <a:fld id="{B9B2EB33-711F-41CA-8F73-C56B715F8B97}" type="slidenum">
              <a:rPr lang="en-US" smtClean="0"/>
              <a:t>‹#›</a:t>
            </a:fld>
            <a:endParaRPr lang="en-US"/>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662" tIns="46831" rIns="93662" bIns="46831" rtlCol="0"/>
          <a:lstStyle>
            <a:lvl1pPr algn="r">
              <a:defRPr sz="1200"/>
            </a:lvl1pPr>
          </a:lstStyle>
          <a:p>
            <a:fld id="{7A790463-911A-4750-AD2E-671879DD54F4}" type="datetimeFigureOut">
              <a:rPr lang="en-US" smtClean="0"/>
              <a:pPr/>
              <a:t>2/19/2019</a:t>
            </a:fld>
            <a:endParaRPr lang="en-US" dirty="0"/>
          </a:p>
        </p:txBody>
      </p:sp>
      <p:sp>
        <p:nvSpPr>
          <p:cNvPr id="4" name="Slide Image Placeholder 3"/>
          <p:cNvSpPr>
            <a:spLocks noGrp="1" noRot="1" noChangeAspect="1"/>
          </p:cNvSpPr>
          <p:nvPr>
            <p:ph type="sldImg" idx="2"/>
          </p:nvPr>
        </p:nvSpPr>
        <p:spPr>
          <a:xfrm>
            <a:off x="407988" y="696913"/>
            <a:ext cx="6207125" cy="3492500"/>
          </a:xfrm>
          <a:prstGeom prst="rect">
            <a:avLst/>
          </a:prstGeom>
          <a:noFill/>
          <a:ln w="12700">
            <a:solidFill>
              <a:prstClr val="black"/>
            </a:solidFill>
          </a:ln>
        </p:spPr>
        <p:txBody>
          <a:bodyPr vert="horz" lIns="93662" tIns="46831" rIns="93662" bIns="4683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662" tIns="46831" rIns="93662" bIns="468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662" tIns="46831" rIns="93662" bIns="468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662" tIns="46831" rIns="93662" bIns="46831"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message: Discuss how the super heavy review is part of the management</a:t>
            </a:r>
            <a:r>
              <a:rPr lang="en-US" baseline="0" dirty="0"/>
              <a:t> of assesses in Texas.  Stress the importance of this.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a:t>
            </a:fld>
            <a:endParaRPr lang="en-US" dirty="0"/>
          </a:p>
        </p:txBody>
      </p:sp>
    </p:spTree>
    <p:extLst>
      <p:ext uri="{BB962C8B-B14F-4D97-AF65-F5344CB8AC3E}">
        <p14:creationId xmlns:p14="http://schemas.microsoft.com/office/powerpoint/2010/main" val="238017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9594F19-97E3-4647-89C2-7EDC49DF21E3}" type="slidenum">
              <a:rPr lang="en-US" altLang="en-US" smtClean="0"/>
              <a:pPr eaLnBrk="1" hangingPunct="1">
                <a:spcBef>
                  <a:spcPct val="0"/>
                </a:spcBef>
              </a:pPr>
              <a:t>10</a:t>
            </a:fld>
            <a:endParaRPr lang="en-US" altLang="en-US"/>
          </a:p>
        </p:txBody>
      </p:sp>
      <p:sp>
        <p:nvSpPr>
          <p:cNvPr id="61443" name="Rectangle 2"/>
          <p:cNvSpPr>
            <a:spLocks noGrp="1" noRot="1" noChangeAspect="1" noChangeArrowheads="1" noTextEdit="1"/>
          </p:cNvSpPr>
          <p:nvPr>
            <p:ph type="sldImg"/>
          </p:nvPr>
        </p:nvSpPr>
        <p:spPr>
          <a:xfrm>
            <a:off x="407988" y="696913"/>
            <a:ext cx="6207125" cy="3492500"/>
          </a:xfrm>
          <a:ln/>
        </p:spPr>
      </p:sp>
      <p:sp>
        <p:nvSpPr>
          <p:cNvPr id="61444" name="Rectangle 3"/>
          <p:cNvSpPr>
            <a:spLocks noGrp="1" noChangeArrowheads="1"/>
          </p:cNvSpPr>
          <p:nvPr>
            <p:ph type="body" idx="1"/>
          </p:nvPr>
        </p:nvSpPr>
        <p:spPr>
          <a:noFill/>
        </p:spPr>
        <p:txBody>
          <a:bodyPr/>
          <a:lstStyle/>
          <a:p>
            <a:pPr eaLnBrk="1" hangingPunct="1"/>
            <a:r>
              <a:rPr lang="en-US" altLang="en-US" dirty="0"/>
              <a:t>Here is the permissible weight table from the Texas Administrative code.</a:t>
            </a:r>
          </a:p>
          <a:p>
            <a:pPr eaLnBrk="1" hangingPunct="1"/>
            <a:endParaRPr lang="en-US" altLang="en-US" dirty="0"/>
          </a:p>
          <a:p>
            <a:pPr eaLnBrk="1" hangingPunct="1"/>
            <a:r>
              <a:rPr lang="en-US" altLang="en-US" dirty="0"/>
              <a:t>It incorporates a correlation of axle spacing versus gross axle weight.</a:t>
            </a:r>
          </a:p>
          <a:p>
            <a:pPr eaLnBrk="1" hangingPunct="1"/>
            <a:endParaRPr lang="en-US" altLang="en-US" dirty="0"/>
          </a:p>
          <a:p>
            <a:pPr eaLnBrk="1" hangingPunct="1"/>
            <a:r>
              <a:rPr lang="en-US" altLang="en-US" dirty="0"/>
              <a:t>A transportation firm will look to this table to determine whether they need a permit to move a particular load.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 the review</a:t>
            </a:r>
            <a:r>
              <a:rPr lang="en-US" baseline="0" dirty="0"/>
              <a:t> process.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11</a:t>
            </a:fld>
            <a:endParaRPr lang="en-US" dirty="0"/>
          </a:p>
        </p:txBody>
      </p:sp>
    </p:spTree>
    <p:extLst>
      <p:ext uri="{BB962C8B-B14F-4D97-AF65-F5344CB8AC3E}">
        <p14:creationId xmlns:p14="http://schemas.microsoft.com/office/powerpoint/2010/main" val="294334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Super Heavy</a:t>
            </a:r>
            <a:r>
              <a:rPr lang="en-US" baseline="0" dirty="0"/>
              <a:t> load in Texas.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12</a:t>
            </a:fld>
            <a:endParaRPr lang="en-US" dirty="0"/>
          </a:p>
        </p:txBody>
      </p:sp>
    </p:spTree>
    <p:extLst>
      <p:ext uri="{BB962C8B-B14F-4D97-AF65-F5344CB8AC3E}">
        <p14:creationId xmlns:p14="http://schemas.microsoft.com/office/powerpoint/2010/main" val="146618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Steps involving TxDMV.</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13</a:t>
            </a:fld>
            <a:endParaRPr lang="en-US" dirty="0"/>
          </a:p>
        </p:txBody>
      </p:sp>
    </p:spTree>
    <p:extLst>
      <p:ext uri="{BB962C8B-B14F-4D97-AF65-F5344CB8AC3E}">
        <p14:creationId xmlns:p14="http://schemas.microsoft.com/office/powerpoint/2010/main" val="241889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submit and application.</a:t>
            </a:r>
            <a:r>
              <a:rPr lang="en-US" baseline="0" dirty="0"/>
              <a:t>  Where to find the requirements.  Requirements are set to determine the appropriate route.</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14</a:t>
            </a:fld>
            <a:endParaRPr lang="en-US" dirty="0"/>
          </a:p>
        </p:txBody>
      </p:sp>
    </p:spTree>
    <p:extLst>
      <p:ext uri="{BB962C8B-B14F-4D97-AF65-F5344CB8AC3E}">
        <p14:creationId xmlns:p14="http://schemas.microsoft.com/office/powerpoint/2010/main" val="355405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next step in the process, after route</a:t>
            </a:r>
            <a:r>
              <a:rPr lang="en-US" baseline="0" dirty="0"/>
              <a:t> has been determined.  The route must go to TxDOT Districts.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15</a:t>
            </a:fld>
            <a:endParaRPr lang="en-US" dirty="0"/>
          </a:p>
        </p:txBody>
      </p:sp>
    </p:spTree>
    <p:extLst>
      <p:ext uri="{BB962C8B-B14F-4D97-AF65-F5344CB8AC3E}">
        <p14:creationId xmlns:p14="http://schemas.microsoft.com/office/powerpoint/2010/main" val="241889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makeup of TxDOT Districts and the importance of District Permit Coordinators.</a:t>
            </a:r>
          </a:p>
        </p:txBody>
      </p:sp>
      <p:sp>
        <p:nvSpPr>
          <p:cNvPr id="4" name="Slide Number Placeholder 3"/>
          <p:cNvSpPr>
            <a:spLocks noGrp="1"/>
          </p:cNvSpPr>
          <p:nvPr>
            <p:ph type="sldNum" sz="quarter" idx="10"/>
          </p:nvPr>
        </p:nvSpPr>
        <p:spPr/>
        <p:txBody>
          <a:bodyPr/>
          <a:lstStyle/>
          <a:p>
            <a:fld id="{09541898-D043-4569-A9A6-59B778BECE00}" type="slidenum">
              <a:rPr lang="en-US" smtClean="0"/>
              <a:pPr/>
              <a:t>16</a:t>
            </a:fld>
            <a:endParaRPr lang="en-US" dirty="0"/>
          </a:p>
        </p:txBody>
      </p:sp>
    </p:spTree>
    <p:extLst>
      <p:ext uri="{BB962C8B-B14F-4D97-AF65-F5344CB8AC3E}">
        <p14:creationId xmlns:p14="http://schemas.microsoft.com/office/powerpoint/2010/main" val="141530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review of the route by the TxDOT District</a:t>
            </a:r>
            <a:r>
              <a:rPr lang="en-US" baseline="0" dirty="0"/>
              <a:t> and District permit coordinators.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17</a:t>
            </a:fld>
            <a:endParaRPr lang="en-US" dirty="0"/>
          </a:p>
        </p:txBody>
      </p:sp>
    </p:spTree>
    <p:extLst>
      <p:ext uri="{BB962C8B-B14F-4D97-AF65-F5344CB8AC3E}">
        <p14:creationId xmlns:p14="http://schemas.microsoft.com/office/powerpoint/2010/main" val="241889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18</a:t>
            </a:fld>
            <a:endParaRPr lang="en-US" dirty="0"/>
          </a:p>
        </p:txBody>
      </p:sp>
    </p:spTree>
    <p:extLst>
      <p:ext uri="{BB962C8B-B14F-4D97-AF65-F5344CB8AC3E}">
        <p14:creationId xmlns:p14="http://schemas.microsoft.com/office/powerpoint/2010/main" val="4089878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19</a:t>
            </a:fld>
            <a:endParaRPr lang="en-US" dirty="0"/>
          </a:p>
        </p:txBody>
      </p:sp>
    </p:spTree>
    <p:extLst>
      <p:ext uri="{BB962C8B-B14F-4D97-AF65-F5344CB8AC3E}">
        <p14:creationId xmlns:p14="http://schemas.microsoft.com/office/powerpoint/2010/main" val="7776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r>
              <a:rPr lang="en-US" baseline="0" dirty="0"/>
              <a:t> of the content of the presentation.</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a:t>
            </a:fld>
            <a:endParaRPr lang="en-US" dirty="0"/>
          </a:p>
        </p:txBody>
      </p:sp>
    </p:spTree>
    <p:extLst>
      <p:ext uri="{BB962C8B-B14F-4D97-AF65-F5344CB8AC3E}">
        <p14:creationId xmlns:p14="http://schemas.microsoft.com/office/powerpoint/2010/main" val="51565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the assets we have in the bridge inventory.</a:t>
            </a:r>
          </a:p>
        </p:txBody>
      </p:sp>
      <p:sp>
        <p:nvSpPr>
          <p:cNvPr id="4" name="Slide Number Placeholder 3"/>
          <p:cNvSpPr>
            <a:spLocks noGrp="1"/>
          </p:cNvSpPr>
          <p:nvPr>
            <p:ph type="sldNum" sz="quarter" idx="10"/>
          </p:nvPr>
        </p:nvSpPr>
        <p:spPr/>
        <p:txBody>
          <a:bodyPr/>
          <a:lstStyle/>
          <a:p>
            <a:fld id="{09541898-D043-4569-A9A6-59B778BECE00}" type="slidenum">
              <a:rPr lang="en-US" smtClean="0"/>
              <a:pPr/>
              <a:t>20</a:t>
            </a:fld>
            <a:endParaRPr lang="en-US" dirty="0"/>
          </a:p>
        </p:txBody>
      </p:sp>
    </p:spTree>
    <p:extLst>
      <p:ext uri="{BB962C8B-B14F-4D97-AF65-F5344CB8AC3E}">
        <p14:creationId xmlns:p14="http://schemas.microsoft.com/office/powerpoint/2010/main" val="141530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21</a:t>
            </a:fld>
            <a:endParaRPr lang="en-US" dirty="0"/>
          </a:p>
        </p:txBody>
      </p:sp>
    </p:spTree>
    <p:extLst>
      <p:ext uri="{BB962C8B-B14F-4D97-AF65-F5344CB8AC3E}">
        <p14:creationId xmlns:p14="http://schemas.microsoft.com/office/powerpoint/2010/main" val="1730929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a:t>We have a pretty good idea which bridges are going most sensitive to the overload.  Our goal is to find a route in which all the bridges will pass the vehicle.  Over time of course, we have identified certain corridors that work for transporting super heavy loads.  Some of the bridge types that historically have needed to be analyzed are:</a:t>
            </a:r>
          </a:p>
          <a:p>
            <a:endParaRPr lang="en-US" altLang="en-US"/>
          </a:p>
          <a:p>
            <a:r>
              <a:rPr lang="en-US" altLang="en-US"/>
              <a:t>Continuous and cantilever steel I-beams and steel plate girder bridges.</a:t>
            </a:r>
          </a:p>
          <a:p>
            <a:endParaRPr lang="en-US" altLang="en-US"/>
          </a:p>
          <a:p>
            <a:r>
              <a:rPr lang="en-US" altLang="en-US"/>
              <a:t>Continuous reinforced concrete bridges.</a:t>
            </a:r>
          </a:p>
          <a:p>
            <a:endParaRPr lang="en-US" altLang="en-US"/>
          </a:p>
          <a:p>
            <a:r>
              <a:rPr lang="en-US" altLang="en-US"/>
              <a:t>Continuous for live load prestressed concrete girder bridges.</a:t>
            </a:r>
          </a:p>
          <a:p>
            <a:endParaRPr lang="en-US" altLang="en-US"/>
          </a:p>
          <a:p>
            <a:r>
              <a:rPr lang="en-US" altLang="en-US"/>
              <a:t>Some prestressed concrete U-beam bridges.</a:t>
            </a:r>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part of the application process a loading diagram is needed to evaluate bridges on the proposed route.</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23</a:t>
            </a:fld>
            <a:endParaRPr lang="en-US" dirty="0"/>
          </a:p>
        </p:txBody>
      </p:sp>
    </p:spTree>
    <p:extLst>
      <p:ext uri="{BB962C8B-B14F-4D97-AF65-F5344CB8AC3E}">
        <p14:creationId xmlns:p14="http://schemas.microsoft.com/office/powerpoint/2010/main" val="121761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pPr eaLnBrk="1" hangingPunct="1"/>
            <a:r>
              <a:rPr lang="en-US" altLang="en-US" dirty="0"/>
              <a:t>A</a:t>
            </a:r>
            <a:r>
              <a:rPr lang="en-US" altLang="en-US" baseline="0" dirty="0"/>
              <a:t> </a:t>
            </a:r>
            <a:r>
              <a:rPr lang="en-US" altLang="en-US" dirty="0"/>
              <a:t>method for graphically charting the harshness of a super heavy vehicle.  It can be used to identify those vehicles whose combination of gross weight and load distribution MAY cause problems.  It is an identification tool and is not used in the final analysis.</a:t>
            </a:r>
          </a:p>
          <a:p>
            <a:pPr eaLnBrk="1" hangingPunct="1"/>
            <a:endParaRPr lang="en-US" altLang="en-US" dirty="0"/>
          </a:p>
          <a:p>
            <a:pPr eaLnBrk="1" hangingPunct="1"/>
            <a:r>
              <a:rPr lang="en-US" altLang="en-US" dirty="0"/>
              <a:t>It was developed for simple spans, but the trend can be applied to any bridge.  The implication is that if your data points lie underneath the curve, the load is relatively benign and stresses in the structure will remain within the operational envelope.  If some of the data points for a particular trailer configuration lie above the curve, it would indicate that analysis of suspect bridges on the route would be prudent.</a:t>
            </a:r>
          </a:p>
          <a:p>
            <a:pPr eaLnBrk="1" hangingPunct="1"/>
            <a:endParaRPr lang="en-US" altLang="en-US" dirty="0"/>
          </a:p>
          <a:p>
            <a:pPr eaLnBrk="1" hangingPunct="1"/>
            <a:r>
              <a:rPr lang="en-US" altLang="en-US" dirty="0"/>
              <a:t>The curve itself was developed by plotting points for then current permit groups, specific overloads studied on various H15 bridges, 58,000 pound tandems and 66,000 pound triples; and then fitting a “best” curve through the data.  This curve was then compared to plots of large cranes that John felt were stressing the bridges.  Their points were well above the developed curve.</a:t>
            </a:r>
          </a:p>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Go</a:t>
            </a:r>
            <a:r>
              <a:rPr lang="en-US" altLang="en-US" baseline="0" dirty="0"/>
              <a:t> into the actual analysis and the purpose of the analysis.</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a:t>We have a pretty good idea which bridges are going most sensitive to the overload.  Our goal is to find a route in which all the bridges will pass the vehicle.  Over time of course, we have identified certain corridors that work for transporting super heavy loads.  Some of the bridge types that historically have needed to be analyzed are:</a:t>
            </a:r>
          </a:p>
          <a:p>
            <a:endParaRPr lang="en-US" altLang="en-US"/>
          </a:p>
          <a:p>
            <a:r>
              <a:rPr lang="en-US" altLang="en-US"/>
              <a:t>Continuous and cantilever steel I-beams and steel plate girder bridges.</a:t>
            </a:r>
          </a:p>
          <a:p>
            <a:endParaRPr lang="en-US" altLang="en-US"/>
          </a:p>
          <a:p>
            <a:r>
              <a:rPr lang="en-US" altLang="en-US"/>
              <a:t>Continuous reinforced concrete bridges.</a:t>
            </a:r>
          </a:p>
          <a:p>
            <a:endParaRPr lang="en-US" altLang="en-US"/>
          </a:p>
          <a:p>
            <a:r>
              <a:rPr lang="en-US" altLang="en-US"/>
              <a:t>Continuous for live load prestressed concrete girder bridges.</a:t>
            </a:r>
          </a:p>
          <a:p>
            <a:endParaRPr lang="en-US" altLang="en-US"/>
          </a:p>
          <a:p>
            <a:r>
              <a:rPr lang="en-US" altLang="en-US"/>
              <a:t>Some prestressed concrete U-beam bridges.</a:t>
            </a:r>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Stress how condition is</a:t>
            </a:r>
            <a:r>
              <a:rPr lang="en-US" altLang="en-US" baseline="0" dirty="0"/>
              <a:t> important.  Conditions can change.</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Overview</a:t>
            </a:r>
            <a:r>
              <a:rPr lang="en-US" altLang="en-US" baseline="0" dirty="0"/>
              <a:t> of the components that are analyzed.</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off with Texas bridge facts to stress</a:t>
            </a:r>
            <a:r>
              <a:rPr lang="en-US" baseline="0" dirty="0"/>
              <a:t> the size of the system.  We actually have a streamlined process considering the size of the bridge inventory.</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3</a:t>
            </a:fld>
            <a:endParaRPr lang="en-US" dirty="0"/>
          </a:p>
        </p:txBody>
      </p:sp>
    </p:spTree>
    <p:extLst>
      <p:ext uri="{BB962C8B-B14F-4D97-AF65-F5344CB8AC3E}">
        <p14:creationId xmlns:p14="http://schemas.microsoft.com/office/powerpoint/2010/main" val="162873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Stress the importance of scour and how this can</a:t>
            </a:r>
            <a:r>
              <a:rPr lang="en-US" altLang="en-US" baseline="0" dirty="0"/>
              <a:t> change.  We have a system in place to track scour with our inspections.  A record of scour critical bridges is kept.</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As benign as we try to make them, these vehicles are very heavy and can cause damage.  New seal coats are particularly vulnerable.</a:t>
            </a:r>
          </a:p>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One</a:t>
            </a:r>
            <a:r>
              <a:rPr lang="en-US" altLang="en-US" baseline="0" dirty="0"/>
              <a:t> of the most important parts of the analysis</a:t>
            </a:r>
            <a:r>
              <a:rPr lang="en-US" altLang="en-US" dirty="0"/>
              <a:t> is lateral load distribution. AASHTO and the</a:t>
            </a:r>
            <a:r>
              <a:rPr lang="en-US" altLang="en-US" baseline="0" dirty="0"/>
              <a:t> Manual for Bridge Evaluation gives us direction for this.</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Beam reactions are based on the distribution of the load.</a:t>
            </a:r>
            <a:r>
              <a:rPr lang="en-US" altLang="en-US" baseline="0" dirty="0"/>
              <a:t>  Animation shows the very concentrated load. Show the reaction of the beams. Distribution of load determines load factors.</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r>
              <a:rPr lang="en-US" altLang="en-US" dirty="0"/>
              <a:t>Same as before but the load is distributed</a:t>
            </a:r>
            <a:r>
              <a:rPr lang="en-US" altLang="en-US" baseline="0" dirty="0"/>
              <a:t> over a larger area.</a:t>
            </a:r>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7125" cy="3492500"/>
          </a:xfrm>
          <a:ln/>
        </p:spPr>
      </p:sp>
      <p:sp>
        <p:nvSpPr>
          <p:cNvPr id="74755" name="Notes Placeholder 2"/>
          <p:cNvSpPr>
            <a:spLocks noGrp="1"/>
          </p:cNvSpPr>
          <p:nvPr>
            <p:ph type="body" idx="1"/>
          </p:nvPr>
        </p:nvSpPr>
        <p:spPr>
          <a:noFill/>
        </p:spPr>
        <p:txBody>
          <a:bodyPr/>
          <a:lstStyle/>
          <a:p>
            <a:pPr eaLnBrk="1" hangingPunct="1"/>
            <a:r>
              <a:rPr lang="en-US" altLang="en-US" dirty="0"/>
              <a:t>The goal of an LRFD analysis is to identify a rating factor for the bridge, which is the rating factor of it’s weakest member when subjected to the overload.  In essence, this rating factor is the ratio of live load capacity divided by the live load demand.</a:t>
            </a:r>
          </a:p>
          <a:p>
            <a:pPr eaLnBrk="1" hangingPunct="1"/>
            <a:endParaRPr lang="en-US" altLang="en-US" dirty="0"/>
          </a:p>
          <a:p>
            <a:pPr eaLnBrk="1" hangingPunct="1"/>
            <a:r>
              <a:rPr lang="en-US" altLang="en-US" dirty="0"/>
              <a:t>Obviously, we would like this number to be over 1.  If it’s not, we have to re-route the vehicle or change it’s configuration.</a:t>
            </a:r>
          </a:p>
          <a:p>
            <a:pPr eaLnBrk="1" hangingPunct="1"/>
            <a:endParaRPr lang="en-US" altLang="en-US" dirty="0"/>
          </a:p>
          <a:p>
            <a:pPr eaLnBrk="1" hangingPunct="1"/>
            <a:r>
              <a:rPr lang="en-US" altLang="en-US" dirty="0"/>
              <a:t>Because permanent deformations are usually looked on unfavorably, we disallow the plastic moment criteria contained in the code.</a:t>
            </a:r>
          </a:p>
          <a:p>
            <a:endParaRPr lang="en-US" altLang="en-US" dirty="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55" indent="-285714" eaLnBrk="0" hangingPunct="0">
              <a:spcBef>
                <a:spcPct val="30000"/>
              </a:spcBef>
              <a:defRPr sz="1200">
                <a:solidFill>
                  <a:schemeClr val="tx1"/>
                </a:solidFill>
                <a:latin typeface="Arial" charset="0"/>
              </a:defRPr>
            </a:lvl2pPr>
            <a:lvl3pPr marL="1144442" indent="-228570" eaLnBrk="0" hangingPunct="0">
              <a:spcBef>
                <a:spcPct val="30000"/>
              </a:spcBef>
              <a:defRPr sz="1200">
                <a:solidFill>
                  <a:schemeClr val="tx1"/>
                </a:solidFill>
                <a:latin typeface="Arial" charset="0"/>
              </a:defRPr>
            </a:lvl3pPr>
            <a:lvl4pPr marL="1601584" indent="-228570" eaLnBrk="0" hangingPunct="0">
              <a:spcBef>
                <a:spcPct val="30000"/>
              </a:spcBef>
              <a:defRPr sz="1200">
                <a:solidFill>
                  <a:schemeClr val="tx1"/>
                </a:solidFill>
                <a:latin typeface="Arial" charset="0"/>
              </a:defRPr>
            </a:lvl4pPr>
            <a:lvl5pPr marL="2058725" indent="-228570" eaLnBrk="0" hangingPunct="0">
              <a:spcBef>
                <a:spcPct val="30000"/>
              </a:spcBef>
              <a:defRPr sz="1200">
                <a:solidFill>
                  <a:schemeClr val="tx1"/>
                </a:solidFill>
                <a:latin typeface="Arial" charset="0"/>
              </a:defRPr>
            </a:lvl5pPr>
            <a:lvl6pPr marL="2515867" indent="-228570" eaLnBrk="0" fontAlgn="base" hangingPunct="0">
              <a:spcBef>
                <a:spcPct val="30000"/>
              </a:spcBef>
              <a:spcAft>
                <a:spcPct val="0"/>
              </a:spcAft>
              <a:defRPr sz="1200">
                <a:solidFill>
                  <a:schemeClr val="tx1"/>
                </a:solidFill>
                <a:latin typeface="Arial" charset="0"/>
              </a:defRPr>
            </a:lvl6pPr>
            <a:lvl7pPr marL="2973009" indent="-228570" eaLnBrk="0" fontAlgn="base" hangingPunct="0">
              <a:spcBef>
                <a:spcPct val="30000"/>
              </a:spcBef>
              <a:spcAft>
                <a:spcPct val="0"/>
              </a:spcAft>
              <a:defRPr sz="1200">
                <a:solidFill>
                  <a:schemeClr val="tx1"/>
                </a:solidFill>
                <a:latin typeface="Arial" charset="0"/>
              </a:defRPr>
            </a:lvl7pPr>
            <a:lvl8pPr marL="3430151" indent="-228570" eaLnBrk="0" fontAlgn="base" hangingPunct="0">
              <a:spcBef>
                <a:spcPct val="30000"/>
              </a:spcBef>
              <a:spcAft>
                <a:spcPct val="0"/>
              </a:spcAft>
              <a:defRPr sz="1200">
                <a:solidFill>
                  <a:schemeClr val="tx1"/>
                </a:solidFill>
                <a:latin typeface="Arial" charset="0"/>
              </a:defRPr>
            </a:lvl8pPr>
            <a:lvl9pPr marL="3887292" indent="-22857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33539-8A98-4B82-8487-9F1E540F5999}" type="slidenum">
              <a:rPr lang="en-US" altLang="en-US" smtClean="0"/>
              <a:pPr eaLnBrk="1" hangingPunct="1">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4</a:t>
            </a:fld>
            <a:endParaRPr lang="en-US" dirty="0"/>
          </a:p>
        </p:txBody>
      </p:sp>
    </p:spTree>
    <p:extLst>
      <p:ext uri="{BB962C8B-B14F-4D97-AF65-F5344CB8AC3E}">
        <p14:creationId xmlns:p14="http://schemas.microsoft.com/office/powerpoint/2010/main" val="966915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40</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41</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 quick and easy way to reduce the severity of an overload is to slow it down.  By decreasing the speed of the vehicle, it’s tendency to bounce as it traverses deck joints and imperfections decreases, lessening the impact loading.  Typical LRFD impact loading is 33% of the vehicle.  Speeds under 10 mph bring that value to zero.</a:t>
            </a:r>
          </a:p>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5BCA5-F6D7-433C-BBA9-DC7DFE4FA831}" type="slidenum">
              <a:rPr lang="en-US" altLang="en-US"/>
              <a:pPr/>
              <a:t>42</a:t>
            </a:fld>
            <a:endParaRPr lang="en-US" altLang="en-US"/>
          </a:p>
        </p:txBody>
      </p:sp>
      <p:sp>
        <p:nvSpPr>
          <p:cNvPr id="168962" name="Rectangle 2"/>
          <p:cNvSpPr>
            <a:spLocks noGrp="1" noRot="1" noChangeAspect="1" noChangeArrowheads="1" noTextEdit="1"/>
          </p:cNvSpPr>
          <p:nvPr>
            <p:ph type="sldImg"/>
          </p:nvPr>
        </p:nvSpPr>
        <p:spPr>
          <a:xfrm>
            <a:off x="407988" y="696913"/>
            <a:ext cx="6207125" cy="3492500"/>
          </a:xfrm>
          <a:ln/>
        </p:spPr>
      </p:sp>
      <p:sp>
        <p:nvSpPr>
          <p:cNvPr id="168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43</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44</a:t>
            </a:fld>
            <a:endParaRPr lang="en-US" dirty="0"/>
          </a:p>
        </p:txBody>
      </p:sp>
    </p:spTree>
    <p:extLst>
      <p:ext uri="{BB962C8B-B14F-4D97-AF65-F5344CB8AC3E}">
        <p14:creationId xmlns:p14="http://schemas.microsoft.com/office/powerpoint/2010/main" val="4272030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45</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46</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47</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FC1E-2F41-46C1-AADC-3D484979780D}" type="slidenum">
              <a:rPr lang="en-US" altLang="en-US"/>
              <a:pPr/>
              <a:t>48</a:t>
            </a:fld>
            <a:endParaRPr lang="en-US" altLang="en-US"/>
          </a:p>
        </p:txBody>
      </p:sp>
      <p:sp>
        <p:nvSpPr>
          <p:cNvPr id="169986" name="Rectangle 2"/>
          <p:cNvSpPr>
            <a:spLocks noGrp="1" noRot="1" noChangeAspect="1" noChangeArrowheads="1" noTextEdit="1"/>
          </p:cNvSpPr>
          <p:nvPr>
            <p:ph type="sldImg"/>
          </p:nvPr>
        </p:nvSpPr>
        <p:spPr>
          <a:xfrm>
            <a:off x="407988" y="696913"/>
            <a:ext cx="6207125" cy="3492500"/>
          </a:xfrm>
          <a:ln/>
        </p:spPr>
      </p:sp>
      <p:sp>
        <p:nvSpPr>
          <p:cNvPr id="1699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49</a:t>
            </a:fld>
            <a:endParaRPr lang="en-US" dirty="0"/>
          </a:p>
        </p:txBody>
      </p:sp>
    </p:spTree>
    <p:extLst>
      <p:ext uri="{BB962C8B-B14F-4D97-AF65-F5344CB8AC3E}">
        <p14:creationId xmlns:p14="http://schemas.microsoft.com/office/powerpoint/2010/main" val="366528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a:t>
            </a:r>
            <a:r>
              <a:rPr lang="en-US" baseline="0" dirty="0"/>
              <a:t> of Map of Texas bridges, on and off system.</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5</a:t>
            </a:fld>
            <a:endParaRPr lang="en-US" dirty="0"/>
          </a:p>
        </p:txBody>
      </p:sp>
    </p:spTree>
    <p:extLst>
      <p:ext uri="{BB962C8B-B14F-4D97-AF65-F5344CB8AC3E}">
        <p14:creationId xmlns:p14="http://schemas.microsoft.com/office/powerpoint/2010/main" val="55184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a:t>
            </a:r>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dirty="0"/>
          </a:p>
        </p:txBody>
      </p:sp>
    </p:spTree>
    <p:extLst>
      <p:ext uri="{BB962C8B-B14F-4D97-AF65-F5344CB8AC3E}">
        <p14:creationId xmlns:p14="http://schemas.microsoft.com/office/powerpoint/2010/main" val="181448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 of types of bridges</a:t>
            </a:r>
            <a:r>
              <a:rPr lang="en-US" baseline="0" dirty="0"/>
              <a:t> and age of the inventory.  Stress that the age of the inventory.</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7</a:t>
            </a:fld>
            <a:endParaRPr lang="en-US" dirty="0"/>
          </a:p>
        </p:txBody>
      </p:sp>
    </p:spTree>
    <p:extLst>
      <p:ext uri="{BB962C8B-B14F-4D97-AF65-F5344CB8AC3E}">
        <p14:creationId xmlns:p14="http://schemas.microsoft.com/office/powerpoint/2010/main" val="391926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of TxDMV</a:t>
            </a:r>
            <a:r>
              <a:rPr lang="en-US" baseline="0" dirty="0"/>
              <a:t> starts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8</a:t>
            </a:fld>
            <a:endParaRPr lang="en-US" dirty="0"/>
          </a:p>
        </p:txBody>
      </p:sp>
    </p:spTree>
    <p:extLst>
      <p:ext uri="{BB962C8B-B14F-4D97-AF65-F5344CB8AC3E}">
        <p14:creationId xmlns:p14="http://schemas.microsoft.com/office/powerpoint/2010/main" val="165058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Functions of TxDMV in the Super Heavy process.  Requirements</a:t>
            </a:r>
            <a:r>
              <a:rPr lang="en-US" baseline="0" dirty="0"/>
              <a:t> for the definition of types of loads is controlled by Texas Administrative Code.</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9</a:t>
            </a:fld>
            <a:endParaRPr lang="en-US" dirty="0"/>
          </a:p>
        </p:txBody>
      </p:sp>
    </p:spTree>
    <p:extLst>
      <p:ext uri="{BB962C8B-B14F-4D97-AF65-F5344CB8AC3E}">
        <p14:creationId xmlns:p14="http://schemas.microsoft.com/office/powerpoint/2010/main" val="35023593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50541"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252410" y="2847954"/>
            <a:ext cx="4114800" cy="1057275"/>
          </a:xfrm>
          <a:noFill/>
        </p:spPr>
        <p:txBody>
          <a:bodyPr wrap="square" lIns="0" tIns="0" rIns="0" bIns="0" rtlCol="0" anchor="b" anchorCtr="0">
            <a:noAutofit/>
          </a:bodyPr>
          <a:lstStyle>
            <a:lvl1pPr>
              <a:lnSpc>
                <a:spcPct val="90000"/>
              </a:lnSpc>
              <a:defRPr kumimoji="0" lang="en-US" sz="36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252410"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495303"/>
            <a:ext cx="9144000" cy="648197"/>
          </a:xfrm>
          <a:prstGeom prst="rect">
            <a:avLst/>
          </a:prstGeom>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8988" cy="699817"/>
          </a:xfrm>
          <a:prstGeom prst="rect">
            <a:avLst/>
          </a:prstGeom>
        </p:spPr>
      </p:pic>
      <p:cxnSp>
        <p:nvCxnSpPr>
          <p:cNvPr id="9" name="Straight Connector 8"/>
          <p:cNvCxnSpPr/>
          <p:nvPr userDrawn="1"/>
        </p:nvCxnSpPr>
        <p:spPr>
          <a:xfrm>
            <a:off x="228600" y="3933804"/>
            <a:ext cx="4191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5089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509590" y="2795091"/>
            <a:ext cx="4114800" cy="1057275"/>
          </a:xfrm>
          <a:noFill/>
        </p:spPr>
        <p:txBody>
          <a:bodyPr wrap="square" lIns="0" tIns="0" rIns="0" bIns="0" rtlCol="0" anchor="b" anchorCtr="0">
            <a:noAutofit/>
          </a:bodyPr>
          <a:lstStyle>
            <a:lvl1pPr>
              <a:lnSpc>
                <a:spcPct val="90000"/>
              </a:lnSpc>
              <a:defRPr kumimoji="0" lang="en-US" sz="36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509590" y="3902372"/>
            <a:ext cx="4114800"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495303"/>
            <a:ext cx="9144000" cy="648197"/>
          </a:xfrm>
          <a:prstGeom prst="rect">
            <a:avLst/>
          </a:prstGeom>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8988" cy="699817"/>
          </a:xfrm>
          <a:prstGeom prst="rect">
            <a:avLst/>
          </a:prstGeom>
        </p:spPr>
      </p:pic>
      <p:cxnSp>
        <p:nvCxnSpPr>
          <p:cNvPr id="8" name="Straight Connector 7"/>
          <p:cNvCxnSpPr/>
          <p:nvPr userDrawn="1"/>
        </p:nvCxnSpPr>
        <p:spPr>
          <a:xfrm>
            <a:off x="485780" y="3880941"/>
            <a:ext cx="4191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864601" y="49339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7" name="Slide Number Placeholder 5"/>
          <p:cNvSpPr>
            <a:spLocks noGrp="1"/>
          </p:cNvSpPr>
          <p:nvPr>
            <p:ph type="sldNum" sz="quarter" idx="4"/>
          </p:nvPr>
        </p:nvSpPr>
        <p:spPr>
          <a:xfrm>
            <a:off x="8864601" y="49339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1" y="49339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51831"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3478333"/>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099"/>
          <a:stretch/>
        </p:blipFill>
        <p:spPr>
          <a:xfrm>
            <a:off x="4981415" y="531805"/>
            <a:ext cx="4087522" cy="3855951"/>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7" y="2568144"/>
            <a:ext cx="2314257" cy="781382"/>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495303"/>
            <a:ext cx="9144000" cy="648197"/>
          </a:xfrm>
          <a:prstGeom prst="rect">
            <a:avLst/>
          </a:prstGeom>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8988" cy="699817"/>
          </a:xfrm>
          <a:prstGeom prst="rect">
            <a:avLst/>
          </a:prstGeom>
        </p:spPr>
      </p:pic>
      <p:sp>
        <p:nvSpPr>
          <p:cNvPr id="2" name="Title 1"/>
          <p:cNvSpPr>
            <a:spLocks noGrp="1"/>
          </p:cNvSpPr>
          <p:nvPr>
            <p:ph type="ctrTitle"/>
            <p:custDataLst>
              <p:tags r:id="rId3"/>
            </p:custDataLst>
          </p:nvPr>
        </p:nvSpPr>
        <p:spPr>
          <a:xfrm>
            <a:off x="337896" y="3618648"/>
            <a:ext cx="4114800" cy="434738"/>
          </a:xfrm>
          <a:noFill/>
        </p:spPr>
        <p:txBody>
          <a:bodyPr wrap="square" lIns="0" tIns="0" rIns="0" bIns="0" rtlCol="0" anchor="b" anchorCtr="0">
            <a:noAutofit/>
          </a:bodyPr>
          <a:lstStyle>
            <a:lvl1pPr>
              <a:lnSpc>
                <a:spcPct val="90000"/>
              </a:lnSpc>
              <a:defRPr kumimoji="0" lang="en-US" sz="28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4719679"/>
            <a:ext cx="9144000" cy="423821"/>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473682"/>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51567" name="think-cell Slide" r:id="rId16" imgW="0" imgH="0" progId="">
                  <p:embed/>
                </p:oleObj>
              </mc:Choice>
              <mc:Fallback>
                <p:oleObj name="think-cell Slide" r:id="rId16"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6" y="4934549"/>
            <a:ext cx="257175" cy="142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247816" y="32720"/>
            <a:ext cx="8353425" cy="400110"/>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800100"/>
            <a:ext cx="8477250" cy="38862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3"/>
            </p:custDataLst>
          </p:nvPr>
        </p:nvSpPr>
        <p:spPr>
          <a:xfrm>
            <a:off x="8870950" y="4936797"/>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9" name="TextBox 8"/>
          <p:cNvSpPr txBox="1"/>
          <p:nvPr/>
        </p:nvSpPr>
        <p:spPr>
          <a:xfrm>
            <a:off x="304800" y="4835595"/>
            <a:ext cx="4267200" cy="276999"/>
          </a:xfrm>
          <a:prstGeom prst="rect">
            <a:avLst/>
          </a:prstGeom>
          <a:noFill/>
        </p:spPr>
        <p:txBody>
          <a:bodyPr wrap="square" rtlCol="0">
            <a:spAutoFit/>
          </a:bodyPr>
          <a:lstStyle/>
          <a:p>
            <a:r>
              <a:rPr lang="en-US" sz="1200" dirty="0">
                <a:solidFill>
                  <a:schemeClr val="bg1"/>
                </a:solidFill>
                <a:latin typeface="Franklin Gothic Book" pitchFamily="34" charset="0"/>
              </a:rPr>
              <a:t>Super Heavy</a:t>
            </a:r>
            <a:r>
              <a:rPr lang="en-US" sz="1200" baseline="0" dirty="0">
                <a:solidFill>
                  <a:schemeClr val="bg1"/>
                </a:solidFill>
                <a:latin typeface="Franklin Gothic Book" pitchFamily="34" charset="0"/>
              </a:rPr>
              <a:t> Review Process In Texas</a:t>
            </a:r>
            <a:endParaRPr lang="en-US" sz="1200" dirty="0">
              <a:solidFill>
                <a:schemeClr val="bg1"/>
              </a:solidFill>
              <a:latin typeface="Franklin Gothic Book" pitchFamily="34" charset="0"/>
            </a:endParaRPr>
          </a:p>
        </p:txBody>
      </p:sp>
      <p:sp>
        <p:nvSpPr>
          <p:cNvPr id="11" name="TextBox 10"/>
          <p:cNvSpPr txBox="1"/>
          <p:nvPr/>
        </p:nvSpPr>
        <p:spPr>
          <a:xfrm>
            <a:off x="4619626" y="4835594"/>
            <a:ext cx="4094470" cy="276999"/>
          </a:xfrm>
          <a:prstGeom prst="rect">
            <a:avLst/>
          </a:prstGeom>
          <a:noFill/>
        </p:spPr>
        <p:txBody>
          <a:bodyPr wrap="square" rtlCol="0">
            <a:spAutoFit/>
          </a:bodyPr>
          <a:lstStyle/>
          <a:p>
            <a:pPr algn="r"/>
            <a:r>
              <a:rPr lang="en-US" sz="1200" dirty="0">
                <a:solidFill>
                  <a:schemeClr val="bg1"/>
                </a:solidFill>
                <a:latin typeface="Franklin Gothic Book" pitchFamily="34" charset="0"/>
              </a:rPr>
              <a:t>February</a:t>
            </a:r>
            <a:r>
              <a:rPr lang="en-US" sz="1200" baseline="0" dirty="0">
                <a:solidFill>
                  <a:schemeClr val="bg1"/>
                </a:solidFill>
                <a:latin typeface="Franklin Gothic Book" pitchFamily="34" charset="0"/>
              </a:rPr>
              <a:t> 20, 2019</a:t>
            </a:r>
            <a:endParaRPr lang="en-US" sz="1200" dirty="0">
              <a:solidFill>
                <a:schemeClr val="bg1"/>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p:hf hdr="0" dt="0"/>
  <p:txStyles>
    <p:titleStyle>
      <a:lvl1pPr marL="0" algn="l" defTabSz="914400" rtl="0" eaLnBrk="1" latinLnBrk="0" hangingPunct="1">
        <a:lnSpc>
          <a:spcPct val="100000"/>
        </a:lnSpc>
        <a:spcBef>
          <a:spcPct val="0"/>
        </a:spcBef>
        <a:buNone/>
        <a:defRPr lang="en-US" sz="20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tiff"/><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txdmv.gov/component/k2/item/2123-permissible-weight-table"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notesSlide" Target="../notesSlides/notesSlide11.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slideLayout" Target="../slideLayouts/slideLayout4.xml"/><Relationship Id="rId2" Type="http://schemas.openxmlformats.org/officeDocument/2006/relationships/tags" Target="../tags/tag62.xml"/><Relationship Id="rId16" Type="http://schemas.openxmlformats.org/officeDocument/2006/relationships/tags" Target="../tags/tag76.xml"/><Relationship Id="rId1" Type="http://schemas.openxmlformats.org/officeDocument/2006/relationships/vmlDrawing" Target="../drawings/vmlDrawing8.v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19" Type="http://schemas.openxmlformats.org/officeDocument/2006/relationships/oleObject" Target="../embeddings/oleObject8.bin"/><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txdmv.gov/oversize-weight-permits/super-heavy-single-tri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notesSlide" Target="../notesSlides/notesSlide19.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slideLayout" Target="../slideLayouts/slideLayout4.xml"/><Relationship Id="rId2" Type="http://schemas.openxmlformats.org/officeDocument/2006/relationships/tags" Target="../tags/tag77.xml"/><Relationship Id="rId16" Type="http://schemas.openxmlformats.org/officeDocument/2006/relationships/tags" Target="../tags/tag91.xml"/><Relationship Id="rId1" Type="http://schemas.openxmlformats.org/officeDocument/2006/relationships/vmlDrawing" Target="../drawings/vmlDrawing9.v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oleObject" Target="../embeddings/oleObject9.bin"/><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notesSlide" Target="../notesSlides/notesSlide2.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4.xml"/><Relationship Id="rId2" Type="http://schemas.openxmlformats.org/officeDocument/2006/relationships/tags" Target="../tags/tag15.xml"/><Relationship Id="rId16"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oleObject" Target="../embeddings/oleObject5.bin"/><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notesSlide" Target="../notesSlides/notesSlide21.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slideLayout" Target="../slideLayouts/slideLayout4.xml"/><Relationship Id="rId2" Type="http://schemas.openxmlformats.org/officeDocument/2006/relationships/tags" Target="../tags/tag92.xml"/><Relationship Id="rId16" Type="http://schemas.openxmlformats.org/officeDocument/2006/relationships/tags" Target="../tags/tag106.xml"/><Relationship Id="rId1" Type="http://schemas.openxmlformats.org/officeDocument/2006/relationships/vmlDrawing" Target="../drawings/vmlDrawing10.v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19" Type="http://schemas.openxmlformats.org/officeDocument/2006/relationships/oleObject" Target="../embeddings/oleObject10.bin"/><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notesSlide" Target="../notesSlides/notesSlide3.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Layout" Target="../slideLayouts/slideLayout4.xml"/><Relationship Id="rId2" Type="http://schemas.openxmlformats.org/officeDocument/2006/relationships/tags" Target="../tags/tag30.xml"/><Relationship Id="rId16" Type="http://schemas.openxmlformats.org/officeDocument/2006/relationships/tags" Target="../tags/tag44.xml"/><Relationship Id="rId1" Type="http://schemas.openxmlformats.org/officeDocument/2006/relationships/vmlDrawing" Target="../drawings/vmlDrawing6.v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19" Type="http://schemas.openxmlformats.org/officeDocument/2006/relationships/oleObject" Target="../embeddings/oleObject6.bin"/><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notesSlide" Target="../notesSlides/notesSlide44.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slideLayout" Target="../slideLayouts/slideLayout4.xml"/><Relationship Id="rId2" Type="http://schemas.openxmlformats.org/officeDocument/2006/relationships/tags" Target="../tags/tag107.xml"/><Relationship Id="rId16" Type="http://schemas.openxmlformats.org/officeDocument/2006/relationships/tags" Target="../tags/tag121.xml"/><Relationship Id="rId1" Type="http://schemas.openxmlformats.org/officeDocument/2006/relationships/vmlDrawing" Target="../drawings/vmlDrawing11.v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19" Type="http://schemas.openxmlformats.org/officeDocument/2006/relationships/oleObject" Target="../embeddings/oleObject11.bin"/><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ftp.dot.state.tx.us/pub/txdot-info/library/pubs/bus/bridge/facts-17.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chart" Target="../charts/char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notesSlide" Target="../notesSlides/notesSlide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slideLayout" Target="../slideLayouts/slideLayout4.xml"/><Relationship Id="rId2" Type="http://schemas.openxmlformats.org/officeDocument/2006/relationships/tags" Target="../tags/tag47.xml"/><Relationship Id="rId16" Type="http://schemas.openxmlformats.org/officeDocument/2006/relationships/tags" Target="../tags/tag61.xml"/><Relationship Id="rId1" Type="http://schemas.openxmlformats.org/officeDocument/2006/relationships/vmlDrawing" Target="../drawings/vmlDrawing7.v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oleObject" Target="../embeddings/oleObject7.bin"/><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9.xml.rels><?xml version="1.0" encoding="UTF-8" standalone="yes"?>
<Relationships xmlns="http://schemas.openxmlformats.org/package/2006/relationships"><Relationship Id="rId3" Type="http://schemas.openxmlformats.org/officeDocument/2006/relationships/hyperlink" Target="https://www.txdmv.gov/motor-carriers/oversize-overweight-permi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SUPER HEAVY REVIEW PROCESS in Texas</a:t>
            </a:r>
          </a:p>
        </p:txBody>
      </p:sp>
      <p:sp>
        <p:nvSpPr>
          <p:cNvPr id="4" name="Subtitle 3"/>
          <p:cNvSpPr>
            <a:spLocks noGrp="1"/>
          </p:cNvSpPr>
          <p:nvPr>
            <p:ph type="subTitle" idx="1"/>
          </p:nvPr>
        </p:nvSpPr>
        <p:spPr/>
        <p:txBody>
          <a:bodyPr/>
          <a:lstStyle/>
          <a:p>
            <a:r>
              <a:rPr lang="en-US" sz="2000" dirty="0"/>
              <a:t>TxDOT Bridge Management Program</a:t>
            </a:r>
          </a:p>
        </p:txBody>
      </p:sp>
      <p:sp>
        <p:nvSpPr>
          <p:cNvPr id="13" name="TextBox 12"/>
          <p:cNvSpPr txBox="1"/>
          <p:nvPr/>
        </p:nvSpPr>
        <p:spPr>
          <a:xfrm>
            <a:off x="251138" y="4746883"/>
            <a:ext cx="8672508" cy="276999"/>
          </a:xfrm>
          <a:prstGeom prst="rect">
            <a:avLst/>
          </a:prstGeom>
          <a:noFill/>
        </p:spPr>
        <p:txBody>
          <a:bodyPr wrap="square" rtlCol="0">
            <a:spAutoFit/>
          </a:bodyPr>
          <a:lstStyle/>
          <a:p>
            <a:pPr algn="r"/>
            <a:r>
              <a:rPr lang="en-US" sz="1200" dirty="0">
                <a:solidFill>
                  <a:schemeClr val="bg1"/>
                </a:solidFill>
                <a:latin typeface="Franklin Gothic Book" pitchFamily="34" charset="0"/>
              </a:rPr>
              <a:t>February 20, 2019</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259" r="675" b="30207"/>
          <a:stretch/>
        </p:blipFill>
        <p:spPr>
          <a:xfrm>
            <a:off x="6126797" y="1854199"/>
            <a:ext cx="2834640" cy="244943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8218" t="15233" r="37950" b="5087"/>
          <a:stretch/>
        </p:blipFill>
        <p:spPr>
          <a:xfrm>
            <a:off x="1186972" y="812367"/>
            <a:ext cx="1142026" cy="993353"/>
          </a:xfrm>
          <a:prstGeom prst="rect">
            <a:avLst/>
          </a:prstGeom>
          <a:ln w="19050">
            <a:noFill/>
          </a:ln>
        </p:spPr>
      </p:pic>
      <p:pic>
        <p:nvPicPr>
          <p:cNvPr id="15" name="Picture 14"/>
          <p:cNvPicPr>
            <a:picLocks/>
          </p:cNvPicPr>
          <p:nvPr/>
        </p:nvPicPr>
        <p:blipFill rotWithShape="1">
          <a:blip r:embed="rId5" cstate="print">
            <a:extLst>
              <a:ext uri="{28A0092B-C50C-407E-A947-70E740481C1C}">
                <a14:useLocalDpi xmlns:a14="http://schemas.microsoft.com/office/drawing/2010/main" val="0"/>
              </a:ext>
            </a:extLst>
          </a:blip>
          <a:srcRect l="27102" t="21297" r="34137"/>
          <a:stretch/>
        </p:blipFill>
        <p:spPr>
          <a:xfrm>
            <a:off x="3504883" y="810695"/>
            <a:ext cx="746747" cy="996696"/>
          </a:xfrm>
          <a:prstGeom prst="rect">
            <a:avLst/>
          </a:prstGeom>
          <a:ln w="19050">
            <a:noFill/>
          </a:ln>
        </p:spPr>
      </p:pic>
      <p:pic>
        <p:nvPicPr>
          <p:cNvPr id="16" name="Picture 15"/>
          <p:cNvPicPr>
            <a:picLocks/>
          </p:cNvPicPr>
          <p:nvPr/>
        </p:nvPicPr>
        <p:blipFill rotWithShape="1">
          <a:blip r:embed="rId6" cstate="print">
            <a:extLst>
              <a:ext uri="{28A0092B-C50C-407E-A947-70E740481C1C}">
                <a14:useLocalDpi xmlns:a14="http://schemas.microsoft.com/office/drawing/2010/main" val="0"/>
              </a:ext>
            </a:extLst>
          </a:blip>
          <a:srcRect l="38875" t="18025" r="24116" b="33603"/>
          <a:stretch/>
        </p:blipFill>
        <p:spPr>
          <a:xfrm>
            <a:off x="2365713" y="810695"/>
            <a:ext cx="1102455" cy="996696"/>
          </a:xfrm>
          <a:prstGeom prst="rect">
            <a:avLst/>
          </a:prstGeom>
          <a:ln w="19050">
            <a:noFill/>
          </a:ln>
        </p:spPr>
      </p:pic>
      <p:pic>
        <p:nvPicPr>
          <p:cNvPr id="17" name="Picture 16"/>
          <p:cNvPicPr>
            <a:picLocks/>
          </p:cNvPicPr>
          <p:nvPr/>
        </p:nvPicPr>
        <p:blipFill rotWithShape="1">
          <a:blip r:embed="rId7" cstate="print">
            <a:extLst>
              <a:ext uri="{28A0092B-C50C-407E-A947-70E740481C1C}">
                <a14:useLocalDpi xmlns:a14="http://schemas.microsoft.com/office/drawing/2010/main" val="0"/>
              </a:ext>
            </a:extLst>
          </a:blip>
          <a:srcRect l="38085" t="15291" r="5253" b="12187"/>
          <a:stretch/>
        </p:blipFill>
        <p:spPr>
          <a:xfrm>
            <a:off x="4285805" y="810695"/>
            <a:ext cx="1179286" cy="996696"/>
          </a:xfrm>
          <a:prstGeom prst="rect">
            <a:avLst/>
          </a:prstGeom>
          <a:ln w="19050">
            <a:noFill/>
          </a:ln>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8318" t="34544" r="14209" b="14422"/>
          <a:stretch/>
        </p:blipFill>
        <p:spPr>
          <a:xfrm>
            <a:off x="152400" y="812367"/>
            <a:ext cx="997857" cy="993353"/>
          </a:xfrm>
          <a:prstGeom prst="rect">
            <a:avLst/>
          </a:prstGeom>
          <a:ln w="19050">
            <a:noFill/>
          </a:ln>
        </p:spPr>
      </p:pic>
      <p:pic>
        <p:nvPicPr>
          <p:cNvPr id="19" name="Picture 18"/>
          <p:cNvPicPr>
            <a:picLocks/>
          </p:cNvPicPr>
          <p:nvPr/>
        </p:nvPicPr>
        <p:blipFill rotWithShape="1">
          <a:blip r:embed="rId9" cstate="print">
            <a:extLst>
              <a:ext uri="{28A0092B-C50C-407E-A947-70E740481C1C}">
                <a14:useLocalDpi xmlns:a14="http://schemas.microsoft.com/office/drawing/2010/main" val="0"/>
              </a:ext>
            </a:extLst>
          </a:blip>
          <a:srcRect l="11410" r="17032"/>
          <a:stretch/>
        </p:blipFill>
        <p:spPr>
          <a:xfrm>
            <a:off x="5501956" y="810695"/>
            <a:ext cx="1545336" cy="1000678"/>
          </a:xfrm>
          <a:prstGeom prst="rect">
            <a:avLst/>
          </a:prstGeom>
          <a:solidFill>
            <a:srgbClr val="FFCC00"/>
          </a:solidFill>
          <a:ln w="19050">
            <a:noFill/>
          </a:ln>
        </p:spPr>
      </p:pic>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7242" r="6091"/>
          <a:stretch/>
        </p:blipFill>
        <p:spPr>
          <a:xfrm>
            <a:off x="7086597" y="812367"/>
            <a:ext cx="1874840" cy="999006"/>
          </a:xfrm>
          <a:prstGeom prst="rect">
            <a:avLst/>
          </a:prstGeom>
        </p:spPr>
      </p:pic>
    </p:spTree>
    <p:extLst>
      <p:ext uri="{BB962C8B-B14F-4D97-AF65-F5344CB8AC3E}">
        <p14:creationId xmlns:p14="http://schemas.microsoft.com/office/powerpoint/2010/main" val="283156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Permissible Weight Table</a:t>
            </a:r>
          </a:p>
        </p:txBody>
      </p:sp>
      <p:pic>
        <p:nvPicPr>
          <p:cNvPr id="164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68" y="647260"/>
            <a:ext cx="4183901" cy="37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8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969" y="861906"/>
            <a:ext cx="3973811" cy="350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sp>
        <p:nvSpPr>
          <p:cNvPr id="10" name="Content Placeholder 1"/>
          <p:cNvSpPr txBox="1">
            <a:spLocks/>
          </p:cNvSpPr>
          <p:nvPr/>
        </p:nvSpPr>
        <p:spPr>
          <a:xfrm>
            <a:off x="2041610" y="4525109"/>
            <a:ext cx="5331545" cy="218136"/>
          </a:xfrm>
          <a:prstGeom prst="rect">
            <a:avLst/>
          </a:prstGeom>
        </p:spPr>
        <p:txBody>
          <a:bodyPr vert="horz" lIns="0" tIns="0" rIns="0" bIns="0" rtlCol="0">
            <a:no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200" dirty="0">
                <a:hlinkClick r:id="rId5"/>
              </a:rPr>
              <a:t>https://www.txdmv.gov/component/k2/item/2123-permissible-weight-table</a:t>
            </a:r>
            <a:endParaRPr lang="en-US" altLang="en-US" sz="1200" dirty="0"/>
          </a:p>
        </p:txBody>
      </p:sp>
      <p:pic>
        <p:nvPicPr>
          <p:cNvPr id="1669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2969" y="647260"/>
            <a:ext cx="3973811" cy="23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15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61914"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11</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Transportation (TxDOT) – Bridge Division</a:t>
            </a:r>
          </a:p>
        </p:txBody>
      </p:sp>
      <p:sp>
        <p:nvSpPr>
          <p:cNvPr id="56" name="Rectangle 55"/>
          <p:cNvSpPr/>
          <p:nvPr>
            <p:custDataLst>
              <p:tags r:id="rId7"/>
            </p:custDataLst>
          </p:nvPr>
        </p:nvSpPr>
        <p:spPr bwMode="auto">
          <a:xfrm rot="10800000" flipH="1" flipV="1">
            <a:off x="476243" y="1299848"/>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Motor Vehicles (TxDMV) – Motor Carrier Division</a:t>
            </a:r>
          </a:p>
        </p:txBody>
      </p:sp>
      <p:sp>
        <p:nvSpPr>
          <p:cNvPr id="62" name="Rectangle 61"/>
          <p:cNvSpPr/>
          <p:nvPr>
            <p:custDataLst>
              <p:tags r:id="rId8"/>
            </p:custDataLst>
          </p:nvPr>
        </p:nvSpPr>
        <p:spPr bwMode="auto">
          <a:xfrm rot="10800000" flipH="1" flipV="1">
            <a:off x="471716" y="1800110"/>
            <a:ext cx="7216589" cy="43891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b="1" dirty="0">
                <a:solidFill>
                  <a:prstClr val="black"/>
                </a:solidFill>
                <a:latin typeface="Franklin Gothic Book" pitchFamily="34" charset="0"/>
              </a:rPr>
              <a:t>Permit Process for Super Heavy</a:t>
            </a:r>
          </a:p>
        </p:txBody>
      </p:sp>
      <p:sp>
        <p:nvSpPr>
          <p:cNvPr id="63" name="Rectangle 62"/>
          <p:cNvSpPr/>
          <p:nvPr>
            <p:custDataLst>
              <p:tags r:id="rId9"/>
            </p:custDataLst>
          </p:nvPr>
        </p:nvSpPr>
        <p:spPr bwMode="auto">
          <a:xfrm rot="10800000" flipH="1" flipV="1">
            <a:off x="479612" y="2800632"/>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extLst>
      <p:ext uri="{BB962C8B-B14F-4D97-AF65-F5344CB8AC3E}">
        <p14:creationId xmlns:p14="http://schemas.microsoft.com/office/powerpoint/2010/main" val="34478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 Super Heavy Load in Texas</a:t>
            </a:r>
          </a:p>
        </p:txBody>
      </p:sp>
      <p:sp>
        <p:nvSpPr>
          <p:cNvPr id="3" name="Content Placeholder 2"/>
          <p:cNvSpPr>
            <a:spLocks noGrp="1"/>
          </p:cNvSpPr>
          <p:nvPr>
            <p:ph idx="1"/>
          </p:nvPr>
        </p:nvSpPr>
        <p:spPr>
          <a:xfrm>
            <a:off x="333375" y="697076"/>
            <a:ext cx="8477250" cy="3886200"/>
          </a:xfrm>
        </p:spPr>
        <p:txBody>
          <a:bodyPr>
            <a:normAutofit/>
          </a:bodyPr>
          <a:lstStyle/>
          <a:p>
            <a:r>
              <a:rPr lang="en-US" sz="1600" dirty="0"/>
              <a:t>Exceeds 254,300 lbs (gross vehicle weight)</a:t>
            </a:r>
          </a:p>
          <a:p>
            <a:r>
              <a:rPr lang="en-US" sz="1600" dirty="0"/>
              <a:t>Exceeds maximum permitted weight on any axle group</a:t>
            </a:r>
          </a:p>
          <a:p>
            <a:r>
              <a:rPr lang="en-US" sz="1600" dirty="0"/>
              <a:t>Exceeds 200,000 lbs with less than 95 feet total axle spacing</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12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603" y="1882034"/>
            <a:ext cx="6606818" cy="2509018"/>
          </a:xfrm>
          <a:prstGeom prst="rect">
            <a:avLst/>
          </a:prstGeom>
          <a:ln w="25400">
            <a:solidFill>
              <a:srgbClr val="14385C"/>
            </a:solidFill>
          </a:ln>
        </p:spPr>
      </p:pic>
      <p:sp>
        <p:nvSpPr>
          <p:cNvPr id="6" name="TextBox 5"/>
          <p:cNvSpPr txBox="1"/>
          <p:nvPr/>
        </p:nvSpPr>
        <p:spPr>
          <a:xfrm>
            <a:off x="1337309" y="4391051"/>
            <a:ext cx="6595111" cy="276999"/>
          </a:xfrm>
          <a:prstGeom prst="rect">
            <a:avLst/>
          </a:prstGeom>
          <a:noFill/>
        </p:spPr>
        <p:txBody>
          <a:bodyPr wrap="square" rtlCol="0">
            <a:spAutoFit/>
          </a:bodyPr>
          <a:lstStyle/>
          <a:p>
            <a:pPr algn="ctr"/>
            <a:r>
              <a:rPr lang="en-US" sz="1200" dirty="0">
                <a:latin typeface="Franklin Gothic Book" panose="020B0503020102020204" pitchFamily="34" charset="0"/>
                <a:hlinkClick r:id="rId4"/>
              </a:rPr>
              <a:t>http://www.txdmv.gov/oversize-weight-permits/super-heavy-single-trip</a:t>
            </a:r>
            <a:endParaRPr lang="en-US" sz="1200" dirty="0">
              <a:latin typeface="Franklin Gothic Book" panose="020B0503020102020204" pitchFamily="34" charset="0"/>
            </a:endParaRPr>
          </a:p>
        </p:txBody>
      </p:sp>
    </p:spTree>
    <p:extLst>
      <p:ext uri="{BB962C8B-B14F-4D97-AF65-F5344CB8AC3E}">
        <p14:creationId xmlns:p14="http://schemas.microsoft.com/office/powerpoint/2010/main" val="14077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 Process</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13</a:t>
            </a:fld>
            <a:endParaRPr lang="en-US" dirty="0"/>
          </a:p>
        </p:txBody>
      </p:sp>
      <p:sp>
        <p:nvSpPr>
          <p:cNvPr id="22" name="AutoShape 12"/>
          <p:cNvSpPr>
            <a:spLocks noChangeArrowheads="1"/>
          </p:cNvSpPr>
          <p:nvPr/>
        </p:nvSpPr>
        <p:spPr bwMode="gray">
          <a:xfrm>
            <a:off x="188785" y="735406"/>
            <a:ext cx="1776192" cy="921170"/>
          </a:xfrm>
          <a:prstGeom prst="homePlate">
            <a:avLst>
              <a:gd name="adj" fmla="val 31916"/>
            </a:avLst>
          </a:prstGeom>
          <a:solidFill>
            <a:srgbClr val="14385C"/>
          </a:solidFill>
          <a:ln w="9525">
            <a:noFill/>
            <a:prstDash val="dash"/>
            <a:miter lim="800000"/>
            <a:headEnd/>
            <a:tailEnd/>
          </a:ln>
          <a:effectLst>
            <a:glow rad="139700">
              <a:schemeClr val="accent2">
                <a:satMod val="175000"/>
                <a:alpha val="40000"/>
              </a:schemeClr>
            </a:glow>
          </a:effectLst>
        </p:spPr>
        <p:txBody>
          <a:bodyPr lIns="182880" anchor="ctr"/>
          <a:lstStyle/>
          <a:p>
            <a:pPr algn="ctr" eaLnBrk="0" hangingPunct="0"/>
            <a:endParaRPr lang="en-GB" sz="1200" dirty="0">
              <a:solidFill>
                <a:schemeClr val="bg2"/>
              </a:solidFill>
            </a:endParaRPr>
          </a:p>
        </p:txBody>
      </p:sp>
      <p:sp>
        <p:nvSpPr>
          <p:cNvPr id="23" name="Freeform 13"/>
          <p:cNvSpPr>
            <a:spLocks/>
          </p:cNvSpPr>
          <p:nvPr/>
        </p:nvSpPr>
        <p:spPr bwMode="auto">
          <a:xfrm rot="580138">
            <a:off x="3122263" y="2770938"/>
            <a:ext cx="1689384" cy="1553865"/>
          </a:xfrm>
          <a:custGeom>
            <a:avLst/>
            <a:gdLst>
              <a:gd name="T0" fmla="*/ 2147483647 w 1127"/>
              <a:gd name="T1" fmla="*/ 1888146570 h 977"/>
              <a:gd name="T2" fmla="*/ 2147483647 w 1127"/>
              <a:gd name="T3" fmla="*/ 1884277113 h 977"/>
              <a:gd name="T4" fmla="*/ 2147483647 w 1127"/>
              <a:gd name="T5" fmla="*/ 1878474320 h 977"/>
              <a:gd name="T6" fmla="*/ 2147483647 w 1127"/>
              <a:gd name="T7" fmla="*/ 1868800679 h 977"/>
              <a:gd name="T8" fmla="*/ 2094488875 w 1127"/>
              <a:gd name="T9" fmla="*/ 1855258972 h 977"/>
              <a:gd name="T10" fmla="*/ 1992262441 w 1127"/>
              <a:gd name="T11" fmla="*/ 1841717266 h 977"/>
              <a:gd name="T12" fmla="*/ 1892308878 w 1127"/>
              <a:gd name="T13" fmla="*/ 1822371375 h 977"/>
              <a:gd name="T14" fmla="*/ 1792355316 w 1127"/>
              <a:gd name="T15" fmla="*/ 1803025484 h 977"/>
              <a:gd name="T16" fmla="*/ 1692401753 w 1127"/>
              <a:gd name="T17" fmla="*/ 1777875409 h 977"/>
              <a:gd name="T18" fmla="*/ 1594719553 w 1127"/>
              <a:gd name="T19" fmla="*/ 1750791996 h 977"/>
              <a:gd name="T20" fmla="*/ 1499308341 w 1127"/>
              <a:gd name="T21" fmla="*/ 1719839127 h 977"/>
              <a:gd name="T22" fmla="*/ 1403897505 w 1127"/>
              <a:gd name="T23" fmla="*/ 1686951530 h 977"/>
              <a:gd name="T24" fmla="*/ 1308488177 w 1127"/>
              <a:gd name="T25" fmla="*/ 1652129205 h 977"/>
              <a:gd name="T26" fmla="*/ 1215348705 w 1127"/>
              <a:gd name="T27" fmla="*/ 1613437423 h 977"/>
              <a:gd name="T28" fmla="*/ 1124482104 w 1127"/>
              <a:gd name="T29" fmla="*/ 1572810913 h 977"/>
              <a:gd name="T30" fmla="*/ 1035885359 w 1127"/>
              <a:gd name="T31" fmla="*/ 1526381610 h 977"/>
              <a:gd name="T32" fmla="*/ 947290121 w 1127"/>
              <a:gd name="T33" fmla="*/ 1479950915 h 977"/>
              <a:gd name="T34" fmla="*/ 863239118 w 1127"/>
              <a:gd name="T35" fmla="*/ 1433521264 h 977"/>
              <a:gd name="T36" fmla="*/ 779186419 w 1127"/>
              <a:gd name="T37" fmla="*/ 1381287776 h 977"/>
              <a:gd name="T38" fmla="*/ 699676635 w 1127"/>
              <a:gd name="T39" fmla="*/ 1327119559 h 977"/>
              <a:gd name="T40" fmla="*/ 617896996 w 1127"/>
              <a:gd name="T41" fmla="*/ 1271016615 h 977"/>
              <a:gd name="T42" fmla="*/ 542931447 w 1127"/>
              <a:gd name="T43" fmla="*/ 1211045605 h 977"/>
              <a:gd name="T44" fmla="*/ 467965898 w 1127"/>
              <a:gd name="T45" fmla="*/ 1151073204 h 977"/>
              <a:gd name="T46" fmla="*/ 397544583 w 1127"/>
              <a:gd name="T47" fmla="*/ 1087232738 h 977"/>
              <a:gd name="T48" fmla="*/ 329393031 w 1127"/>
              <a:gd name="T49" fmla="*/ 1021456153 h 977"/>
              <a:gd name="T50" fmla="*/ 261243080 w 1127"/>
              <a:gd name="T51" fmla="*/ 955680958 h 977"/>
              <a:gd name="T52" fmla="*/ 197635856 w 1127"/>
              <a:gd name="T53" fmla="*/ 886036308 h 977"/>
              <a:gd name="T54" fmla="*/ 138572820 w 1127"/>
              <a:gd name="T55" fmla="*/ 814456929 h 977"/>
              <a:gd name="T56" fmla="*/ 79508300 w 1127"/>
              <a:gd name="T57" fmla="*/ 740942822 h 977"/>
              <a:gd name="T58" fmla="*/ 24988026 w 1127"/>
              <a:gd name="T59" fmla="*/ 667428541 h 977"/>
              <a:gd name="T60" fmla="*/ 495226783 w 1127"/>
              <a:gd name="T61" fmla="*/ 110271204 h 977"/>
              <a:gd name="T62" fmla="*/ 1290314254 w 1127"/>
              <a:gd name="T63" fmla="*/ 19345896 h 977"/>
              <a:gd name="T64" fmla="*/ 1317573631 w 1127"/>
              <a:gd name="T65" fmla="*/ 56102966 h 977"/>
              <a:gd name="T66" fmla="*/ 1347105880 w 1127"/>
              <a:gd name="T67" fmla="*/ 92860041 h 977"/>
              <a:gd name="T68" fmla="*/ 1376638128 w 1127"/>
              <a:gd name="T69" fmla="*/ 129617095 h 977"/>
              <a:gd name="T70" fmla="*/ 1410713103 w 1127"/>
              <a:gd name="T71" fmla="*/ 164439420 h 977"/>
              <a:gd name="T72" fmla="*/ 1442516715 w 1127"/>
              <a:gd name="T73" fmla="*/ 197327061 h 977"/>
              <a:gd name="T74" fmla="*/ 1476591691 w 1127"/>
              <a:gd name="T75" fmla="*/ 230214658 h 977"/>
              <a:gd name="T76" fmla="*/ 1512938030 w 1127"/>
              <a:gd name="T77" fmla="*/ 261167527 h 977"/>
              <a:gd name="T78" fmla="*/ 1549285876 w 1127"/>
              <a:gd name="T79" fmla="*/ 292120396 h 977"/>
              <a:gd name="T80" fmla="*/ 1587903955 w 1127"/>
              <a:gd name="T81" fmla="*/ 323074656 h 977"/>
              <a:gd name="T82" fmla="*/ 1628794529 w 1127"/>
              <a:gd name="T83" fmla="*/ 350158069 h 977"/>
              <a:gd name="T84" fmla="*/ 1667413739 w 1127"/>
              <a:gd name="T85" fmla="*/ 375308231 h 977"/>
              <a:gd name="T86" fmla="*/ 1708302805 w 1127"/>
              <a:gd name="T87" fmla="*/ 402391644 h 977"/>
              <a:gd name="T88" fmla="*/ 1751464742 w 1127"/>
              <a:gd name="T89" fmla="*/ 427541719 h 977"/>
              <a:gd name="T90" fmla="*/ 1796898043 w 1127"/>
              <a:gd name="T91" fmla="*/ 450755676 h 977"/>
              <a:gd name="T92" fmla="*/ 1842332851 w 1127"/>
              <a:gd name="T93" fmla="*/ 472036295 h 977"/>
              <a:gd name="T94" fmla="*/ 1885494788 w 1127"/>
              <a:gd name="T95" fmla="*/ 493316914 h 977"/>
              <a:gd name="T96" fmla="*/ 1933199452 w 1127"/>
              <a:gd name="T97" fmla="*/ 510728076 h 977"/>
              <a:gd name="T98" fmla="*/ 1978632752 w 1127"/>
              <a:gd name="T99" fmla="*/ 530073967 h 977"/>
              <a:gd name="T100" fmla="*/ 2026338924 w 1127"/>
              <a:gd name="T101" fmla="*/ 547485130 h 977"/>
              <a:gd name="T102" fmla="*/ 2074043588 w 1127"/>
              <a:gd name="T103" fmla="*/ 561026836 h 977"/>
              <a:gd name="T104" fmla="*/ 2124021123 w 1127"/>
              <a:gd name="T105" fmla="*/ 574569934 h 977"/>
              <a:gd name="T106" fmla="*/ 2147483647 w 1127"/>
              <a:gd name="T107" fmla="*/ 588111640 h 977"/>
              <a:gd name="T108" fmla="*/ 2147483647 w 1127"/>
              <a:gd name="T109" fmla="*/ 597783890 h 977"/>
              <a:gd name="T110" fmla="*/ 2147483647 w 1127"/>
              <a:gd name="T111" fmla="*/ 605522803 h 977"/>
              <a:gd name="T112" fmla="*/ 2147483647 w 1127"/>
              <a:gd name="T113" fmla="*/ 613260324 h 977"/>
              <a:gd name="T114" fmla="*/ 2147483647 w 1127"/>
              <a:gd name="T115" fmla="*/ 620999237 h 977"/>
              <a:gd name="T116" fmla="*/ 2147483647 w 1127"/>
              <a:gd name="T117" fmla="*/ 624868693 h 977"/>
              <a:gd name="T118" fmla="*/ 2147483647 w 1127"/>
              <a:gd name="T119" fmla="*/ 628736759 h 977"/>
              <a:gd name="T120" fmla="*/ 2147483647 w 1127"/>
              <a:gd name="T121" fmla="*/ 630671487 h 977"/>
              <a:gd name="T122" fmla="*/ 2147483647 w 1127"/>
              <a:gd name="T123" fmla="*/ 1224587312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7"/>
              <a:gd name="T187" fmla="*/ 0 h 977"/>
              <a:gd name="T188" fmla="*/ 1127 w 112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7" h="977">
                <a:moveTo>
                  <a:pt x="1126" y="976"/>
                </a:moveTo>
                <a:lnTo>
                  <a:pt x="1102" y="976"/>
                </a:lnTo>
                <a:lnTo>
                  <a:pt x="1079" y="975"/>
                </a:lnTo>
                <a:lnTo>
                  <a:pt x="1057" y="974"/>
                </a:lnTo>
                <a:lnTo>
                  <a:pt x="1034" y="972"/>
                </a:lnTo>
                <a:lnTo>
                  <a:pt x="1012" y="971"/>
                </a:lnTo>
                <a:lnTo>
                  <a:pt x="989" y="968"/>
                </a:lnTo>
                <a:lnTo>
                  <a:pt x="967" y="966"/>
                </a:lnTo>
                <a:lnTo>
                  <a:pt x="944" y="963"/>
                </a:lnTo>
                <a:lnTo>
                  <a:pt x="922" y="959"/>
                </a:lnTo>
                <a:lnTo>
                  <a:pt x="900" y="956"/>
                </a:lnTo>
                <a:lnTo>
                  <a:pt x="877" y="952"/>
                </a:lnTo>
                <a:lnTo>
                  <a:pt x="855" y="947"/>
                </a:lnTo>
                <a:lnTo>
                  <a:pt x="833" y="942"/>
                </a:lnTo>
                <a:lnTo>
                  <a:pt x="811" y="937"/>
                </a:lnTo>
                <a:lnTo>
                  <a:pt x="789" y="932"/>
                </a:lnTo>
                <a:lnTo>
                  <a:pt x="767" y="925"/>
                </a:lnTo>
                <a:lnTo>
                  <a:pt x="745" y="919"/>
                </a:lnTo>
                <a:lnTo>
                  <a:pt x="723" y="911"/>
                </a:lnTo>
                <a:lnTo>
                  <a:pt x="702" y="905"/>
                </a:lnTo>
                <a:lnTo>
                  <a:pt x="681" y="897"/>
                </a:lnTo>
                <a:lnTo>
                  <a:pt x="660" y="889"/>
                </a:lnTo>
                <a:lnTo>
                  <a:pt x="639" y="881"/>
                </a:lnTo>
                <a:lnTo>
                  <a:pt x="618" y="872"/>
                </a:lnTo>
                <a:lnTo>
                  <a:pt x="597" y="863"/>
                </a:lnTo>
                <a:lnTo>
                  <a:pt x="576" y="854"/>
                </a:lnTo>
                <a:lnTo>
                  <a:pt x="555" y="844"/>
                </a:lnTo>
                <a:lnTo>
                  <a:pt x="535" y="834"/>
                </a:lnTo>
                <a:lnTo>
                  <a:pt x="515" y="823"/>
                </a:lnTo>
                <a:lnTo>
                  <a:pt x="495" y="813"/>
                </a:lnTo>
                <a:lnTo>
                  <a:pt x="476" y="801"/>
                </a:lnTo>
                <a:lnTo>
                  <a:pt x="456" y="789"/>
                </a:lnTo>
                <a:lnTo>
                  <a:pt x="436" y="778"/>
                </a:lnTo>
                <a:lnTo>
                  <a:pt x="417" y="765"/>
                </a:lnTo>
                <a:lnTo>
                  <a:pt x="399" y="753"/>
                </a:lnTo>
                <a:lnTo>
                  <a:pt x="380" y="741"/>
                </a:lnTo>
                <a:lnTo>
                  <a:pt x="361" y="727"/>
                </a:lnTo>
                <a:lnTo>
                  <a:pt x="343" y="714"/>
                </a:lnTo>
                <a:lnTo>
                  <a:pt x="325" y="700"/>
                </a:lnTo>
                <a:lnTo>
                  <a:pt x="308" y="686"/>
                </a:lnTo>
                <a:lnTo>
                  <a:pt x="289" y="671"/>
                </a:lnTo>
                <a:lnTo>
                  <a:pt x="272" y="657"/>
                </a:lnTo>
                <a:lnTo>
                  <a:pt x="256" y="642"/>
                </a:lnTo>
                <a:lnTo>
                  <a:pt x="239" y="626"/>
                </a:lnTo>
                <a:lnTo>
                  <a:pt x="222" y="611"/>
                </a:lnTo>
                <a:lnTo>
                  <a:pt x="206" y="595"/>
                </a:lnTo>
                <a:lnTo>
                  <a:pt x="191" y="578"/>
                </a:lnTo>
                <a:lnTo>
                  <a:pt x="175" y="562"/>
                </a:lnTo>
                <a:lnTo>
                  <a:pt x="160" y="546"/>
                </a:lnTo>
                <a:lnTo>
                  <a:pt x="145" y="528"/>
                </a:lnTo>
                <a:lnTo>
                  <a:pt x="130" y="511"/>
                </a:lnTo>
                <a:lnTo>
                  <a:pt x="115" y="494"/>
                </a:lnTo>
                <a:lnTo>
                  <a:pt x="101" y="476"/>
                </a:lnTo>
                <a:lnTo>
                  <a:pt x="87" y="458"/>
                </a:lnTo>
                <a:lnTo>
                  <a:pt x="74" y="440"/>
                </a:lnTo>
                <a:lnTo>
                  <a:pt x="61" y="421"/>
                </a:lnTo>
                <a:lnTo>
                  <a:pt x="48" y="403"/>
                </a:lnTo>
                <a:lnTo>
                  <a:pt x="35" y="383"/>
                </a:lnTo>
                <a:lnTo>
                  <a:pt x="23" y="364"/>
                </a:lnTo>
                <a:lnTo>
                  <a:pt x="11" y="345"/>
                </a:lnTo>
                <a:lnTo>
                  <a:pt x="0" y="326"/>
                </a:lnTo>
                <a:lnTo>
                  <a:pt x="218" y="57"/>
                </a:lnTo>
                <a:lnTo>
                  <a:pt x="562" y="0"/>
                </a:lnTo>
                <a:lnTo>
                  <a:pt x="568" y="10"/>
                </a:lnTo>
                <a:lnTo>
                  <a:pt x="575" y="21"/>
                </a:lnTo>
                <a:lnTo>
                  <a:pt x="580" y="29"/>
                </a:lnTo>
                <a:lnTo>
                  <a:pt x="586" y="39"/>
                </a:lnTo>
                <a:lnTo>
                  <a:pt x="593" y="48"/>
                </a:lnTo>
                <a:lnTo>
                  <a:pt x="600" y="58"/>
                </a:lnTo>
                <a:lnTo>
                  <a:pt x="606" y="67"/>
                </a:lnTo>
                <a:lnTo>
                  <a:pt x="613" y="76"/>
                </a:lnTo>
                <a:lnTo>
                  <a:pt x="621" y="85"/>
                </a:lnTo>
                <a:lnTo>
                  <a:pt x="627" y="94"/>
                </a:lnTo>
                <a:lnTo>
                  <a:pt x="635" y="102"/>
                </a:lnTo>
                <a:lnTo>
                  <a:pt x="643" y="111"/>
                </a:lnTo>
                <a:lnTo>
                  <a:pt x="650" y="119"/>
                </a:lnTo>
                <a:lnTo>
                  <a:pt x="658" y="127"/>
                </a:lnTo>
                <a:lnTo>
                  <a:pt x="666" y="135"/>
                </a:lnTo>
                <a:lnTo>
                  <a:pt x="673" y="143"/>
                </a:lnTo>
                <a:lnTo>
                  <a:pt x="682" y="151"/>
                </a:lnTo>
                <a:lnTo>
                  <a:pt x="691" y="159"/>
                </a:lnTo>
                <a:lnTo>
                  <a:pt x="699" y="167"/>
                </a:lnTo>
                <a:lnTo>
                  <a:pt x="708" y="173"/>
                </a:lnTo>
                <a:lnTo>
                  <a:pt x="717" y="181"/>
                </a:lnTo>
                <a:lnTo>
                  <a:pt x="725" y="188"/>
                </a:lnTo>
                <a:lnTo>
                  <a:pt x="734" y="194"/>
                </a:lnTo>
                <a:lnTo>
                  <a:pt x="743" y="201"/>
                </a:lnTo>
                <a:lnTo>
                  <a:pt x="752" y="208"/>
                </a:lnTo>
                <a:lnTo>
                  <a:pt x="762" y="215"/>
                </a:lnTo>
                <a:lnTo>
                  <a:pt x="771" y="221"/>
                </a:lnTo>
                <a:lnTo>
                  <a:pt x="781" y="227"/>
                </a:lnTo>
                <a:lnTo>
                  <a:pt x="791" y="233"/>
                </a:lnTo>
                <a:lnTo>
                  <a:pt x="800" y="239"/>
                </a:lnTo>
                <a:lnTo>
                  <a:pt x="811" y="244"/>
                </a:lnTo>
                <a:lnTo>
                  <a:pt x="820" y="250"/>
                </a:lnTo>
                <a:lnTo>
                  <a:pt x="830" y="255"/>
                </a:lnTo>
                <a:lnTo>
                  <a:pt x="840" y="260"/>
                </a:lnTo>
                <a:lnTo>
                  <a:pt x="851" y="264"/>
                </a:lnTo>
                <a:lnTo>
                  <a:pt x="861" y="269"/>
                </a:lnTo>
                <a:lnTo>
                  <a:pt x="871" y="274"/>
                </a:lnTo>
                <a:lnTo>
                  <a:pt x="882" y="278"/>
                </a:lnTo>
                <a:lnTo>
                  <a:pt x="892" y="283"/>
                </a:lnTo>
                <a:lnTo>
                  <a:pt x="903" y="286"/>
                </a:lnTo>
                <a:lnTo>
                  <a:pt x="913" y="290"/>
                </a:lnTo>
                <a:lnTo>
                  <a:pt x="925" y="294"/>
                </a:lnTo>
                <a:lnTo>
                  <a:pt x="935" y="297"/>
                </a:lnTo>
                <a:lnTo>
                  <a:pt x="946" y="301"/>
                </a:lnTo>
                <a:lnTo>
                  <a:pt x="958" y="304"/>
                </a:lnTo>
                <a:lnTo>
                  <a:pt x="968" y="307"/>
                </a:lnTo>
                <a:lnTo>
                  <a:pt x="979" y="309"/>
                </a:lnTo>
                <a:lnTo>
                  <a:pt x="990" y="311"/>
                </a:lnTo>
                <a:lnTo>
                  <a:pt x="1002" y="313"/>
                </a:lnTo>
                <a:lnTo>
                  <a:pt x="1012" y="315"/>
                </a:lnTo>
                <a:lnTo>
                  <a:pt x="1024" y="317"/>
                </a:lnTo>
                <a:lnTo>
                  <a:pt x="1035" y="319"/>
                </a:lnTo>
                <a:lnTo>
                  <a:pt x="1046" y="321"/>
                </a:lnTo>
                <a:lnTo>
                  <a:pt x="1057" y="322"/>
                </a:lnTo>
                <a:lnTo>
                  <a:pt x="1069" y="323"/>
                </a:lnTo>
                <a:lnTo>
                  <a:pt x="1080" y="324"/>
                </a:lnTo>
                <a:lnTo>
                  <a:pt x="1091" y="325"/>
                </a:lnTo>
                <a:lnTo>
                  <a:pt x="1102" y="325"/>
                </a:lnTo>
                <a:lnTo>
                  <a:pt x="1114" y="326"/>
                </a:lnTo>
                <a:lnTo>
                  <a:pt x="1126" y="326"/>
                </a:lnTo>
                <a:lnTo>
                  <a:pt x="1034" y="633"/>
                </a:lnTo>
                <a:lnTo>
                  <a:pt x="1126" y="976"/>
                </a:lnTo>
              </a:path>
            </a:pathLst>
          </a:custGeom>
          <a:solidFill>
            <a:schemeClr val="bg2">
              <a:lumMod val="50000"/>
            </a:schemeClr>
          </a:solidFill>
          <a:ln w="19050" algn="ctr">
            <a:solidFill>
              <a:schemeClr val="bg1"/>
            </a:solidFill>
            <a:round/>
            <a:headEnd/>
            <a:tailEnd/>
          </a:ln>
        </p:spPr>
        <p:txBody>
          <a:bodyPr lIns="45720" tIns="45720" rIns="45720" bIns="45720" anchor="ctr"/>
          <a:lstStyle/>
          <a:p>
            <a:pPr algn="ctr" defTabSz="900113"/>
            <a:endParaRPr lang="en-US" sz="1100" b="1" dirty="0">
              <a:solidFill>
                <a:schemeClr val="bg1"/>
              </a:solidFill>
              <a:latin typeface="Franklin Gothic Book" pitchFamily="34" charset="0"/>
            </a:endParaRPr>
          </a:p>
        </p:txBody>
      </p:sp>
      <p:sp>
        <p:nvSpPr>
          <p:cNvPr id="24" name="Freeform 14"/>
          <p:cNvSpPr>
            <a:spLocks/>
          </p:cNvSpPr>
          <p:nvPr/>
        </p:nvSpPr>
        <p:spPr bwMode="auto">
          <a:xfrm rot="618831">
            <a:off x="5811768" y="1871868"/>
            <a:ext cx="1160579" cy="1838357"/>
          </a:xfrm>
          <a:custGeom>
            <a:avLst/>
            <a:gdLst>
              <a:gd name="T0" fmla="*/ 1297719583 w 738"/>
              <a:gd name="T1" fmla="*/ 36765326 h 1301"/>
              <a:gd name="T2" fmla="*/ 1345195960 w 738"/>
              <a:gd name="T3" fmla="*/ 116100818 h 1301"/>
              <a:gd name="T4" fmla="*/ 1390412416 w 738"/>
              <a:gd name="T5" fmla="*/ 195436321 h 1301"/>
              <a:gd name="T6" fmla="*/ 1431107528 w 738"/>
              <a:gd name="T7" fmla="*/ 274770390 h 1301"/>
              <a:gd name="T8" fmla="*/ 1471802639 w 738"/>
              <a:gd name="T9" fmla="*/ 356040793 h 1301"/>
              <a:gd name="T10" fmla="*/ 1505714981 w 738"/>
              <a:gd name="T11" fmla="*/ 439246226 h 1301"/>
              <a:gd name="T12" fmla="*/ 1537367402 w 738"/>
              <a:gd name="T13" fmla="*/ 522451572 h 1301"/>
              <a:gd name="T14" fmla="*/ 1566758400 w 738"/>
              <a:gd name="T15" fmla="*/ 605656919 h 1301"/>
              <a:gd name="T16" fmla="*/ 1591626924 w 738"/>
              <a:gd name="T17" fmla="*/ 690797208 h 1301"/>
              <a:gd name="T18" fmla="*/ 1611975232 w 738"/>
              <a:gd name="T19" fmla="*/ 775937672 h 1301"/>
              <a:gd name="T20" fmla="*/ 1630062115 w 738"/>
              <a:gd name="T21" fmla="*/ 864947848 h 1301"/>
              <a:gd name="T22" fmla="*/ 1645887574 w 738"/>
              <a:gd name="T23" fmla="*/ 952023082 h 1301"/>
              <a:gd name="T24" fmla="*/ 1654930264 w 738"/>
              <a:gd name="T25" fmla="*/ 1039098315 h 1301"/>
              <a:gd name="T26" fmla="*/ 1661713033 w 738"/>
              <a:gd name="T27" fmla="*/ 1126173548 h 1301"/>
              <a:gd name="T28" fmla="*/ 1666234378 w 738"/>
              <a:gd name="T29" fmla="*/ 1213248781 h 1301"/>
              <a:gd name="T30" fmla="*/ 1666234378 w 738"/>
              <a:gd name="T31" fmla="*/ 1300324014 h 1301"/>
              <a:gd name="T32" fmla="*/ 1661713033 w 738"/>
              <a:gd name="T33" fmla="*/ 1389335581 h 1301"/>
              <a:gd name="T34" fmla="*/ 1654930264 w 738"/>
              <a:gd name="T35" fmla="*/ 1476411162 h 1301"/>
              <a:gd name="T36" fmla="*/ 1645887574 w 738"/>
              <a:gd name="T37" fmla="*/ 1563486395 h 1301"/>
              <a:gd name="T38" fmla="*/ 1630062115 w 738"/>
              <a:gd name="T39" fmla="*/ 1652496572 h 1301"/>
              <a:gd name="T40" fmla="*/ 1611975232 w 738"/>
              <a:gd name="T41" fmla="*/ 1737636861 h 1301"/>
              <a:gd name="T42" fmla="*/ 1591626924 w 738"/>
              <a:gd name="T43" fmla="*/ 1822777151 h 1301"/>
              <a:gd name="T44" fmla="*/ 1566758400 w 738"/>
              <a:gd name="T45" fmla="*/ 1907917441 h 1301"/>
              <a:gd name="T46" fmla="*/ 1537367402 w 738"/>
              <a:gd name="T47" fmla="*/ 1993057731 h 1301"/>
              <a:gd name="T48" fmla="*/ 1505714981 w 738"/>
              <a:gd name="T49" fmla="*/ 2076263077 h 1301"/>
              <a:gd name="T50" fmla="*/ 1471802639 w 738"/>
              <a:gd name="T51" fmla="*/ 2147483647 h 1301"/>
              <a:gd name="T52" fmla="*/ 1431107528 w 738"/>
              <a:gd name="T53" fmla="*/ 2147483647 h 1301"/>
              <a:gd name="T54" fmla="*/ 1390412416 w 738"/>
              <a:gd name="T55" fmla="*/ 2147483647 h 1301"/>
              <a:gd name="T56" fmla="*/ 1345195960 w 738"/>
              <a:gd name="T57" fmla="*/ 2147483647 h 1301"/>
              <a:gd name="T58" fmla="*/ 1297719583 w 738"/>
              <a:gd name="T59" fmla="*/ 2147483647 h 1301"/>
              <a:gd name="T60" fmla="*/ 474774481 w 738"/>
              <a:gd name="T61" fmla="*/ 2147483647 h 1301"/>
              <a:gd name="T62" fmla="*/ 13565544 w 738"/>
              <a:gd name="T63" fmla="*/ 1867282239 h 1301"/>
              <a:gd name="T64" fmla="*/ 36173778 w 738"/>
              <a:gd name="T65" fmla="*/ 1828581981 h 1301"/>
              <a:gd name="T66" fmla="*/ 58782018 w 738"/>
              <a:gd name="T67" fmla="*/ 1789881723 h 1301"/>
              <a:gd name="T68" fmla="*/ 79128822 w 738"/>
              <a:gd name="T69" fmla="*/ 1747311578 h 1301"/>
              <a:gd name="T70" fmla="*/ 99477153 w 738"/>
              <a:gd name="T71" fmla="*/ 1706676377 h 1301"/>
              <a:gd name="T72" fmla="*/ 117564036 w 738"/>
              <a:gd name="T73" fmla="*/ 1666041175 h 1301"/>
              <a:gd name="T74" fmla="*/ 133389495 w 738"/>
              <a:gd name="T75" fmla="*/ 1625405974 h 1301"/>
              <a:gd name="T76" fmla="*/ 146953529 w 738"/>
              <a:gd name="T77" fmla="*/ 1582835829 h 1301"/>
              <a:gd name="T78" fmla="*/ 158259147 w 738"/>
              <a:gd name="T79" fmla="*/ 1540265684 h 1301"/>
              <a:gd name="T80" fmla="*/ 169563261 w 738"/>
              <a:gd name="T81" fmla="*/ 1497695539 h 1301"/>
              <a:gd name="T82" fmla="*/ 178605951 w 738"/>
              <a:gd name="T83" fmla="*/ 1455125046 h 1301"/>
              <a:gd name="T84" fmla="*/ 187648641 w 738"/>
              <a:gd name="T85" fmla="*/ 1410619958 h 1301"/>
              <a:gd name="T86" fmla="*/ 189910065 w 738"/>
              <a:gd name="T87" fmla="*/ 1368049813 h 1301"/>
              <a:gd name="T88" fmla="*/ 194431410 w 738"/>
              <a:gd name="T89" fmla="*/ 1323544725 h 1301"/>
              <a:gd name="T90" fmla="*/ 196692834 w 738"/>
              <a:gd name="T91" fmla="*/ 1280974580 h 1301"/>
              <a:gd name="T92" fmla="*/ 196692834 w 738"/>
              <a:gd name="T93" fmla="*/ 1236469492 h 1301"/>
              <a:gd name="T94" fmla="*/ 194431410 w 738"/>
              <a:gd name="T95" fmla="*/ 1190029461 h 1301"/>
              <a:gd name="T96" fmla="*/ 189910065 w 738"/>
              <a:gd name="T97" fmla="*/ 1147459316 h 1301"/>
              <a:gd name="T98" fmla="*/ 187648641 w 738"/>
              <a:gd name="T99" fmla="*/ 1102954227 h 1301"/>
              <a:gd name="T100" fmla="*/ 178605951 w 738"/>
              <a:gd name="T101" fmla="*/ 1060384083 h 1301"/>
              <a:gd name="T102" fmla="*/ 169563261 w 738"/>
              <a:gd name="T103" fmla="*/ 1017813938 h 1301"/>
              <a:gd name="T104" fmla="*/ 158259147 w 738"/>
              <a:gd name="T105" fmla="*/ 973308849 h 1301"/>
              <a:gd name="T106" fmla="*/ 146953529 w 738"/>
              <a:gd name="T107" fmla="*/ 932673648 h 1301"/>
              <a:gd name="T108" fmla="*/ 133389495 w 738"/>
              <a:gd name="T109" fmla="*/ 890103503 h 1301"/>
              <a:gd name="T110" fmla="*/ 117564036 w 738"/>
              <a:gd name="T111" fmla="*/ 847533358 h 1301"/>
              <a:gd name="T112" fmla="*/ 99477153 w 738"/>
              <a:gd name="T113" fmla="*/ 806898157 h 1301"/>
              <a:gd name="T114" fmla="*/ 79128822 w 738"/>
              <a:gd name="T115" fmla="*/ 766262955 h 1301"/>
              <a:gd name="T116" fmla="*/ 58782018 w 738"/>
              <a:gd name="T117" fmla="*/ 725627580 h 1301"/>
              <a:gd name="T118" fmla="*/ 36173778 w 738"/>
              <a:gd name="T119" fmla="*/ 684992378 h 1301"/>
              <a:gd name="T120" fmla="*/ 13565544 w 738"/>
              <a:gd name="T121" fmla="*/ 648227064 h 1301"/>
              <a:gd name="T122" fmla="*/ 800335559 w 738"/>
              <a:gd name="T123" fmla="*/ 508906969 h 1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8"/>
              <a:gd name="T187" fmla="*/ 0 h 1301"/>
              <a:gd name="T188" fmla="*/ 738 w 738"/>
              <a:gd name="T189" fmla="*/ 1301 h 1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8" h="1301">
                <a:moveTo>
                  <a:pt x="562" y="0"/>
                </a:moveTo>
                <a:lnTo>
                  <a:pt x="574" y="19"/>
                </a:lnTo>
                <a:lnTo>
                  <a:pt x="584" y="40"/>
                </a:lnTo>
                <a:lnTo>
                  <a:pt x="595" y="60"/>
                </a:lnTo>
                <a:lnTo>
                  <a:pt x="606" y="80"/>
                </a:lnTo>
                <a:lnTo>
                  <a:pt x="615" y="101"/>
                </a:lnTo>
                <a:lnTo>
                  <a:pt x="625" y="121"/>
                </a:lnTo>
                <a:lnTo>
                  <a:pt x="633" y="142"/>
                </a:lnTo>
                <a:lnTo>
                  <a:pt x="642" y="163"/>
                </a:lnTo>
                <a:lnTo>
                  <a:pt x="651" y="184"/>
                </a:lnTo>
                <a:lnTo>
                  <a:pt x="658" y="206"/>
                </a:lnTo>
                <a:lnTo>
                  <a:pt x="666" y="227"/>
                </a:lnTo>
                <a:lnTo>
                  <a:pt x="673" y="248"/>
                </a:lnTo>
                <a:lnTo>
                  <a:pt x="680" y="270"/>
                </a:lnTo>
                <a:lnTo>
                  <a:pt x="686" y="292"/>
                </a:lnTo>
                <a:lnTo>
                  <a:pt x="693" y="313"/>
                </a:lnTo>
                <a:lnTo>
                  <a:pt x="699" y="335"/>
                </a:lnTo>
                <a:lnTo>
                  <a:pt x="704" y="357"/>
                </a:lnTo>
                <a:lnTo>
                  <a:pt x="708" y="379"/>
                </a:lnTo>
                <a:lnTo>
                  <a:pt x="713" y="401"/>
                </a:lnTo>
                <a:lnTo>
                  <a:pt x="717" y="424"/>
                </a:lnTo>
                <a:lnTo>
                  <a:pt x="721" y="447"/>
                </a:lnTo>
                <a:lnTo>
                  <a:pt x="725" y="469"/>
                </a:lnTo>
                <a:lnTo>
                  <a:pt x="728" y="492"/>
                </a:lnTo>
                <a:lnTo>
                  <a:pt x="729" y="514"/>
                </a:lnTo>
                <a:lnTo>
                  <a:pt x="732" y="537"/>
                </a:lnTo>
                <a:lnTo>
                  <a:pt x="733" y="559"/>
                </a:lnTo>
                <a:lnTo>
                  <a:pt x="735" y="582"/>
                </a:lnTo>
                <a:lnTo>
                  <a:pt x="736" y="604"/>
                </a:lnTo>
                <a:lnTo>
                  <a:pt x="737" y="627"/>
                </a:lnTo>
                <a:lnTo>
                  <a:pt x="737" y="650"/>
                </a:lnTo>
                <a:lnTo>
                  <a:pt x="737" y="672"/>
                </a:lnTo>
                <a:lnTo>
                  <a:pt x="736" y="695"/>
                </a:lnTo>
                <a:lnTo>
                  <a:pt x="735" y="718"/>
                </a:lnTo>
                <a:lnTo>
                  <a:pt x="733" y="740"/>
                </a:lnTo>
                <a:lnTo>
                  <a:pt x="732" y="763"/>
                </a:lnTo>
                <a:lnTo>
                  <a:pt x="729" y="785"/>
                </a:lnTo>
                <a:lnTo>
                  <a:pt x="728" y="808"/>
                </a:lnTo>
                <a:lnTo>
                  <a:pt x="725" y="830"/>
                </a:lnTo>
                <a:lnTo>
                  <a:pt x="721" y="854"/>
                </a:lnTo>
                <a:lnTo>
                  <a:pt x="717" y="876"/>
                </a:lnTo>
                <a:lnTo>
                  <a:pt x="713" y="898"/>
                </a:lnTo>
                <a:lnTo>
                  <a:pt x="708" y="920"/>
                </a:lnTo>
                <a:lnTo>
                  <a:pt x="704" y="942"/>
                </a:lnTo>
                <a:lnTo>
                  <a:pt x="699" y="964"/>
                </a:lnTo>
                <a:lnTo>
                  <a:pt x="693" y="986"/>
                </a:lnTo>
                <a:lnTo>
                  <a:pt x="686" y="1008"/>
                </a:lnTo>
                <a:lnTo>
                  <a:pt x="680" y="1030"/>
                </a:lnTo>
                <a:lnTo>
                  <a:pt x="673" y="1051"/>
                </a:lnTo>
                <a:lnTo>
                  <a:pt x="666" y="1073"/>
                </a:lnTo>
                <a:lnTo>
                  <a:pt x="658" y="1094"/>
                </a:lnTo>
                <a:lnTo>
                  <a:pt x="651" y="1116"/>
                </a:lnTo>
                <a:lnTo>
                  <a:pt x="642" y="1137"/>
                </a:lnTo>
                <a:lnTo>
                  <a:pt x="633" y="1158"/>
                </a:lnTo>
                <a:lnTo>
                  <a:pt x="625" y="1178"/>
                </a:lnTo>
                <a:lnTo>
                  <a:pt x="615" y="1199"/>
                </a:lnTo>
                <a:lnTo>
                  <a:pt x="606" y="1219"/>
                </a:lnTo>
                <a:lnTo>
                  <a:pt x="595" y="1239"/>
                </a:lnTo>
                <a:lnTo>
                  <a:pt x="584" y="1260"/>
                </a:lnTo>
                <a:lnTo>
                  <a:pt x="574" y="1280"/>
                </a:lnTo>
                <a:lnTo>
                  <a:pt x="562" y="1300"/>
                </a:lnTo>
                <a:lnTo>
                  <a:pt x="210" y="1271"/>
                </a:lnTo>
                <a:lnTo>
                  <a:pt x="0" y="974"/>
                </a:lnTo>
                <a:lnTo>
                  <a:pt x="6" y="965"/>
                </a:lnTo>
                <a:lnTo>
                  <a:pt x="11" y="955"/>
                </a:lnTo>
                <a:lnTo>
                  <a:pt x="16" y="945"/>
                </a:lnTo>
                <a:lnTo>
                  <a:pt x="21" y="935"/>
                </a:lnTo>
                <a:lnTo>
                  <a:pt x="26" y="925"/>
                </a:lnTo>
                <a:lnTo>
                  <a:pt x="31" y="914"/>
                </a:lnTo>
                <a:lnTo>
                  <a:pt x="35" y="903"/>
                </a:lnTo>
                <a:lnTo>
                  <a:pt x="39" y="893"/>
                </a:lnTo>
                <a:lnTo>
                  <a:pt x="44" y="882"/>
                </a:lnTo>
                <a:lnTo>
                  <a:pt x="48" y="872"/>
                </a:lnTo>
                <a:lnTo>
                  <a:pt x="52" y="861"/>
                </a:lnTo>
                <a:lnTo>
                  <a:pt x="56" y="851"/>
                </a:lnTo>
                <a:lnTo>
                  <a:pt x="59" y="840"/>
                </a:lnTo>
                <a:lnTo>
                  <a:pt x="62" y="829"/>
                </a:lnTo>
                <a:lnTo>
                  <a:pt x="65" y="818"/>
                </a:lnTo>
                <a:lnTo>
                  <a:pt x="68" y="807"/>
                </a:lnTo>
                <a:lnTo>
                  <a:pt x="70" y="796"/>
                </a:lnTo>
                <a:lnTo>
                  <a:pt x="73" y="785"/>
                </a:lnTo>
                <a:lnTo>
                  <a:pt x="75" y="774"/>
                </a:lnTo>
                <a:lnTo>
                  <a:pt x="77" y="762"/>
                </a:lnTo>
                <a:lnTo>
                  <a:pt x="79" y="752"/>
                </a:lnTo>
                <a:lnTo>
                  <a:pt x="81" y="740"/>
                </a:lnTo>
                <a:lnTo>
                  <a:pt x="83" y="729"/>
                </a:lnTo>
                <a:lnTo>
                  <a:pt x="83" y="718"/>
                </a:lnTo>
                <a:lnTo>
                  <a:pt x="84" y="707"/>
                </a:lnTo>
                <a:lnTo>
                  <a:pt x="85" y="695"/>
                </a:lnTo>
                <a:lnTo>
                  <a:pt x="86" y="684"/>
                </a:lnTo>
                <a:lnTo>
                  <a:pt x="86" y="672"/>
                </a:lnTo>
                <a:lnTo>
                  <a:pt x="87" y="662"/>
                </a:lnTo>
                <a:lnTo>
                  <a:pt x="87" y="650"/>
                </a:lnTo>
                <a:lnTo>
                  <a:pt x="87" y="639"/>
                </a:lnTo>
                <a:lnTo>
                  <a:pt x="86" y="627"/>
                </a:lnTo>
                <a:lnTo>
                  <a:pt x="86" y="615"/>
                </a:lnTo>
                <a:lnTo>
                  <a:pt x="85" y="605"/>
                </a:lnTo>
                <a:lnTo>
                  <a:pt x="84" y="593"/>
                </a:lnTo>
                <a:lnTo>
                  <a:pt x="83" y="582"/>
                </a:lnTo>
                <a:lnTo>
                  <a:pt x="83" y="570"/>
                </a:lnTo>
                <a:lnTo>
                  <a:pt x="81" y="560"/>
                </a:lnTo>
                <a:lnTo>
                  <a:pt x="79" y="548"/>
                </a:lnTo>
                <a:lnTo>
                  <a:pt x="77" y="537"/>
                </a:lnTo>
                <a:lnTo>
                  <a:pt x="75" y="526"/>
                </a:lnTo>
                <a:lnTo>
                  <a:pt x="73" y="515"/>
                </a:lnTo>
                <a:lnTo>
                  <a:pt x="70" y="503"/>
                </a:lnTo>
                <a:lnTo>
                  <a:pt x="68" y="493"/>
                </a:lnTo>
                <a:lnTo>
                  <a:pt x="65" y="482"/>
                </a:lnTo>
                <a:lnTo>
                  <a:pt x="62" y="471"/>
                </a:lnTo>
                <a:lnTo>
                  <a:pt x="59" y="460"/>
                </a:lnTo>
                <a:lnTo>
                  <a:pt x="56" y="449"/>
                </a:lnTo>
                <a:lnTo>
                  <a:pt x="52" y="438"/>
                </a:lnTo>
                <a:lnTo>
                  <a:pt x="48" y="427"/>
                </a:lnTo>
                <a:lnTo>
                  <a:pt x="44" y="417"/>
                </a:lnTo>
                <a:lnTo>
                  <a:pt x="39" y="406"/>
                </a:lnTo>
                <a:lnTo>
                  <a:pt x="35" y="396"/>
                </a:lnTo>
                <a:lnTo>
                  <a:pt x="31" y="385"/>
                </a:lnTo>
                <a:lnTo>
                  <a:pt x="26" y="375"/>
                </a:lnTo>
                <a:lnTo>
                  <a:pt x="21" y="365"/>
                </a:lnTo>
                <a:lnTo>
                  <a:pt x="16" y="354"/>
                </a:lnTo>
                <a:lnTo>
                  <a:pt x="11" y="345"/>
                </a:lnTo>
                <a:lnTo>
                  <a:pt x="6" y="335"/>
                </a:lnTo>
                <a:lnTo>
                  <a:pt x="0" y="325"/>
                </a:lnTo>
                <a:lnTo>
                  <a:pt x="354" y="263"/>
                </a:lnTo>
                <a:lnTo>
                  <a:pt x="562" y="0"/>
                </a:lnTo>
              </a:path>
            </a:pathLst>
          </a:custGeom>
          <a:solidFill>
            <a:srgbClr val="14385C"/>
          </a:solidFill>
          <a:ln w="19050" algn="ctr">
            <a:solidFill>
              <a:schemeClr val="bg1"/>
            </a:solidFill>
            <a:round/>
            <a:headEnd/>
            <a:tailEnd/>
          </a:ln>
        </p:spPr>
        <p:txBody>
          <a:bodyPr lIns="45720" tIns="45720" rIns="45720" bIns="45720" anchor="ctr"/>
          <a:lstStyle/>
          <a:p>
            <a:pPr algn="ctr" defTabSz="900113"/>
            <a:endParaRPr lang="en-US" sz="1100" b="1" dirty="0">
              <a:solidFill>
                <a:schemeClr val="bg1"/>
              </a:solidFill>
              <a:latin typeface="Franklin Gothic Book" pitchFamily="34" charset="0"/>
            </a:endParaRPr>
          </a:p>
        </p:txBody>
      </p:sp>
      <p:sp>
        <p:nvSpPr>
          <p:cNvPr id="25" name="Freeform 15"/>
          <p:cNvSpPr>
            <a:spLocks/>
          </p:cNvSpPr>
          <p:nvPr/>
        </p:nvSpPr>
        <p:spPr bwMode="auto">
          <a:xfrm rot="618831">
            <a:off x="4649192" y="3074824"/>
            <a:ext cx="1825298" cy="1537608"/>
          </a:xfrm>
          <a:custGeom>
            <a:avLst/>
            <a:gdLst>
              <a:gd name="T0" fmla="*/ 2147483647 w 1217"/>
              <a:gd name="T1" fmla="*/ 667428541 h 977"/>
              <a:gd name="T2" fmla="*/ 2147483647 w 1217"/>
              <a:gd name="T3" fmla="*/ 740942822 h 977"/>
              <a:gd name="T4" fmla="*/ 2147483647 w 1217"/>
              <a:gd name="T5" fmla="*/ 814456929 h 977"/>
              <a:gd name="T6" fmla="*/ 2147483647 w 1217"/>
              <a:gd name="T7" fmla="*/ 886036308 h 977"/>
              <a:gd name="T8" fmla="*/ 2147483647 w 1217"/>
              <a:gd name="T9" fmla="*/ 955680958 h 977"/>
              <a:gd name="T10" fmla="*/ 2147483647 w 1217"/>
              <a:gd name="T11" fmla="*/ 1021456153 h 977"/>
              <a:gd name="T12" fmla="*/ 2147483647 w 1217"/>
              <a:gd name="T13" fmla="*/ 1087232738 h 977"/>
              <a:gd name="T14" fmla="*/ 2147483647 w 1217"/>
              <a:gd name="T15" fmla="*/ 1151073204 h 977"/>
              <a:gd name="T16" fmla="*/ 2147483647 w 1217"/>
              <a:gd name="T17" fmla="*/ 1211045605 h 977"/>
              <a:gd name="T18" fmla="*/ 2142801089 w 1217"/>
              <a:gd name="T19" fmla="*/ 1271016615 h 977"/>
              <a:gd name="T20" fmla="*/ 2063353799 w 1217"/>
              <a:gd name="T21" fmla="*/ 1327119559 h 977"/>
              <a:gd name="T22" fmla="*/ 1983908015 w 1217"/>
              <a:gd name="T23" fmla="*/ 1381287776 h 977"/>
              <a:gd name="T24" fmla="*/ 1897650784 w 1217"/>
              <a:gd name="T25" fmla="*/ 1433521264 h 977"/>
              <a:gd name="T26" fmla="*/ 1813664036 w 1217"/>
              <a:gd name="T27" fmla="*/ 1479950915 h 977"/>
              <a:gd name="T28" fmla="*/ 1727406806 w 1217"/>
              <a:gd name="T29" fmla="*/ 1526381610 h 977"/>
              <a:gd name="T30" fmla="*/ 1636610117 w 1217"/>
              <a:gd name="T31" fmla="*/ 1572810913 h 977"/>
              <a:gd name="T32" fmla="*/ 1545813052 w 1217"/>
              <a:gd name="T33" fmla="*/ 1613437423 h 977"/>
              <a:gd name="T34" fmla="*/ 1455016364 w 1217"/>
              <a:gd name="T35" fmla="*/ 1652129205 h 977"/>
              <a:gd name="T36" fmla="*/ 1359680218 w 1217"/>
              <a:gd name="T37" fmla="*/ 1686951530 h 977"/>
              <a:gd name="T38" fmla="*/ 1264344072 w 1217"/>
              <a:gd name="T39" fmla="*/ 1719839127 h 977"/>
              <a:gd name="T40" fmla="*/ 1169007926 w 1217"/>
              <a:gd name="T41" fmla="*/ 1750791996 h 977"/>
              <a:gd name="T42" fmla="*/ 1071401298 w 1217"/>
              <a:gd name="T43" fmla="*/ 1777875409 h 977"/>
              <a:gd name="T44" fmla="*/ 969255212 w 1217"/>
              <a:gd name="T45" fmla="*/ 1803025484 h 977"/>
              <a:gd name="T46" fmla="*/ 869378102 w 1217"/>
              <a:gd name="T47" fmla="*/ 1822371375 h 977"/>
              <a:gd name="T48" fmla="*/ 769502310 w 1217"/>
              <a:gd name="T49" fmla="*/ 1841717266 h 977"/>
              <a:gd name="T50" fmla="*/ 669625199 w 1217"/>
              <a:gd name="T51" fmla="*/ 1855258972 h 977"/>
              <a:gd name="T52" fmla="*/ 567479113 w 1217"/>
              <a:gd name="T53" fmla="*/ 1868800679 h 977"/>
              <a:gd name="T54" fmla="*/ 465333027 w 1217"/>
              <a:gd name="T55" fmla="*/ 1878474320 h 977"/>
              <a:gd name="T56" fmla="*/ 363186847 w 1217"/>
              <a:gd name="T57" fmla="*/ 1884277113 h 977"/>
              <a:gd name="T58" fmla="*/ 258770279 w 1217"/>
              <a:gd name="T59" fmla="*/ 1888146570 h 977"/>
              <a:gd name="T60" fmla="*/ 0 w 1217"/>
              <a:gd name="T61" fmla="*/ 1224587312 h 977"/>
              <a:gd name="T62" fmla="*/ 233801001 w 1217"/>
              <a:gd name="T63" fmla="*/ 630671487 h 977"/>
              <a:gd name="T64" fmla="*/ 283739557 w 1217"/>
              <a:gd name="T65" fmla="*/ 628736759 h 977"/>
              <a:gd name="T66" fmla="*/ 335947087 w 1217"/>
              <a:gd name="T67" fmla="*/ 624868693 h 977"/>
              <a:gd name="T68" fmla="*/ 385885643 w 1217"/>
              <a:gd name="T69" fmla="*/ 620999237 h 977"/>
              <a:gd name="T70" fmla="*/ 438094774 w 1217"/>
              <a:gd name="T71" fmla="*/ 613260324 h 977"/>
              <a:gd name="T72" fmla="*/ 488031823 w 1217"/>
              <a:gd name="T73" fmla="*/ 605522803 h 977"/>
              <a:gd name="T74" fmla="*/ 537970378 w 1217"/>
              <a:gd name="T75" fmla="*/ 597783890 h 977"/>
              <a:gd name="T76" fmla="*/ 587908933 w 1217"/>
              <a:gd name="T77" fmla="*/ 588111640 h 977"/>
              <a:gd name="T78" fmla="*/ 640116464 w 1217"/>
              <a:gd name="T79" fmla="*/ 574569934 h 977"/>
              <a:gd name="T80" fmla="*/ 687784537 w 1217"/>
              <a:gd name="T81" fmla="*/ 561026836 h 977"/>
              <a:gd name="T82" fmla="*/ 735452610 w 1217"/>
              <a:gd name="T83" fmla="*/ 547485130 h 977"/>
              <a:gd name="T84" fmla="*/ 783120683 w 1217"/>
              <a:gd name="T85" fmla="*/ 530073967 h 977"/>
              <a:gd name="T86" fmla="*/ 830790451 w 1217"/>
              <a:gd name="T87" fmla="*/ 510728076 h 977"/>
              <a:gd name="T88" fmla="*/ 876188042 w 1217"/>
              <a:gd name="T89" fmla="*/ 493316914 h 977"/>
              <a:gd name="T90" fmla="*/ 921585632 w 1217"/>
              <a:gd name="T91" fmla="*/ 472036295 h 977"/>
              <a:gd name="T92" fmla="*/ 966984730 w 1217"/>
              <a:gd name="T93" fmla="*/ 450755676 h 977"/>
              <a:gd name="T94" fmla="*/ 1010113345 w 1217"/>
              <a:gd name="T95" fmla="*/ 427541719 h 977"/>
              <a:gd name="T96" fmla="*/ 1053241960 w 1217"/>
              <a:gd name="T97" fmla="*/ 402391644 h 977"/>
              <a:gd name="T98" fmla="*/ 1094100093 w 1217"/>
              <a:gd name="T99" fmla="*/ 375308231 h 977"/>
              <a:gd name="T100" fmla="*/ 1134958226 w 1217"/>
              <a:gd name="T101" fmla="*/ 350158069 h 977"/>
              <a:gd name="T102" fmla="*/ 1175817866 w 1217"/>
              <a:gd name="T103" fmla="*/ 323074656 h 977"/>
              <a:gd name="T104" fmla="*/ 1212136541 w 1217"/>
              <a:gd name="T105" fmla="*/ 292120396 h 977"/>
              <a:gd name="T106" fmla="*/ 1248455217 w 1217"/>
              <a:gd name="T107" fmla="*/ 261167527 h 977"/>
              <a:gd name="T108" fmla="*/ 1287042868 w 1217"/>
              <a:gd name="T109" fmla="*/ 230214658 h 977"/>
              <a:gd name="T110" fmla="*/ 1321091061 w 1217"/>
              <a:gd name="T111" fmla="*/ 197327061 h 977"/>
              <a:gd name="T112" fmla="*/ 1352870278 w 1217"/>
              <a:gd name="T113" fmla="*/ 164439420 h 977"/>
              <a:gd name="T114" fmla="*/ 1384649496 w 1217"/>
              <a:gd name="T115" fmla="*/ 129617095 h 977"/>
              <a:gd name="T116" fmla="*/ 1414158231 w 1217"/>
              <a:gd name="T117" fmla="*/ 92860041 h 977"/>
              <a:gd name="T118" fmla="*/ 1445937449 w 1217"/>
              <a:gd name="T119" fmla="*/ 56102966 h 977"/>
              <a:gd name="T120" fmla="*/ 1470906726 w 1217"/>
              <a:gd name="T121" fmla="*/ 19345896 h 977"/>
              <a:gd name="T122" fmla="*/ 1961207713 w 1217"/>
              <a:gd name="T123" fmla="*/ 481709936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7"/>
              <a:gd name="T187" fmla="*/ 0 h 977"/>
              <a:gd name="T188" fmla="*/ 1217 w 121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7" h="977">
                <a:moveTo>
                  <a:pt x="1216" y="326"/>
                </a:moveTo>
                <a:lnTo>
                  <a:pt x="1205" y="345"/>
                </a:lnTo>
                <a:lnTo>
                  <a:pt x="1193" y="364"/>
                </a:lnTo>
                <a:lnTo>
                  <a:pt x="1181" y="383"/>
                </a:lnTo>
                <a:lnTo>
                  <a:pt x="1168" y="403"/>
                </a:lnTo>
                <a:lnTo>
                  <a:pt x="1156" y="421"/>
                </a:lnTo>
                <a:lnTo>
                  <a:pt x="1143" y="440"/>
                </a:lnTo>
                <a:lnTo>
                  <a:pt x="1129" y="458"/>
                </a:lnTo>
                <a:lnTo>
                  <a:pt x="1116" y="476"/>
                </a:lnTo>
                <a:lnTo>
                  <a:pt x="1101" y="494"/>
                </a:lnTo>
                <a:lnTo>
                  <a:pt x="1087" y="511"/>
                </a:lnTo>
                <a:lnTo>
                  <a:pt x="1072" y="528"/>
                </a:lnTo>
                <a:lnTo>
                  <a:pt x="1057" y="546"/>
                </a:lnTo>
                <a:lnTo>
                  <a:pt x="1042" y="562"/>
                </a:lnTo>
                <a:lnTo>
                  <a:pt x="1026" y="578"/>
                </a:lnTo>
                <a:lnTo>
                  <a:pt x="1010" y="595"/>
                </a:lnTo>
                <a:lnTo>
                  <a:pt x="994" y="611"/>
                </a:lnTo>
                <a:lnTo>
                  <a:pt x="977" y="626"/>
                </a:lnTo>
                <a:lnTo>
                  <a:pt x="961" y="642"/>
                </a:lnTo>
                <a:lnTo>
                  <a:pt x="944" y="657"/>
                </a:lnTo>
                <a:lnTo>
                  <a:pt x="927" y="671"/>
                </a:lnTo>
                <a:lnTo>
                  <a:pt x="909" y="686"/>
                </a:lnTo>
                <a:lnTo>
                  <a:pt x="891" y="700"/>
                </a:lnTo>
                <a:lnTo>
                  <a:pt x="874" y="714"/>
                </a:lnTo>
                <a:lnTo>
                  <a:pt x="856" y="727"/>
                </a:lnTo>
                <a:lnTo>
                  <a:pt x="836" y="741"/>
                </a:lnTo>
                <a:lnTo>
                  <a:pt x="818" y="753"/>
                </a:lnTo>
                <a:lnTo>
                  <a:pt x="799" y="765"/>
                </a:lnTo>
                <a:lnTo>
                  <a:pt x="780" y="778"/>
                </a:lnTo>
                <a:lnTo>
                  <a:pt x="761" y="789"/>
                </a:lnTo>
                <a:lnTo>
                  <a:pt x="741" y="801"/>
                </a:lnTo>
                <a:lnTo>
                  <a:pt x="721" y="813"/>
                </a:lnTo>
                <a:lnTo>
                  <a:pt x="701" y="823"/>
                </a:lnTo>
                <a:lnTo>
                  <a:pt x="681" y="834"/>
                </a:lnTo>
                <a:lnTo>
                  <a:pt x="661" y="844"/>
                </a:lnTo>
                <a:lnTo>
                  <a:pt x="641" y="854"/>
                </a:lnTo>
                <a:lnTo>
                  <a:pt x="619" y="863"/>
                </a:lnTo>
                <a:lnTo>
                  <a:pt x="599" y="872"/>
                </a:lnTo>
                <a:lnTo>
                  <a:pt x="578" y="881"/>
                </a:lnTo>
                <a:lnTo>
                  <a:pt x="557" y="889"/>
                </a:lnTo>
                <a:lnTo>
                  <a:pt x="536" y="897"/>
                </a:lnTo>
                <a:lnTo>
                  <a:pt x="515" y="905"/>
                </a:lnTo>
                <a:lnTo>
                  <a:pt x="493" y="911"/>
                </a:lnTo>
                <a:lnTo>
                  <a:pt x="472" y="919"/>
                </a:lnTo>
                <a:lnTo>
                  <a:pt x="450" y="925"/>
                </a:lnTo>
                <a:lnTo>
                  <a:pt x="427" y="932"/>
                </a:lnTo>
                <a:lnTo>
                  <a:pt x="405" y="937"/>
                </a:lnTo>
                <a:lnTo>
                  <a:pt x="383" y="942"/>
                </a:lnTo>
                <a:lnTo>
                  <a:pt x="361" y="947"/>
                </a:lnTo>
                <a:lnTo>
                  <a:pt x="339" y="952"/>
                </a:lnTo>
                <a:lnTo>
                  <a:pt x="317" y="956"/>
                </a:lnTo>
                <a:lnTo>
                  <a:pt x="295" y="959"/>
                </a:lnTo>
                <a:lnTo>
                  <a:pt x="272" y="963"/>
                </a:lnTo>
                <a:lnTo>
                  <a:pt x="250" y="966"/>
                </a:lnTo>
                <a:lnTo>
                  <a:pt x="227" y="968"/>
                </a:lnTo>
                <a:lnTo>
                  <a:pt x="205" y="971"/>
                </a:lnTo>
                <a:lnTo>
                  <a:pt x="182" y="972"/>
                </a:lnTo>
                <a:lnTo>
                  <a:pt x="160" y="974"/>
                </a:lnTo>
                <a:lnTo>
                  <a:pt x="137" y="975"/>
                </a:lnTo>
                <a:lnTo>
                  <a:pt x="114" y="976"/>
                </a:lnTo>
                <a:lnTo>
                  <a:pt x="92" y="976"/>
                </a:lnTo>
                <a:lnTo>
                  <a:pt x="0" y="633"/>
                </a:lnTo>
                <a:lnTo>
                  <a:pt x="92" y="326"/>
                </a:lnTo>
                <a:lnTo>
                  <a:pt x="103" y="326"/>
                </a:lnTo>
                <a:lnTo>
                  <a:pt x="114" y="325"/>
                </a:lnTo>
                <a:lnTo>
                  <a:pt x="125" y="325"/>
                </a:lnTo>
                <a:lnTo>
                  <a:pt x="137" y="324"/>
                </a:lnTo>
                <a:lnTo>
                  <a:pt x="148" y="323"/>
                </a:lnTo>
                <a:lnTo>
                  <a:pt x="160" y="322"/>
                </a:lnTo>
                <a:lnTo>
                  <a:pt x="170" y="321"/>
                </a:lnTo>
                <a:lnTo>
                  <a:pt x="182" y="319"/>
                </a:lnTo>
                <a:lnTo>
                  <a:pt x="193" y="317"/>
                </a:lnTo>
                <a:lnTo>
                  <a:pt x="204" y="315"/>
                </a:lnTo>
                <a:lnTo>
                  <a:pt x="215" y="313"/>
                </a:lnTo>
                <a:lnTo>
                  <a:pt x="227" y="311"/>
                </a:lnTo>
                <a:lnTo>
                  <a:pt x="237" y="309"/>
                </a:lnTo>
                <a:lnTo>
                  <a:pt x="249" y="307"/>
                </a:lnTo>
                <a:lnTo>
                  <a:pt x="259" y="304"/>
                </a:lnTo>
                <a:lnTo>
                  <a:pt x="270" y="301"/>
                </a:lnTo>
                <a:lnTo>
                  <a:pt x="282" y="297"/>
                </a:lnTo>
                <a:lnTo>
                  <a:pt x="292" y="294"/>
                </a:lnTo>
                <a:lnTo>
                  <a:pt x="303" y="290"/>
                </a:lnTo>
                <a:lnTo>
                  <a:pt x="313" y="286"/>
                </a:lnTo>
                <a:lnTo>
                  <a:pt x="324" y="283"/>
                </a:lnTo>
                <a:lnTo>
                  <a:pt x="334" y="278"/>
                </a:lnTo>
                <a:lnTo>
                  <a:pt x="345" y="274"/>
                </a:lnTo>
                <a:lnTo>
                  <a:pt x="355" y="269"/>
                </a:lnTo>
                <a:lnTo>
                  <a:pt x="366" y="264"/>
                </a:lnTo>
                <a:lnTo>
                  <a:pt x="377" y="260"/>
                </a:lnTo>
                <a:lnTo>
                  <a:pt x="386" y="255"/>
                </a:lnTo>
                <a:lnTo>
                  <a:pt x="397" y="250"/>
                </a:lnTo>
                <a:lnTo>
                  <a:pt x="406" y="244"/>
                </a:lnTo>
                <a:lnTo>
                  <a:pt x="416" y="239"/>
                </a:lnTo>
                <a:lnTo>
                  <a:pt x="426" y="233"/>
                </a:lnTo>
                <a:lnTo>
                  <a:pt x="436" y="227"/>
                </a:lnTo>
                <a:lnTo>
                  <a:pt x="445" y="221"/>
                </a:lnTo>
                <a:lnTo>
                  <a:pt x="454" y="215"/>
                </a:lnTo>
                <a:lnTo>
                  <a:pt x="464" y="208"/>
                </a:lnTo>
                <a:lnTo>
                  <a:pt x="474" y="201"/>
                </a:lnTo>
                <a:lnTo>
                  <a:pt x="482" y="194"/>
                </a:lnTo>
                <a:lnTo>
                  <a:pt x="492" y="188"/>
                </a:lnTo>
                <a:lnTo>
                  <a:pt x="500" y="181"/>
                </a:lnTo>
                <a:lnTo>
                  <a:pt x="509" y="173"/>
                </a:lnTo>
                <a:lnTo>
                  <a:pt x="518" y="167"/>
                </a:lnTo>
                <a:lnTo>
                  <a:pt x="526" y="159"/>
                </a:lnTo>
                <a:lnTo>
                  <a:pt x="534" y="151"/>
                </a:lnTo>
                <a:lnTo>
                  <a:pt x="543" y="143"/>
                </a:lnTo>
                <a:lnTo>
                  <a:pt x="550" y="135"/>
                </a:lnTo>
                <a:lnTo>
                  <a:pt x="559" y="127"/>
                </a:lnTo>
                <a:lnTo>
                  <a:pt x="567" y="119"/>
                </a:lnTo>
                <a:lnTo>
                  <a:pt x="574" y="111"/>
                </a:lnTo>
                <a:lnTo>
                  <a:pt x="582" y="102"/>
                </a:lnTo>
                <a:lnTo>
                  <a:pt x="589" y="94"/>
                </a:lnTo>
                <a:lnTo>
                  <a:pt x="596" y="85"/>
                </a:lnTo>
                <a:lnTo>
                  <a:pt x="603" y="76"/>
                </a:lnTo>
                <a:lnTo>
                  <a:pt x="610" y="67"/>
                </a:lnTo>
                <a:lnTo>
                  <a:pt x="617" y="58"/>
                </a:lnTo>
                <a:lnTo>
                  <a:pt x="623" y="48"/>
                </a:lnTo>
                <a:lnTo>
                  <a:pt x="630" y="39"/>
                </a:lnTo>
                <a:lnTo>
                  <a:pt x="637" y="29"/>
                </a:lnTo>
                <a:lnTo>
                  <a:pt x="642" y="21"/>
                </a:lnTo>
                <a:lnTo>
                  <a:pt x="648" y="10"/>
                </a:lnTo>
                <a:lnTo>
                  <a:pt x="654" y="0"/>
                </a:lnTo>
                <a:lnTo>
                  <a:pt x="864" y="249"/>
                </a:lnTo>
                <a:lnTo>
                  <a:pt x="1216" y="326"/>
                </a:lnTo>
              </a:path>
            </a:pathLst>
          </a:custGeom>
          <a:solidFill>
            <a:schemeClr val="tx2">
              <a:lumMod val="90000"/>
            </a:schemeClr>
          </a:solidFill>
          <a:ln w="19050" algn="ctr">
            <a:solidFill>
              <a:schemeClr val="bg1"/>
            </a:solidFill>
            <a:round/>
            <a:headEnd/>
            <a:tailEnd/>
          </a:ln>
        </p:spPr>
        <p:txBody>
          <a:bodyPr lIns="45720" tIns="45720" rIns="45720" bIns="45720" anchor="ctr"/>
          <a:lstStyle/>
          <a:p>
            <a:pPr algn="ctr" defTabSz="900113"/>
            <a:endParaRPr lang="en-US" sz="1200" b="1" dirty="0">
              <a:solidFill>
                <a:schemeClr val="bg1"/>
              </a:solidFill>
            </a:endParaRPr>
          </a:p>
        </p:txBody>
      </p:sp>
      <p:sp>
        <p:nvSpPr>
          <p:cNvPr id="26" name="Freeform 16"/>
          <p:cNvSpPr>
            <a:spLocks/>
          </p:cNvSpPr>
          <p:nvPr/>
        </p:nvSpPr>
        <p:spPr bwMode="gray">
          <a:xfrm>
            <a:off x="3290552" y="732991"/>
            <a:ext cx="3541690" cy="1487501"/>
          </a:xfrm>
          <a:custGeom>
            <a:avLst/>
            <a:gdLst>
              <a:gd name="T0" fmla="*/ 0 w 2066"/>
              <a:gd name="T1" fmla="*/ 1476811579 h 948"/>
              <a:gd name="T2" fmla="*/ 520475074 w 2066"/>
              <a:gd name="T3" fmla="*/ 730845323 h 948"/>
              <a:gd name="T4" fmla="*/ 0 w 2066"/>
              <a:gd name="T5" fmla="*/ 0 h 948"/>
              <a:gd name="T6" fmla="*/ 2147483647 w 2066"/>
              <a:gd name="T7" fmla="*/ 5040313 h 948"/>
              <a:gd name="T8" fmla="*/ 2147483647 w 2066"/>
              <a:gd name="T9" fmla="*/ 20161251 h 948"/>
              <a:gd name="T10" fmla="*/ 2147483647 w 2066"/>
              <a:gd name="T11" fmla="*/ 35282191 h 948"/>
              <a:gd name="T12" fmla="*/ 2147483647 w 2066"/>
              <a:gd name="T13" fmla="*/ 55443448 h 948"/>
              <a:gd name="T14" fmla="*/ 2147483647 w 2066"/>
              <a:gd name="T15" fmla="*/ 80645004 h 948"/>
              <a:gd name="T16" fmla="*/ 2147483647 w 2066"/>
              <a:gd name="T17" fmla="*/ 105846585 h 948"/>
              <a:gd name="T18" fmla="*/ 2147483647 w 2066"/>
              <a:gd name="T19" fmla="*/ 141128763 h 948"/>
              <a:gd name="T20" fmla="*/ 2147483647 w 2066"/>
              <a:gd name="T21" fmla="*/ 171370630 h 948"/>
              <a:gd name="T22" fmla="*/ 2147483647 w 2066"/>
              <a:gd name="T23" fmla="*/ 201612498 h 948"/>
              <a:gd name="T24" fmla="*/ 2147483647 w 2066"/>
              <a:gd name="T25" fmla="*/ 236894726 h 948"/>
              <a:gd name="T26" fmla="*/ 2147483647 w 2066"/>
              <a:gd name="T27" fmla="*/ 287297838 h 948"/>
              <a:gd name="T28" fmla="*/ 2147483647 w 2066"/>
              <a:gd name="T29" fmla="*/ 327620327 h 948"/>
              <a:gd name="T30" fmla="*/ 2147483647 w 2066"/>
              <a:gd name="T31" fmla="*/ 383063751 h 948"/>
              <a:gd name="T32" fmla="*/ 2147483647 w 2066"/>
              <a:gd name="T33" fmla="*/ 433466962 h 948"/>
              <a:gd name="T34" fmla="*/ 2147483647 w 2066"/>
              <a:gd name="T35" fmla="*/ 478829763 h 948"/>
              <a:gd name="T36" fmla="*/ 2147483647 w 2066"/>
              <a:gd name="T37" fmla="*/ 539313497 h 948"/>
              <a:gd name="T38" fmla="*/ 2147483647 w 2066"/>
              <a:gd name="T39" fmla="*/ 584676298 h 948"/>
              <a:gd name="T40" fmla="*/ 2147483647 w 2066"/>
              <a:gd name="T41" fmla="*/ 655240655 h 948"/>
              <a:gd name="T42" fmla="*/ 2147483647 w 2066"/>
              <a:gd name="T43" fmla="*/ 715724389 h 948"/>
              <a:gd name="T44" fmla="*/ 2147483647 w 2066"/>
              <a:gd name="T45" fmla="*/ 786288746 h 948"/>
              <a:gd name="T46" fmla="*/ 2147483647 w 2066"/>
              <a:gd name="T47" fmla="*/ 861893612 h 948"/>
              <a:gd name="T48" fmla="*/ 2147483647 w 2066"/>
              <a:gd name="T49" fmla="*/ 927417658 h 948"/>
              <a:gd name="T50" fmla="*/ 2147483647 w 2066"/>
              <a:gd name="T51" fmla="*/ 997982015 h 948"/>
              <a:gd name="T52" fmla="*/ 2147483647 w 2066"/>
              <a:gd name="T53" fmla="*/ 1068546372 h 948"/>
              <a:gd name="T54" fmla="*/ 2147483647 w 2066"/>
              <a:gd name="T55" fmla="*/ 1154231662 h 948"/>
              <a:gd name="T56" fmla="*/ 2147483647 w 2066"/>
              <a:gd name="T57" fmla="*/ 1265118509 h 948"/>
              <a:gd name="T58" fmla="*/ 2147483647 w 2066"/>
              <a:gd name="T59" fmla="*/ 1360884421 h 948"/>
              <a:gd name="T60" fmla="*/ 2147483647 w 2066"/>
              <a:gd name="T61" fmla="*/ 1431448778 h 948"/>
              <a:gd name="T62" fmla="*/ 2147483647 w 2066"/>
              <a:gd name="T63" fmla="*/ 1481851890 h 948"/>
              <a:gd name="T64" fmla="*/ 2147483647 w 2066"/>
              <a:gd name="T65" fmla="*/ 1542335625 h 948"/>
              <a:gd name="T66" fmla="*/ 2147483647 w 2066"/>
              <a:gd name="T67" fmla="*/ 1617940293 h 948"/>
              <a:gd name="T68" fmla="*/ 2147483647 w 2066"/>
              <a:gd name="T69" fmla="*/ 1693545358 h 948"/>
              <a:gd name="T70" fmla="*/ 2147483647 w 2066"/>
              <a:gd name="T71" fmla="*/ 1748988781 h 948"/>
              <a:gd name="T72" fmla="*/ 2147483647 w 2066"/>
              <a:gd name="T73" fmla="*/ 1829633760 h 948"/>
              <a:gd name="T74" fmla="*/ 2147483647 w 2066"/>
              <a:gd name="T75" fmla="*/ 1880036872 h 948"/>
              <a:gd name="T76" fmla="*/ 2147483647 w 2066"/>
              <a:gd name="T77" fmla="*/ 1910278739 h 948"/>
              <a:gd name="T78" fmla="*/ 2147483647 w 2066"/>
              <a:gd name="T79" fmla="*/ 2147483647 h 948"/>
              <a:gd name="T80" fmla="*/ 2147483647 w 2066"/>
              <a:gd name="T81" fmla="*/ 2147483647 h 948"/>
              <a:gd name="T82" fmla="*/ 2147483647 w 2066"/>
              <a:gd name="T83" fmla="*/ 2147483647 h 948"/>
              <a:gd name="T84" fmla="*/ 2147483647 w 2066"/>
              <a:gd name="T85" fmla="*/ 2147483647 h 948"/>
              <a:gd name="T86" fmla="*/ 2147483647 w 2066"/>
              <a:gd name="T87" fmla="*/ 2147483647 h 948"/>
              <a:gd name="T88" fmla="*/ 2147483647 w 2066"/>
              <a:gd name="T89" fmla="*/ 2091729943 h 948"/>
              <a:gd name="T90" fmla="*/ 2147483647 w 2066"/>
              <a:gd name="T91" fmla="*/ 2016125275 h 948"/>
              <a:gd name="T92" fmla="*/ 2147483647 w 2066"/>
              <a:gd name="T93" fmla="*/ 1975802785 h 948"/>
              <a:gd name="T94" fmla="*/ 2147483647 w 2066"/>
              <a:gd name="T95" fmla="*/ 1915319050 h 948"/>
              <a:gd name="T96" fmla="*/ 2147483647 w 2066"/>
              <a:gd name="T97" fmla="*/ 1859875627 h 948"/>
              <a:gd name="T98" fmla="*/ 2147483647 w 2066"/>
              <a:gd name="T99" fmla="*/ 1804432204 h 948"/>
              <a:gd name="T100" fmla="*/ 2147483647 w 2066"/>
              <a:gd name="T101" fmla="*/ 1769150026 h 948"/>
              <a:gd name="T102" fmla="*/ 2147483647 w 2066"/>
              <a:gd name="T103" fmla="*/ 1738908158 h 948"/>
              <a:gd name="T104" fmla="*/ 2147483647 w 2066"/>
              <a:gd name="T105" fmla="*/ 1693545358 h 948"/>
              <a:gd name="T106" fmla="*/ 2147483647 w 2066"/>
              <a:gd name="T107" fmla="*/ 1633061226 h 948"/>
              <a:gd name="T108" fmla="*/ 2147483647 w 2066"/>
              <a:gd name="T109" fmla="*/ 1567537181 h 948"/>
              <a:gd name="T110" fmla="*/ 2147483647 w 2066"/>
              <a:gd name="T111" fmla="*/ 1532255002 h 948"/>
              <a:gd name="T112" fmla="*/ 2147483647 w 2066"/>
              <a:gd name="T113" fmla="*/ 1489413151 h 948"/>
              <a:gd name="T114" fmla="*/ 2147483647 w 2066"/>
              <a:gd name="T115" fmla="*/ 1479332528 h 948"/>
              <a:gd name="T116" fmla="*/ 0 w 2066"/>
              <a:gd name="T117" fmla="*/ 1476811579 h 9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6"/>
              <a:gd name="T178" fmla="*/ 0 h 948"/>
              <a:gd name="T179" fmla="*/ 2066 w 2066"/>
              <a:gd name="T180" fmla="*/ 948 h 9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6" h="948">
                <a:moveTo>
                  <a:pt x="0" y="586"/>
                </a:moveTo>
                <a:lnTo>
                  <a:pt x="176" y="290"/>
                </a:lnTo>
                <a:lnTo>
                  <a:pt x="0" y="0"/>
                </a:lnTo>
                <a:lnTo>
                  <a:pt x="1082" y="2"/>
                </a:lnTo>
                <a:lnTo>
                  <a:pt x="1122" y="8"/>
                </a:lnTo>
                <a:lnTo>
                  <a:pt x="1172" y="14"/>
                </a:lnTo>
                <a:lnTo>
                  <a:pt x="1212" y="22"/>
                </a:lnTo>
                <a:lnTo>
                  <a:pt x="1254" y="32"/>
                </a:lnTo>
                <a:lnTo>
                  <a:pt x="1294" y="42"/>
                </a:lnTo>
                <a:lnTo>
                  <a:pt x="1340" y="56"/>
                </a:lnTo>
                <a:lnTo>
                  <a:pt x="1380" y="68"/>
                </a:lnTo>
                <a:lnTo>
                  <a:pt x="1412" y="80"/>
                </a:lnTo>
                <a:lnTo>
                  <a:pt x="1446" y="94"/>
                </a:lnTo>
                <a:lnTo>
                  <a:pt x="1486" y="114"/>
                </a:lnTo>
                <a:lnTo>
                  <a:pt x="1520" y="130"/>
                </a:lnTo>
                <a:lnTo>
                  <a:pt x="1562" y="152"/>
                </a:lnTo>
                <a:lnTo>
                  <a:pt x="1594" y="172"/>
                </a:lnTo>
                <a:lnTo>
                  <a:pt x="1622" y="190"/>
                </a:lnTo>
                <a:lnTo>
                  <a:pt x="1656" y="214"/>
                </a:lnTo>
                <a:lnTo>
                  <a:pt x="1682" y="232"/>
                </a:lnTo>
                <a:lnTo>
                  <a:pt x="1716" y="260"/>
                </a:lnTo>
                <a:lnTo>
                  <a:pt x="1744" y="284"/>
                </a:lnTo>
                <a:lnTo>
                  <a:pt x="1778" y="312"/>
                </a:lnTo>
                <a:lnTo>
                  <a:pt x="1808" y="342"/>
                </a:lnTo>
                <a:lnTo>
                  <a:pt x="1832" y="368"/>
                </a:lnTo>
                <a:lnTo>
                  <a:pt x="1854" y="396"/>
                </a:lnTo>
                <a:lnTo>
                  <a:pt x="1878" y="424"/>
                </a:lnTo>
                <a:lnTo>
                  <a:pt x="1904" y="458"/>
                </a:lnTo>
                <a:lnTo>
                  <a:pt x="1936" y="502"/>
                </a:lnTo>
                <a:lnTo>
                  <a:pt x="1962" y="540"/>
                </a:lnTo>
                <a:lnTo>
                  <a:pt x="1982" y="568"/>
                </a:lnTo>
                <a:lnTo>
                  <a:pt x="1992" y="588"/>
                </a:lnTo>
                <a:lnTo>
                  <a:pt x="2006" y="612"/>
                </a:lnTo>
                <a:lnTo>
                  <a:pt x="2020" y="642"/>
                </a:lnTo>
                <a:lnTo>
                  <a:pt x="2034" y="672"/>
                </a:lnTo>
                <a:lnTo>
                  <a:pt x="2044" y="694"/>
                </a:lnTo>
                <a:lnTo>
                  <a:pt x="2056" y="726"/>
                </a:lnTo>
                <a:lnTo>
                  <a:pt x="2064" y="746"/>
                </a:lnTo>
                <a:lnTo>
                  <a:pt x="2066" y="758"/>
                </a:lnTo>
                <a:lnTo>
                  <a:pt x="1848" y="948"/>
                </a:lnTo>
                <a:lnTo>
                  <a:pt x="1530" y="948"/>
                </a:lnTo>
                <a:lnTo>
                  <a:pt x="1516" y="912"/>
                </a:lnTo>
                <a:lnTo>
                  <a:pt x="1502" y="880"/>
                </a:lnTo>
                <a:lnTo>
                  <a:pt x="1490" y="858"/>
                </a:lnTo>
                <a:lnTo>
                  <a:pt x="1474" y="830"/>
                </a:lnTo>
                <a:lnTo>
                  <a:pt x="1454" y="800"/>
                </a:lnTo>
                <a:lnTo>
                  <a:pt x="1438" y="784"/>
                </a:lnTo>
                <a:lnTo>
                  <a:pt x="1420" y="760"/>
                </a:lnTo>
                <a:lnTo>
                  <a:pt x="1398" y="738"/>
                </a:lnTo>
                <a:lnTo>
                  <a:pt x="1376" y="716"/>
                </a:lnTo>
                <a:lnTo>
                  <a:pt x="1360" y="702"/>
                </a:lnTo>
                <a:lnTo>
                  <a:pt x="1344" y="690"/>
                </a:lnTo>
                <a:lnTo>
                  <a:pt x="1320" y="672"/>
                </a:lnTo>
                <a:lnTo>
                  <a:pt x="1280" y="648"/>
                </a:lnTo>
                <a:lnTo>
                  <a:pt x="1228" y="622"/>
                </a:lnTo>
                <a:lnTo>
                  <a:pt x="1194" y="608"/>
                </a:lnTo>
                <a:lnTo>
                  <a:pt x="1157" y="591"/>
                </a:lnTo>
                <a:lnTo>
                  <a:pt x="1133" y="587"/>
                </a:lnTo>
                <a:lnTo>
                  <a:pt x="0" y="586"/>
                </a:lnTo>
                <a:close/>
              </a:path>
            </a:pathLst>
          </a:custGeom>
          <a:solidFill>
            <a:schemeClr val="accent5">
              <a:lumMod val="75000"/>
            </a:schemeClr>
          </a:solidFill>
          <a:ln w="19050" algn="ctr">
            <a:solidFill>
              <a:schemeClr val="bg1"/>
            </a:solidFill>
            <a:round/>
            <a:headEnd/>
            <a:tailEnd/>
          </a:ln>
        </p:spPr>
        <p:txBody>
          <a:bodyPr lIns="45720" tIns="45720" rIns="45720" bIns="45720" anchor="ctr"/>
          <a:lstStyle/>
          <a:p>
            <a:pPr algn="ctr" defTabSz="900113"/>
            <a:endParaRPr lang="en-US" sz="1100" b="1" dirty="0">
              <a:solidFill>
                <a:schemeClr val="bg1"/>
              </a:solidFill>
            </a:endParaRPr>
          </a:p>
        </p:txBody>
      </p:sp>
      <p:sp>
        <p:nvSpPr>
          <p:cNvPr id="27" name="Freeform 17"/>
          <p:cNvSpPr>
            <a:spLocks/>
          </p:cNvSpPr>
          <p:nvPr/>
        </p:nvSpPr>
        <p:spPr bwMode="auto">
          <a:xfrm>
            <a:off x="5261501" y="745410"/>
            <a:ext cx="3555065" cy="901162"/>
          </a:xfrm>
          <a:custGeom>
            <a:avLst/>
            <a:gdLst>
              <a:gd name="T0" fmla="*/ 0 w 2162"/>
              <a:gd name="T1" fmla="*/ 0 h 582"/>
              <a:gd name="T2" fmla="*/ 2147483647 w 2162"/>
              <a:gd name="T3" fmla="*/ 0 h 582"/>
              <a:gd name="T4" fmla="*/ 2147483647 w 2162"/>
              <a:gd name="T5" fmla="*/ 730845204 h 582"/>
              <a:gd name="T6" fmla="*/ 2147483647 w 2162"/>
              <a:gd name="T7" fmla="*/ 1466730719 h 582"/>
              <a:gd name="T8" fmla="*/ 2147483647 w 2162"/>
              <a:gd name="T9" fmla="*/ 1466730719 h 582"/>
              <a:gd name="T10" fmla="*/ 2147483647 w 2162"/>
              <a:gd name="T11" fmla="*/ 1381045443 h 582"/>
              <a:gd name="T12" fmla="*/ 2147483647 w 2162"/>
              <a:gd name="T13" fmla="*/ 1290319856 h 582"/>
              <a:gd name="T14" fmla="*/ 2147483647 w 2162"/>
              <a:gd name="T15" fmla="*/ 1224795821 h 582"/>
              <a:gd name="T16" fmla="*/ 2147483647 w 2162"/>
              <a:gd name="T17" fmla="*/ 1174392717 h 582"/>
              <a:gd name="T18" fmla="*/ 2147483647 w 2162"/>
              <a:gd name="T19" fmla="*/ 1108868682 h 582"/>
              <a:gd name="T20" fmla="*/ 2147483647 w 2162"/>
              <a:gd name="T21" fmla="*/ 1023183405 h 582"/>
              <a:gd name="T22" fmla="*/ 2147483647 w 2162"/>
              <a:gd name="T23" fmla="*/ 952619060 h 582"/>
              <a:gd name="T24" fmla="*/ 2093741983 w 2162"/>
              <a:gd name="T25" fmla="*/ 841732231 h 582"/>
              <a:gd name="T26" fmla="*/ 1975451145 w 2162"/>
              <a:gd name="T27" fmla="*/ 740925825 h 582"/>
              <a:gd name="T28" fmla="*/ 1827588888 w 2162"/>
              <a:gd name="T29" fmla="*/ 640119617 h 582"/>
              <a:gd name="T30" fmla="*/ 1656067001 w 2162"/>
              <a:gd name="T31" fmla="*/ 524192479 h 582"/>
              <a:gd name="T32" fmla="*/ 1419485325 w 2162"/>
              <a:gd name="T33" fmla="*/ 393144309 h 582"/>
              <a:gd name="T34" fmla="*/ 1236135988 w 2162"/>
              <a:gd name="T35" fmla="*/ 307459033 h 582"/>
              <a:gd name="T36" fmla="*/ 899006799 w 2162"/>
              <a:gd name="T37" fmla="*/ 176410913 h 582"/>
              <a:gd name="T38" fmla="*/ 561879545 w 2162"/>
              <a:gd name="T39" fmla="*/ 90725612 h 582"/>
              <a:gd name="T40" fmla="*/ 130118772 w 2162"/>
              <a:gd name="T41" fmla="*/ 10080624 h 582"/>
              <a:gd name="T42" fmla="*/ 0 w 2162"/>
              <a:gd name="T43" fmla="*/ 0 h 5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2"/>
              <a:gd name="T67" fmla="*/ 0 h 582"/>
              <a:gd name="T68" fmla="*/ 2162 w 2162"/>
              <a:gd name="T69" fmla="*/ 582 h 5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2" h="582">
                <a:moveTo>
                  <a:pt x="0" y="0"/>
                </a:moveTo>
                <a:lnTo>
                  <a:pt x="1988" y="0"/>
                </a:lnTo>
                <a:lnTo>
                  <a:pt x="2162" y="290"/>
                </a:lnTo>
                <a:lnTo>
                  <a:pt x="1990" y="582"/>
                </a:lnTo>
                <a:lnTo>
                  <a:pt x="896" y="582"/>
                </a:lnTo>
                <a:lnTo>
                  <a:pt x="874" y="548"/>
                </a:lnTo>
                <a:lnTo>
                  <a:pt x="850" y="512"/>
                </a:lnTo>
                <a:lnTo>
                  <a:pt x="834" y="486"/>
                </a:lnTo>
                <a:lnTo>
                  <a:pt x="818" y="466"/>
                </a:lnTo>
                <a:lnTo>
                  <a:pt x="800" y="440"/>
                </a:lnTo>
                <a:lnTo>
                  <a:pt x="772" y="406"/>
                </a:lnTo>
                <a:lnTo>
                  <a:pt x="748" y="378"/>
                </a:lnTo>
                <a:lnTo>
                  <a:pt x="708" y="334"/>
                </a:lnTo>
                <a:lnTo>
                  <a:pt x="668" y="294"/>
                </a:lnTo>
                <a:lnTo>
                  <a:pt x="618" y="254"/>
                </a:lnTo>
                <a:lnTo>
                  <a:pt x="560" y="208"/>
                </a:lnTo>
                <a:lnTo>
                  <a:pt x="480" y="156"/>
                </a:lnTo>
                <a:lnTo>
                  <a:pt x="418" y="122"/>
                </a:lnTo>
                <a:lnTo>
                  <a:pt x="304" y="70"/>
                </a:lnTo>
                <a:lnTo>
                  <a:pt x="190" y="36"/>
                </a:lnTo>
                <a:lnTo>
                  <a:pt x="44" y="4"/>
                </a:lnTo>
                <a:lnTo>
                  <a:pt x="0" y="0"/>
                </a:lnTo>
                <a:close/>
              </a:path>
            </a:pathLst>
          </a:custGeom>
          <a:solidFill>
            <a:srgbClr val="14385C"/>
          </a:solidFill>
          <a:ln w="9525">
            <a:noFill/>
            <a:prstDash val="dash"/>
            <a:round/>
            <a:headEnd/>
            <a:tailEnd/>
          </a:ln>
        </p:spPr>
        <p:txBody>
          <a:bodyPr/>
          <a:lstStyle/>
          <a:p>
            <a:endParaRPr lang="en-US" sz="1600" dirty="0"/>
          </a:p>
        </p:txBody>
      </p:sp>
      <p:sp>
        <p:nvSpPr>
          <p:cNvPr id="30" name="AutoShape 18"/>
          <p:cNvSpPr>
            <a:spLocks noChangeArrowheads="1"/>
          </p:cNvSpPr>
          <p:nvPr/>
        </p:nvSpPr>
        <p:spPr bwMode="gray">
          <a:xfrm>
            <a:off x="1725770" y="735406"/>
            <a:ext cx="1847173" cy="915505"/>
          </a:xfrm>
          <a:prstGeom prst="chevron">
            <a:avLst>
              <a:gd name="adj" fmla="val 31916"/>
            </a:avLst>
          </a:prstGeom>
          <a:solidFill>
            <a:srgbClr val="14385C"/>
          </a:solidFill>
          <a:ln w="9525">
            <a:noFill/>
            <a:prstDash val="dash"/>
            <a:miter lim="800000"/>
            <a:headEnd/>
            <a:tailEnd/>
          </a:ln>
          <a:effectLst>
            <a:glow rad="139700">
              <a:schemeClr val="accent2">
                <a:satMod val="175000"/>
                <a:alpha val="40000"/>
              </a:schemeClr>
            </a:glow>
          </a:effectLst>
        </p:spPr>
        <p:txBody>
          <a:bodyPr lIns="182880" anchor="ctr"/>
          <a:lstStyle/>
          <a:p>
            <a:pPr algn="ctr" eaLnBrk="0" hangingPunct="0"/>
            <a:endParaRPr lang="en-GB" sz="1200" dirty="0">
              <a:solidFill>
                <a:schemeClr val="bg2"/>
              </a:solidFill>
            </a:endParaRPr>
          </a:p>
        </p:txBody>
      </p:sp>
      <p:sp>
        <p:nvSpPr>
          <p:cNvPr id="31" name="Freeform 19"/>
          <p:cNvSpPr>
            <a:spLocks/>
          </p:cNvSpPr>
          <p:nvPr/>
        </p:nvSpPr>
        <p:spPr bwMode="gray">
          <a:xfrm>
            <a:off x="3053715" y="1646572"/>
            <a:ext cx="1739153" cy="1489016"/>
          </a:xfrm>
          <a:custGeom>
            <a:avLst/>
            <a:gdLst>
              <a:gd name="T0" fmla="*/ 2147483647 w 1011"/>
              <a:gd name="T1" fmla="*/ 7561264 h 938"/>
              <a:gd name="T2" fmla="*/ 2147483647 w 1011"/>
              <a:gd name="T3" fmla="*/ 65524070 h 938"/>
              <a:gd name="T4" fmla="*/ 2147483647 w 1011"/>
              <a:gd name="T5" fmla="*/ 118448156 h 938"/>
              <a:gd name="T6" fmla="*/ 2147483647 w 1011"/>
              <a:gd name="T7" fmla="*/ 189012513 h 938"/>
              <a:gd name="T8" fmla="*/ 2147483647 w 1011"/>
              <a:gd name="T9" fmla="*/ 262096281 h 938"/>
              <a:gd name="T10" fmla="*/ 2147483647 w 1011"/>
              <a:gd name="T11" fmla="*/ 345262209 h 938"/>
              <a:gd name="T12" fmla="*/ 2146298122 w 1011"/>
              <a:gd name="T13" fmla="*/ 413305617 h 938"/>
              <a:gd name="T14" fmla="*/ 2098995759 w 1011"/>
              <a:gd name="T15" fmla="*/ 453628205 h 938"/>
              <a:gd name="T16" fmla="*/ 2031000437 w 1011"/>
              <a:gd name="T17" fmla="*/ 534273184 h 938"/>
              <a:gd name="T18" fmla="*/ 1948223450 w 1011"/>
              <a:gd name="T19" fmla="*/ 640119719 h 938"/>
              <a:gd name="T20" fmla="*/ 1897965440 w 1011"/>
              <a:gd name="T21" fmla="*/ 710684076 h 938"/>
              <a:gd name="T22" fmla="*/ 1809275442 w 1011"/>
              <a:gd name="T23" fmla="*/ 869454871 h 938"/>
              <a:gd name="T24" fmla="*/ 1744235337 w 1011"/>
              <a:gd name="T25" fmla="*/ 1048385124 h 938"/>
              <a:gd name="T26" fmla="*/ 1708760713 w 1011"/>
              <a:gd name="T27" fmla="*/ 1224796016 h 938"/>
              <a:gd name="T28" fmla="*/ 1693979047 w 1011"/>
              <a:gd name="T29" fmla="*/ 1343244122 h 938"/>
              <a:gd name="T30" fmla="*/ 1699890338 w 1011"/>
              <a:gd name="T31" fmla="*/ 1504534080 h 938"/>
              <a:gd name="T32" fmla="*/ 1726498025 w 1011"/>
              <a:gd name="T33" fmla="*/ 1678424419 h 938"/>
              <a:gd name="T34" fmla="*/ 1764930014 w 1011"/>
              <a:gd name="T35" fmla="*/ 1829633755 h 938"/>
              <a:gd name="T36" fmla="*/ 886900194 w 1011"/>
              <a:gd name="T37" fmla="*/ 1864915933 h 938"/>
              <a:gd name="T38" fmla="*/ 177380050 w 1011"/>
              <a:gd name="T39" fmla="*/ 2147483647 h 938"/>
              <a:gd name="T40" fmla="*/ 138948061 w 1011"/>
              <a:gd name="T41" fmla="*/ 2147483647 h 938"/>
              <a:gd name="T42" fmla="*/ 88690025 w 1011"/>
              <a:gd name="T43" fmla="*/ 2053928397 h 938"/>
              <a:gd name="T44" fmla="*/ 59126692 w 1011"/>
              <a:gd name="T45" fmla="*/ 1935480290 h 938"/>
              <a:gd name="T46" fmla="*/ 32518992 w 1011"/>
              <a:gd name="T47" fmla="*/ 1761590348 h 938"/>
              <a:gd name="T48" fmla="*/ 8868659 w 1011"/>
              <a:gd name="T49" fmla="*/ 1607859666 h 938"/>
              <a:gd name="T50" fmla="*/ 0 w 1011"/>
              <a:gd name="T51" fmla="*/ 1428929412 h 938"/>
              <a:gd name="T52" fmla="*/ 5913012 w 1011"/>
              <a:gd name="T53" fmla="*/ 1247476622 h 938"/>
              <a:gd name="T54" fmla="*/ 23650329 w 1011"/>
              <a:gd name="T55" fmla="*/ 1088707614 h 938"/>
              <a:gd name="T56" fmla="*/ 59126692 w 1011"/>
              <a:gd name="T57" fmla="*/ 892135477 h 938"/>
              <a:gd name="T58" fmla="*/ 115297739 w 1011"/>
              <a:gd name="T59" fmla="*/ 655240653 h 938"/>
              <a:gd name="T60" fmla="*/ 203987737 w 1011"/>
              <a:gd name="T61" fmla="*/ 413305617 h 938"/>
              <a:gd name="T62" fmla="*/ 337021068 w 1011"/>
              <a:gd name="T63" fmla="*/ 148688436 h 9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1"/>
              <a:gd name="T97" fmla="*/ 0 h 938"/>
              <a:gd name="T98" fmla="*/ 1011 w 1011"/>
              <a:gd name="T99" fmla="*/ 938 h 9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1" h="938">
                <a:moveTo>
                  <a:pt x="143" y="0"/>
                </a:moveTo>
                <a:lnTo>
                  <a:pt x="1011" y="3"/>
                </a:lnTo>
                <a:lnTo>
                  <a:pt x="959" y="15"/>
                </a:lnTo>
                <a:lnTo>
                  <a:pt x="929" y="26"/>
                </a:lnTo>
                <a:lnTo>
                  <a:pt x="905" y="38"/>
                </a:lnTo>
                <a:lnTo>
                  <a:pt x="887" y="47"/>
                </a:lnTo>
                <a:lnTo>
                  <a:pt x="855" y="62"/>
                </a:lnTo>
                <a:lnTo>
                  <a:pt x="833" y="75"/>
                </a:lnTo>
                <a:lnTo>
                  <a:pt x="807" y="93"/>
                </a:lnTo>
                <a:lnTo>
                  <a:pt x="791" y="104"/>
                </a:lnTo>
                <a:lnTo>
                  <a:pt x="776" y="117"/>
                </a:lnTo>
                <a:lnTo>
                  <a:pt x="755" y="137"/>
                </a:lnTo>
                <a:lnTo>
                  <a:pt x="740" y="150"/>
                </a:lnTo>
                <a:lnTo>
                  <a:pt x="726" y="164"/>
                </a:lnTo>
                <a:lnTo>
                  <a:pt x="714" y="176"/>
                </a:lnTo>
                <a:lnTo>
                  <a:pt x="710" y="180"/>
                </a:lnTo>
                <a:lnTo>
                  <a:pt x="698" y="197"/>
                </a:lnTo>
                <a:lnTo>
                  <a:pt x="687" y="212"/>
                </a:lnTo>
                <a:lnTo>
                  <a:pt x="672" y="230"/>
                </a:lnTo>
                <a:lnTo>
                  <a:pt x="659" y="254"/>
                </a:lnTo>
                <a:lnTo>
                  <a:pt x="650" y="269"/>
                </a:lnTo>
                <a:lnTo>
                  <a:pt x="642" y="282"/>
                </a:lnTo>
                <a:lnTo>
                  <a:pt x="627" y="311"/>
                </a:lnTo>
                <a:lnTo>
                  <a:pt x="612" y="345"/>
                </a:lnTo>
                <a:lnTo>
                  <a:pt x="599" y="383"/>
                </a:lnTo>
                <a:lnTo>
                  <a:pt x="590" y="416"/>
                </a:lnTo>
                <a:lnTo>
                  <a:pt x="582" y="453"/>
                </a:lnTo>
                <a:lnTo>
                  <a:pt x="578" y="486"/>
                </a:lnTo>
                <a:lnTo>
                  <a:pt x="575" y="512"/>
                </a:lnTo>
                <a:lnTo>
                  <a:pt x="573" y="533"/>
                </a:lnTo>
                <a:lnTo>
                  <a:pt x="573" y="564"/>
                </a:lnTo>
                <a:lnTo>
                  <a:pt x="575" y="597"/>
                </a:lnTo>
                <a:lnTo>
                  <a:pt x="578" y="624"/>
                </a:lnTo>
                <a:lnTo>
                  <a:pt x="584" y="666"/>
                </a:lnTo>
                <a:lnTo>
                  <a:pt x="588" y="693"/>
                </a:lnTo>
                <a:lnTo>
                  <a:pt x="597" y="726"/>
                </a:lnTo>
                <a:lnTo>
                  <a:pt x="602" y="746"/>
                </a:lnTo>
                <a:lnTo>
                  <a:pt x="300" y="740"/>
                </a:lnTo>
                <a:lnTo>
                  <a:pt x="66" y="938"/>
                </a:lnTo>
                <a:lnTo>
                  <a:pt x="60" y="915"/>
                </a:lnTo>
                <a:lnTo>
                  <a:pt x="53" y="893"/>
                </a:lnTo>
                <a:lnTo>
                  <a:pt x="47" y="873"/>
                </a:lnTo>
                <a:lnTo>
                  <a:pt x="38" y="840"/>
                </a:lnTo>
                <a:lnTo>
                  <a:pt x="30" y="815"/>
                </a:lnTo>
                <a:lnTo>
                  <a:pt x="23" y="792"/>
                </a:lnTo>
                <a:lnTo>
                  <a:pt x="20" y="768"/>
                </a:lnTo>
                <a:lnTo>
                  <a:pt x="15" y="735"/>
                </a:lnTo>
                <a:lnTo>
                  <a:pt x="11" y="699"/>
                </a:lnTo>
                <a:lnTo>
                  <a:pt x="6" y="663"/>
                </a:lnTo>
                <a:lnTo>
                  <a:pt x="3" y="638"/>
                </a:lnTo>
                <a:lnTo>
                  <a:pt x="2" y="600"/>
                </a:lnTo>
                <a:lnTo>
                  <a:pt x="0" y="567"/>
                </a:lnTo>
                <a:lnTo>
                  <a:pt x="0" y="528"/>
                </a:lnTo>
                <a:lnTo>
                  <a:pt x="2" y="495"/>
                </a:lnTo>
                <a:lnTo>
                  <a:pt x="5" y="464"/>
                </a:lnTo>
                <a:lnTo>
                  <a:pt x="8" y="432"/>
                </a:lnTo>
                <a:lnTo>
                  <a:pt x="12" y="396"/>
                </a:lnTo>
                <a:lnTo>
                  <a:pt x="20" y="354"/>
                </a:lnTo>
                <a:lnTo>
                  <a:pt x="29" y="303"/>
                </a:lnTo>
                <a:lnTo>
                  <a:pt x="39" y="260"/>
                </a:lnTo>
                <a:lnTo>
                  <a:pt x="53" y="212"/>
                </a:lnTo>
                <a:lnTo>
                  <a:pt x="69" y="164"/>
                </a:lnTo>
                <a:lnTo>
                  <a:pt x="90" y="111"/>
                </a:lnTo>
                <a:lnTo>
                  <a:pt x="114" y="59"/>
                </a:lnTo>
                <a:lnTo>
                  <a:pt x="143" y="0"/>
                </a:lnTo>
                <a:close/>
              </a:path>
            </a:pathLst>
          </a:custGeom>
          <a:solidFill>
            <a:schemeClr val="bg2">
              <a:lumMod val="50000"/>
            </a:schemeClr>
          </a:solidFill>
          <a:ln w="19050" algn="ctr">
            <a:solidFill>
              <a:schemeClr val="bg1"/>
            </a:solidFill>
            <a:round/>
            <a:headEnd/>
            <a:tailEnd/>
          </a:ln>
        </p:spPr>
        <p:txBody>
          <a:bodyPr lIns="45720" tIns="45720" rIns="45720" bIns="45720" anchor="ctr"/>
          <a:lstStyle/>
          <a:p>
            <a:pPr algn="ctr" defTabSz="900113"/>
            <a:endParaRPr lang="en-US" sz="1100" b="1" dirty="0">
              <a:solidFill>
                <a:schemeClr val="bg1"/>
              </a:solidFill>
            </a:endParaRPr>
          </a:p>
        </p:txBody>
      </p:sp>
      <p:sp>
        <p:nvSpPr>
          <p:cNvPr id="33" name="Rectangle 15"/>
          <p:cNvSpPr>
            <a:spLocks noChangeArrowheads="1"/>
          </p:cNvSpPr>
          <p:nvPr/>
        </p:nvSpPr>
        <p:spPr bwMode="blackWhite">
          <a:xfrm>
            <a:off x="5972917" y="2259854"/>
            <a:ext cx="979566" cy="1077218"/>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buFont typeface="Wingdings" pitchFamily="2" charset="2"/>
              <a:buNone/>
            </a:pPr>
            <a:r>
              <a:rPr lang="en-US" sz="1400" b="1" dirty="0">
                <a:solidFill>
                  <a:schemeClr val="bg1"/>
                </a:solidFill>
                <a:latin typeface="Franklin Gothic Book" pitchFamily="34" charset="0"/>
              </a:rPr>
              <a:t>TxDMV sends proposed route to carrier</a:t>
            </a:r>
          </a:p>
        </p:txBody>
      </p:sp>
      <p:sp>
        <p:nvSpPr>
          <p:cNvPr id="34" name="Rectangle 16"/>
          <p:cNvSpPr>
            <a:spLocks noChangeArrowheads="1"/>
          </p:cNvSpPr>
          <p:nvPr/>
        </p:nvSpPr>
        <p:spPr bwMode="blackWhite">
          <a:xfrm>
            <a:off x="4706023" y="3445325"/>
            <a:ext cx="1462957" cy="707886"/>
          </a:xfrm>
          <a:prstGeom prst="rect">
            <a:avLst/>
          </a:prstGeom>
          <a:noFill/>
          <a:ln w="9525">
            <a:noFill/>
            <a:miter lim="800000"/>
            <a:headEnd/>
            <a:tailEnd/>
          </a:ln>
        </p:spPr>
        <p:txBody>
          <a:bodyPr wrap="square" lIns="0" tIns="0" rIns="0" bIns="0" anchor="ctr" anchorCtr="1">
            <a:spAutoFit/>
          </a:bodyPr>
          <a:lstStyle/>
          <a:p>
            <a:pPr algn="ctr" defTabSz="787400">
              <a:spcBef>
                <a:spcPts val="1500"/>
              </a:spcBef>
              <a:buClr>
                <a:schemeClr val="tx1"/>
              </a:buClr>
            </a:pPr>
            <a:r>
              <a:rPr lang="en-US" sz="1400" b="1" dirty="0">
                <a:solidFill>
                  <a:srgbClr val="14385C"/>
                </a:solidFill>
                <a:latin typeface="Franklin Gothic Book" pitchFamily="34" charset="0"/>
              </a:rPr>
              <a:t>Consulting engineer performs bridge analysis</a:t>
            </a:r>
            <a:r>
              <a:rPr lang="en-US" b="1" dirty="0">
                <a:solidFill>
                  <a:srgbClr val="14385C"/>
                </a:solidFill>
                <a:latin typeface="Franklin Gothic Book" pitchFamily="34" charset="0"/>
              </a:rPr>
              <a:t>  </a:t>
            </a:r>
          </a:p>
        </p:txBody>
      </p:sp>
      <p:sp>
        <p:nvSpPr>
          <p:cNvPr id="35" name="Rectangle 17"/>
          <p:cNvSpPr>
            <a:spLocks noChangeArrowheads="1"/>
          </p:cNvSpPr>
          <p:nvPr/>
        </p:nvSpPr>
        <p:spPr bwMode="blackWhite">
          <a:xfrm>
            <a:off x="3572943" y="3139927"/>
            <a:ext cx="884191" cy="861774"/>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pPr>
            <a:r>
              <a:rPr lang="en-US" sz="1400" b="1" dirty="0">
                <a:solidFill>
                  <a:schemeClr val="bg1"/>
                </a:solidFill>
                <a:latin typeface="Franklin Gothic Book" pitchFamily="34" charset="0"/>
              </a:rPr>
              <a:t>Analysis  sent to BRG for         review </a:t>
            </a:r>
          </a:p>
        </p:txBody>
      </p:sp>
      <p:sp>
        <p:nvSpPr>
          <p:cNvPr id="36" name="Rectangle 19"/>
          <p:cNvSpPr>
            <a:spLocks noChangeArrowheads="1"/>
          </p:cNvSpPr>
          <p:nvPr/>
        </p:nvSpPr>
        <p:spPr bwMode="blackWhite">
          <a:xfrm>
            <a:off x="3084276" y="1994256"/>
            <a:ext cx="977333" cy="646331"/>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buFont typeface="Wingdings" pitchFamily="2" charset="2"/>
              <a:buNone/>
            </a:pPr>
            <a:r>
              <a:rPr lang="en-US" sz="1400" b="1" dirty="0">
                <a:solidFill>
                  <a:schemeClr val="bg1"/>
                </a:solidFill>
                <a:latin typeface="Franklin Gothic Book" pitchFamily="34" charset="0"/>
              </a:rPr>
              <a:t>BRG sends letter of approval </a:t>
            </a:r>
          </a:p>
        </p:txBody>
      </p:sp>
      <p:sp>
        <p:nvSpPr>
          <p:cNvPr id="37" name="TextBox 36"/>
          <p:cNvSpPr txBox="1"/>
          <p:nvPr/>
        </p:nvSpPr>
        <p:spPr>
          <a:xfrm>
            <a:off x="188785" y="840765"/>
            <a:ext cx="1776192" cy="646331"/>
          </a:xfrm>
          <a:prstGeom prst="rect">
            <a:avLst/>
          </a:prstGeom>
          <a:noFill/>
        </p:spPr>
        <p:txBody>
          <a:bodyPr wrap="none" rtlCol="0">
            <a:spAutoFit/>
          </a:bodyPr>
          <a:lstStyle/>
          <a:p>
            <a:r>
              <a:rPr lang="en-US" b="1" dirty="0">
                <a:solidFill>
                  <a:srgbClr val="FFFF00"/>
                </a:solidFill>
                <a:latin typeface="Franklin Gothic Book" pitchFamily="34" charset="0"/>
              </a:rPr>
              <a:t>TxDMV receives </a:t>
            </a:r>
          </a:p>
          <a:p>
            <a:r>
              <a:rPr lang="en-US" b="1" dirty="0">
                <a:solidFill>
                  <a:srgbClr val="FFFF00"/>
                </a:solidFill>
                <a:latin typeface="Franklin Gothic Book" pitchFamily="34" charset="0"/>
              </a:rPr>
              <a:t>application</a:t>
            </a:r>
          </a:p>
        </p:txBody>
      </p:sp>
      <p:sp>
        <p:nvSpPr>
          <p:cNvPr id="38" name="TextBox 37"/>
          <p:cNvSpPr txBox="1"/>
          <p:nvPr/>
        </p:nvSpPr>
        <p:spPr>
          <a:xfrm>
            <a:off x="1882224" y="863212"/>
            <a:ext cx="1690719" cy="646331"/>
          </a:xfrm>
          <a:prstGeom prst="rect">
            <a:avLst/>
          </a:prstGeom>
          <a:noFill/>
        </p:spPr>
        <p:txBody>
          <a:bodyPr wrap="none" rtlCol="0">
            <a:spAutoFit/>
          </a:bodyPr>
          <a:lstStyle/>
          <a:p>
            <a:r>
              <a:rPr lang="en-US" b="1" dirty="0">
                <a:solidFill>
                  <a:srgbClr val="FFFF00"/>
                </a:solidFill>
                <a:latin typeface="Franklin Gothic Book" pitchFamily="34" charset="0"/>
              </a:rPr>
              <a:t>TxDMV creates </a:t>
            </a:r>
          </a:p>
          <a:p>
            <a:r>
              <a:rPr lang="en-US" b="1" dirty="0">
                <a:solidFill>
                  <a:srgbClr val="FFFF00"/>
                </a:solidFill>
                <a:latin typeface="Franklin Gothic Book" pitchFamily="34" charset="0"/>
              </a:rPr>
              <a:t>route</a:t>
            </a:r>
          </a:p>
        </p:txBody>
      </p:sp>
      <p:sp>
        <p:nvSpPr>
          <p:cNvPr id="39" name="TextBox 38"/>
          <p:cNvSpPr txBox="1"/>
          <p:nvPr/>
        </p:nvSpPr>
        <p:spPr>
          <a:xfrm>
            <a:off x="3820988" y="1008492"/>
            <a:ext cx="2218300" cy="369332"/>
          </a:xfrm>
          <a:prstGeom prst="rect">
            <a:avLst/>
          </a:prstGeom>
          <a:noFill/>
        </p:spPr>
        <p:txBody>
          <a:bodyPr wrap="none" rtlCol="0">
            <a:spAutoFit/>
          </a:bodyPr>
          <a:lstStyle/>
          <a:p>
            <a:r>
              <a:rPr lang="en-US" b="1" dirty="0">
                <a:solidFill>
                  <a:schemeClr val="bg1"/>
                </a:solidFill>
                <a:latin typeface="Franklin Gothic Book" pitchFamily="34" charset="0"/>
              </a:rPr>
              <a:t>TxDOT District review</a:t>
            </a:r>
          </a:p>
        </p:txBody>
      </p:sp>
      <p:sp>
        <p:nvSpPr>
          <p:cNvPr id="40" name="TextBox 39"/>
          <p:cNvSpPr txBox="1"/>
          <p:nvPr/>
        </p:nvSpPr>
        <p:spPr>
          <a:xfrm>
            <a:off x="6732577" y="872825"/>
            <a:ext cx="1838314" cy="646331"/>
          </a:xfrm>
          <a:prstGeom prst="rect">
            <a:avLst/>
          </a:prstGeom>
          <a:noFill/>
        </p:spPr>
        <p:txBody>
          <a:bodyPr wrap="square" rtlCol="0">
            <a:spAutoFit/>
          </a:bodyPr>
          <a:lstStyle/>
          <a:p>
            <a:r>
              <a:rPr lang="en-US" b="1" dirty="0">
                <a:solidFill>
                  <a:schemeClr val="bg1"/>
                </a:solidFill>
                <a:latin typeface="Franklin Gothic Book" pitchFamily="34" charset="0"/>
              </a:rPr>
              <a:t>TxDMV Permit  issued</a:t>
            </a:r>
          </a:p>
        </p:txBody>
      </p:sp>
    </p:spTree>
    <p:extLst>
      <p:ext uri="{BB962C8B-B14F-4D97-AF65-F5344CB8AC3E}">
        <p14:creationId xmlns:p14="http://schemas.microsoft.com/office/powerpoint/2010/main" val="164275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 Heavy Permit Application Requirements</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14</a:t>
            </a:fld>
            <a:endParaRPr lang="en-US" dirty="0"/>
          </a:p>
        </p:txBody>
      </p:sp>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600" y="476516"/>
            <a:ext cx="4623400" cy="4251285"/>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6896" y="485717"/>
            <a:ext cx="3863662" cy="3539430"/>
          </a:xfrm>
          <a:prstGeom prst="rect">
            <a:avLst/>
          </a:prstGeom>
        </p:spPr>
        <p:txBody>
          <a:bodyPr wrap="square">
            <a:spAutoFit/>
          </a:bodyPr>
          <a:lstStyle/>
          <a:p>
            <a:pPr marL="285750" lvl="0" indent="-285750">
              <a:buFont typeface="Wingdings" panose="05000000000000000000" pitchFamily="2" charset="2"/>
              <a:buChar char="§"/>
            </a:pPr>
            <a:r>
              <a:rPr lang="en-US" sz="1600" dirty="0">
                <a:latin typeface="Franklin Gothic Book" panose="020B0503020102020204" pitchFamily="34" charset="0"/>
              </a:rPr>
              <a:t>Applications and supporting documentation must be </a:t>
            </a:r>
            <a:r>
              <a:rPr lang="en-US" sz="1600" u="sng" dirty="0">
                <a:latin typeface="Franklin Gothic Book" panose="020B0503020102020204" pitchFamily="34" charset="0"/>
              </a:rPr>
              <a:t>sent six to eight weeks before the permit is required</a:t>
            </a:r>
            <a:r>
              <a:rPr lang="en-US" sz="1600" dirty="0">
                <a:latin typeface="Franklin Gothic Book" panose="020B0503020102020204" pitchFamily="34" charset="0"/>
              </a:rPr>
              <a:t>, unless an existing pre-approved route is on file.</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u="sng" dirty="0">
                <a:latin typeface="Franklin Gothic Book" panose="020B0503020102020204" pitchFamily="34" charset="0"/>
              </a:rPr>
              <a:t>Carriers must review permit for specific conditions</a:t>
            </a:r>
            <a:r>
              <a:rPr lang="en-US" sz="1600" dirty="0">
                <a:latin typeface="Franklin Gothic Book" panose="020B0503020102020204" pitchFamily="34" charset="0"/>
              </a:rPr>
              <a:t> that apply to the load and movement.</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dirty="0">
                <a:latin typeface="Franklin Gothic Book" panose="020B0503020102020204" pitchFamily="34" charset="0"/>
              </a:rPr>
              <a:t>Super Heavy permits </a:t>
            </a:r>
            <a:r>
              <a:rPr lang="en-US" sz="1600" u="sng" dirty="0">
                <a:latin typeface="Franklin Gothic Book" panose="020B0503020102020204" pitchFamily="34" charset="0"/>
              </a:rPr>
              <a:t>require coordination with TxDOT Districts</a:t>
            </a:r>
            <a:r>
              <a:rPr lang="en-US" sz="1600" dirty="0">
                <a:latin typeface="Franklin Gothic Book" panose="020B0503020102020204" pitchFamily="34" charset="0"/>
              </a:rPr>
              <a:t> to determine route suitability or to facilitate movement of the load. </a:t>
            </a:r>
          </a:p>
        </p:txBody>
      </p:sp>
    </p:spTree>
    <p:extLst>
      <p:ext uri="{BB962C8B-B14F-4D97-AF65-F5344CB8AC3E}">
        <p14:creationId xmlns:p14="http://schemas.microsoft.com/office/powerpoint/2010/main" val="17369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8">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 Process</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15</a:t>
            </a:fld>
            <a:endParaRPr lang="en-US" dirty="0"/>
          </a:p>
        </p:txBody>
      </p:sp>
      <p:sp>
        <p:nvSpPr>
          <p:cNvPr id="22" name="AutoShape 12"/>
          <p:cNvSpPr>
            <a:spLocks noChangeArrowheads="1"/>
          </p:cNvSpPr>
          <p:nvPr/>
        </p:nvSpPr>
        <p:spPr bwMode="gray">
          <a:xfrm>
            <a:off x="188785" y="735406"/>
            <a:ext cx="1776192" cy="921170"/>
          </a:xfrm>
          <a:prstGeom prst="homePlate">
            <a:avLst>
              <a:gd name="adj" fmla="val 31916"/>
            </a:avLst>
          </a:prstGeom>
          <a:solidFill>
            <a:srgbClr val="14385C"/>
          </a:solidFill>
          <a:ln w="9525">
            <a:noFill/>
            <a:prstDash val="dash"/>
            <a:miter lim="800000"/>
            <a:headEnd/>
            <a:tailEnd/>
          </a:ln>
          <a:effectLst/>
        </p:spPr>
        <p:txBody>
          <a:bodyPr lIns="182880" anchor="ctr"/>
          <a:lstStyle/>
          <a:p>
            <a:pPr algn="ctr" eaLnBrk="0" hangingPunct="0"/>
            <a:endParaRPr lang="en-GB" sz="1200" dirty="0">
              <a:solidFill>
                <a:schemeClr val="bg2"/>
              </a:solidFill>
            </a:endParaRPr>
          </a:p>
        </p:txBody>
      </p:sp>
      <p:sp>
        <p:nvSpPr>
          <p:cNvPr id="23" name="Freeform 13"/>
          <p:cNvSpPr>
            <a:spLocks/>
          </p:cNvSpPr>
          <p:nvPr/>
        </p:nvSpPr>
        <p:spPr bwMode="auto">
          <a:xfrm rot="580138">
            <a:off x="3122263" y="2770938"/>
            <a:ext cx="1689384" cy="1553865"/>
          </a:xfrm>
          <a:custGeom>
            <a:avLst/>
            <a:gdLst>
              <a:gd name="T0" fmla="*/ 2147483647 w 1127"/>
              <a:gd name="T1" fmla="*/ 1888146570 h 977"/>
              <a:gd name="T2" fmla="*/ 2147483647 w 1127"/>
              <a:gd name="T3" fmla="*/ 1884277113 h 977"/>
              <a:gd name="T4" fmla="*/ 2147483647 w 1127"/>
              <a:gd name="T5" fmla="*/ 1878474320 h 977"/>
              <a:gd name="T6" fmla="*/ 2147483647 w 1127"/>
              <a:gd name="T7" fmla="*/ 1868800679 h 977"/>
              <a:gd name="T8" fmla="*/ 2094488875 w 1127"/>
              <a:gd name="T9" fmla="*/ 1855258972 h 977"/>
              <a:gd name="T10" fmla="*/ 1992262441 w 1127"/>
              <a:gd name="T11" fmla="*/ 1841717266 h 977"/>
              <a:gd name="T12" fmla="*/ 1892308878 w 1127"/>
              <a:gd name="T13" fmla="*/ 1822371375 h 977"/>
              <a:gd name="T14" fmla="*/ 1792355316 w 1127"/>
              <a:gd name="T15" fmla="*/ 1803025484 h 977"/>
              <a:gd name="T16" fmla="*/ 1692401753 w 1127"/>
              <a:gd name="T17" fmla="*/ 1777875409 h 977"/>
              <a:gd name="T18" fmla="*/ 1594719553 w 1127"/>
              <a:gd name="T19" fmla="*/ 1750791996 h 977"/>
              <a:gd name="T20" fmla="*/ 1499308341 w 1127"/>
              <a:gd name="T21" fmla="*/ 1719839127 h 977"/>
              <a:gd name="T22" fmla="*/ 1403897505 w 1127"/>
              <a:gd name="T23" fmla="*/ 1686951530 h 977"/>
              <a:gd name="T24" fmla="*/ 1308488177 w 1127"/>
              <a:gd name="T25" fmla="*/ 1652129205 h 977"/>
              <a:gd name="T26" fmla="*/ 1215348705 w 1127"/>
              <a:gd name="T27" fmla="*/ 1613437423 h 977"/>
              <a:gd name="T28" fmla="*/ 1124482104 w 1127"/>
              <a:gd name="T29" fmla="*/ 1572810913 h 977"/>
              <a:gd name="T30" fmla="*/ 1035885359 w 1127"/>
              <a:gd name="T31" fmla="*/ 1526381610 h 977"/>
              <a:gd name="T32" fmla="*/ 947290121 w 1127"/>
              <a:gd name="T33" fmla="*/ 1479950915 h 977"/>
              <a:gd name="T34" fmla="*/ 863239118 w 1127"/>
              <a:gd name="T35" fmla="*/ 1433521264 h 977"/>
              <a:gd name="T36" fmla="*/ 779186419 w 1127"/>
              <a:gd name="T37" fmla="*/ 1381287776 h 977"/>
              <a:gd name="T38" fmla="*/ 699676635 w 1127"/>
              <a:gd name="T39" fmla="*/ 1327119559 h 977"/>
              <a:gd name="T40" fmla="*/ 617896996 w 1127"/>
              <a:gd name="T41" fmla="*/ 1271016615 h 977"/>
              <a:gd name="T42" fmla="*/ 542931447 w 1127"/>
              <a:gd name="T43" fmla="*/ 1211045605 h 977"/>
              <a:gd name="T44" fmla="*/ 467965898 w 1127"/>
              <a:gd name="T45" fmla="*/ 1151073204 h 977"/>
              <a:gd name="T46" fmla="*/ 397544583 w 1127"/>
              <a:gd name="T47" fmla="*/ 1087232738 h 977"/>
              <a:gd name="T48" fmla="*/ 329393031 w 1127"/>
              <a:gd name="T49" fmla="*/ 1021456153 h 977"/>
              <a:gd name="T50" fmla="*/ 261243080 w 1127"/>
              <a:gd name="T51" fmla="*/ 955680958 h 977"/>
              <a:gd name="T52" fmla="*/ 197635856 w 1127"/>
              <a:gd name="T53" fmla="*/ 886036308 h 977"/>
              <a:gd name="T54" fmla="*/ 138572820 w 1127"/>
              <a:gd name="T55" fmla="*/ 814456929 h 977"/>
              <a:gd name="T56" fmla="*/ 79508300 w 1127"/>
              <a:gd name="T57" fmla="*/ 740942822 h 977"/>
              <a:gd name="T58" fmla="*/ 24988026 w 1127"/>
              <a:gd name="T59" fmla="*/ 667428541 h 977"/>
              <a:gd name="T60" fmla="*/ 495226783 w 1127"/>
              <a:gd name="T61" fmla="*/ 110271204 h 977"/>
              <a:gd name="T62" fmla="*/ 1290314254 w 1127"/>
              <a:gd name="T63" fmla="*/ 19345896 h 977"/>
              <a:gd name="T64" fmla="*/ 1317573631 w 1127"/>
              <a:gd name="T65" fmla="*/ 56102966 h 977"/>
              <a:gd name="T66" fmla="*/ 1347105880 w 1127"/>
              <a:gd name="T67" fmla="*/ 92860041 h 977"/>
              <a:gd name="T68" fmla="*/ 1376638128 w 1127"/>
              <a:gd name="T69" fmla="*/ 129617095 h 977"/>
              <a:gd name="T70" fmla="*/ 1410713103 w 1127"/>
              <a:gd name="T71" fmla="*/ 164439420 h 977"/>
              <a:gd name="T72" fmla="*/ 1442516715 w 1127"/>
              <a:gd name="T73" fmla="*/ 197327061 h 977"/>
              <a:gd name="T74" fmla="*/ 1476591691 w 1127"/>
              <a:gd name="T75" fmla="*/ 230214658 h 977"/>
              <a:gd name="T76" fmla="*/ 1512938030 w 1127"/>
              <a:gd name="T77" fmla="*/ 261167527 h 977"/>
              <a:gd name="T78" fmla="*/ 1549285876 w 1127"/>
              <a:gd name="T79" fmla="*/ 292120396 h 977"/>
              <a:gd name="T80" fmla="*/ 1587903955 w 1127"/>
              <a:gd name="T81" fmla="*/ 323074656 h 977"/>
              <a:gd name="T82" fmla="*/ 1628794529 w 1127"/>
              <a:gd name="T83" fmla="*/ 350158069 h 977"/>
              <a:gd name="T84" fmla="*/ 1667413739 w 1127"/>
              <a:gd name="T85" fmla="*/ 375308231 h 977"/>
              <a:gd name="T86" fmla="*/ 1708302805 w 1127"/>
              <a:gd name="T87" fmla="*/ 402391644 h 977"/>
              <a:gd name="T88" fmla="*/ 1751464742 w 1127"/>
              <a:gd name="T89" fmla="*/ 427541719 h 977"/>
              <a:gd name="T90" fmla="*/ 1796898043 w 1127"/>
              <a:gd name="T91" fmla="*/ 450755676 h 977"/>
              <a:gd name="T92" fmla="*/ 1842332851 w 1127"/>
              <a:gd name="T93" fmla="*/ 472036295 h 977"/>
              <a:gd name="T94" fmla="*/ 1885494788 w 1127"/>
              <a:gd name="T95" fmla="*/ 493316914 h 977"/>
              <a:gd name="T96" fmla="*/ 1933199452 w 1127"/>
              <a:gd name="T97" fmla="*/ 510728076 h 977"/>
              <a:gd name="T98" fmla="*/ 1978632752 w 1127"/>
              <a:gd name="T99" fmla="*/ 530073967 h 977"/>
              <a:gd name="T100" fmla="*/ 2026338924 w 1127"/>
              <a:gd name="T101" fmla="*/ 547485130 h 977"/>
              <a:gd name="T102" fmla="*/ 2074043588 w 1127"/>
              <a:gd name="T103" fmla="*/ 561026836 h 977"/>
              <a:gd name="T104" fmla="*/ 2124021123 w 1127"/>
              <a:gd name="T105" fmla="*/ 574569934 h 977"/>
              <a:gd name="T106" fmla="*/ 2147483647 w 1127"/>
              <a:gd name="T107" fmla="*/ 588111640 h 977"/>
              <a:gd name="T108" fmla="*/ 2147483647 w 1127"/>
              <a:gd name="T109" fmla="*/ 597783890 h 977"/>
              <a:gd name="T110" fmla="*/ 2147483647 w 1127"/>
              <a:gd name="T111" fmla="*/ 605522803 h 977"/>
              <a:gd name="T112" fmla="*/ 2147483647 w 1127"/>
              <a:gd name="T113" fmla="*/ 613260324 h 977"/>
              <a:gd name="T114" fmla="*/ 2147483647 w 1127"/>
              <a:gd name="T115" fmla="*/ 620999237 h 977"/>
              <a:gd name="T116" fmla="*/ 2147483647 w 1127"/>
              <a:gd name="T117" fmla="*/ 624868693 h 977"/>
              <a:gd name="T118" fmla="*/ 2147483647 w 1127"/>
              <a:gd name="T119" fmla="*/ 628736759 h 977"/>
              <a:gd name="T120" fmla="*/ 2147483647 w 1127"/>
              <a:gd name="T121" fmla="*/ 630671487 h 977"/>
              <a:gd name="T122" fmla="*/ 2147483647 w 1127"/>
              <a:gd name="T123" fmla="*/ 1224587312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7"/>
              <a:gd name="T187" fmla="*/ 0 h 977"/>
              <a:gd name="T188" fmla="*/ 1127 w 112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7" h="977">
                <a:moveTo>
                  <a:pt x="1126" y="976"/>
                </a:moveTo>
                <a:lnTo>
                  <a:pt x="1102" y="976"/>
                </a:lnTo>
                <a:lnTo>
                  <a:pt x="1079" y="975"/>
                </a:lnTo>
                <a:lnTo>
                  <a:pt x="1057" y="974"/>
                </a:lnTo>
                <a:lnTo>
                  <a:pt x="1034" y="972"/>
                </a:lnTo>
                <a:lnTo>
                  <a:pt x="1012" y="971"/>
                </a:lnTo>
                <a:lnTo>
                  <a:pt x="989" y="968"/>
                </a:lnTo>
                <a:lnTo>
                  <a:pt x="967" y="966"/>
                </a:lnTo>
                <a:lnTo>
                  <a:pt x="944" y="963"/>
                </a:lnTo>
                <a:lnTo>
                  <a:pt x="922" y="959"/>
                </a:lnTo>
                <a:lnTo>
                  <a:pt x="900" y="956"/>
                </a:lnTo>
                <a:lnTo>
                  <a:pt x="877" y="952"/>
                </a:lnTo>
                <a:lnTo>
                  <a:pt x="855" y="947"/>
                </a:lnTo>
                <a:lnTo>
                  <a:pt x="833" y="942"/>
                </a:lnTo>
                <a:lnTo>
                  <a:pt x="811" y="937"/>
                </a:lnTo>
                <a:lnTo>
                  <a:pt x="789" y="932"/>
                </a:lnTo>
                <a:lnTo>
                  <a:pt x="767" y="925"/>
                </a:lnTo>
                <a:lnTo>
                  <a:pt x="745" y="919"/>
                </a:lnTo>
                <a:lnTo>
                  <a:pt x="723" y="911"/>
                </a:lnTo>
                <a:lnTo>
                  <a:pt x="702" y="905"/>
                </a:lnTo>
                <a:lnTo>
                  <a:pt x="681" y="897"/>
                </a:lnTo>
                <a:lnTo>
                  <a:pt x="660" y="889"/>
                </a:lnTo>
                <a:lnTo>
                  <a:pt x="639" y="881"/>
                </a:lnTo>
                <a:lnTo>
                  <a:pt x="618" y="872"/>
                </a:lnTo>
                <a:lnTo>
                  <a:pt x="597" y="863"/>
                </a:lnTo>
                <a:lnTo>
                  <a:pt x="576" y="854"/>
                </a:lnTo>
                <a:lnTo>
                  <a:pt x="555" y="844"/>
                </a:lnTo>
                <a:lnTo>
                  <a:pt x="535" y="834"/>
                </a:lnTo>
                <a:lnTo>
                  <a:pt x="515" y="823"/>
                </a:lnTo>
                <a:lnTo>
                  <a:pt x="495" y="813"/>
                </a:lnTo>
                <a:lnTo>
                  <a:pt x="476" y="801"/>
                </a:lnTo>
                <a:lnTo>
                  <a:pt x="456" y="789"/>
                </a:lnTo>
                <a:lnTo>
                  <a:pt x="436" y="778"/>
                </a:lnTo>
                <a:lnTo>
                  <a:pt x="417" y="765"/>
                </a:lnTo>
                <a:lnTo>
                  <a:pt x="399" y="753"/>
                </a:lnTo>
                <a:lnTo>
                  <a:pt x="380" y="741"/>
                </a:lnTo>
                <a:lnTo>
                  <a:pt x="361" y="727"/>
                </a:lnTo>
                <a:lnTo>
                  <a:pt x="343" y="714"/>
                </a:lnTo>
                <a:lnTo>
                  <a:pt x="325" y="700"/>
                </a:lnTo>
                <a:lnTo>
                  <a:pt x="308" y="686"/>
                </a:lnTo>
                <a:lnTo>
                  <a:pt x="289" y="671"/>
                </a:lnTo>
                <a:lnTo>
                  <a:pt x="272" y="657"/>
                </a:lnTo>
                <a:lnTo>
                  <a:pt x="256" y="642"/>
                </a:lnTo>
                <a:lnTo>
                  <a:pt x="239" y="626"/>
                </a:lnTo>
                <a:lnTo>
                  <a:pt x="222" y="611"/>
                </a:lnTo>
                <a:lnTo>
                  <a:pt x="206" y="595"/>
                </a:lnTo>
                <a:lnTo>
                  <a:pt x="191" y="578"/>
                </a:lnTo>
                <a:lnTo>
                  <a:pt x="175" y="562"/>
                </a:lnTo>
                <a:lnTo>
                  <a:pt x="160" y="546"/>
                </a:lnTo>
                <a:lnTo>
                  <a:pt x="145" y="528"/>
                </a:lnTo>
                <a:lnTo>
                  <a:pt x="130" y="511"/>
                </a:lnTo>
                <a:lnTo>
                  <a:pt x="115" y="494"/>
                </a:lnTo>
                <a:lnTo>
                  <a:pt x="101" y="476"/>
                </a:lnTo>
                <a:lnTo>
                  <a:pt x="87" y="458"/>
                </a:lnTo>
                <a:lnTo>
                  <a:pt x="74" y="440"/>
                </a:lnTo>
                <a:lnTo>
                  <a:pt x="61" y="421"/>
                </a:lnTo>
                <a:lnTo>
                  <a:pt x="48" y="403"/>
                </a:lnTo>
                <a:lnTo>
                  <a:pt x="35" y="383"/>
                </a:lnTo>
                <a:lnTo>
                  <a:pt x="23" y="364"/>
                </a:lnTo>
                <a:lnTo>
                  <a:pt x="11" y="345"/>
                </a:lnTo>
                <a:lnTo>
                  <a:pt x="0" y="326"/>
                </a:lnTo>
                <a:lnTo>
                  <a:pt x="218" y="57"/>
                </a:lnTo>
                <a:lnTo>
                  <a:pt x="562" y="0"/>
                </a:lnTo>
                <a:lnTo>
                  <a:pt x="568" y="10"/>
                </a:lnTo>
                <a:lnTo>
                  <a:pt x="575" y="21"/>
                </a:lnTo>
                <a:lnTo>
                  <a:pt x="580" y="29"/>
                </a:lnTo>
                <a:lnTo>
                  <a:pt x="586" y="39"/>
                </a:lnTo>
                <a:lnTo>
                  <a:pt x="593" y="48"/>
                </a:lnTo>
                <a:lnTo>
                  <a:pt x="600" y="58"/>
                </a:lnTo>
                <a:lnTo>
                  <a:pt x="606" y="67"/>
                </a:lnTo>
                <a:lnTo>
                  <a:pt x="613" y="76"/>
                </a:lnTo>
                <a:lnTo>
                  <a:pt x="621" y="85"/>
                </a:lnTo>
                <a:lnTo>
                  <a:pt x="627" y="94"/>
                </a:lnTo>
                <a:lnTo>
                  <a:pt x="635" y="102"/>
                </a:lnTo>
                <a:lnTo>
                  <a:pt x="643" y="111"/>
                </a:lnTo>
                <a:lnTo>
                  <a:pt x="650" y="119"/>
                </a:lnTo>
                <a:lnTo>
                  <a:pt x="658" y="127"/>
                </a:lnTo>
                <a:lnTo>
                  <a:pt x="666" y="135"/>
                </a:lnTo>
                <a:lnTo>
                  <a:pt x="673" y="143"/>
                </a:lnTo>
                <a:lnTo>
                  <a:pt x="682" y="151"/>
                </a:lnTo>
                <a:lnTo>
                  <a:pt x="691" y="159"/>
                </a:lnTo>
                <a:lnTo>
                  <a:pt x="699" y="167"/>
                </a:lnTo>
                <a:lnTo>
                  <a:pt x="708" y="173"/>
                </a:lnTo>
                <a:lnTo>
                  <a:pt x="717" y="181"/>
                </a:lnTo>
                <a:lnTo>
                  <a:pt x="725" y="188"/>
                </a:lnTo>
                <a:lnTo>
                  <a:pt x="734" y="194"/>
                </a:lnTo>
                <a:lnTo>
                  <a:pt x="743" y="201"/>
                </a:lnTo>
                <a:lnTo>
                  <a:pt x="752" y="208"/>
                </a:lnTo>
                <a:lnTo>
                  <a:pt x="762" y="215"/>
                </a:lnTo>
                <a:lnTo>
                  <a:pt x="771" y="221"/>
                </a:lnTo>
                <a:lnTo>
                  <a:pt x="781" y="227"/>
                </a:lnTo>
                <a:lnTo>
                  <a:pt x="791" y="233"/>
                </a:lnTo>
                <a:lnTo>
                  <a:pt x="800" y="239"/>
                </a:lnTo>
                <a:lnTo>
                  <a:pt x="811" y="244"/>
                </a:lnTo>
                <a:lnTo>
                  <a:pt x="820" y="250"/>
                </a:lnTo>
                <a:lnTo>
                  <a:pt x="830" y="255"/>
                </a:lnTo>
                <a:lnTo>
                  <a:pt x="840" y="260"/>
                </a:lnTo>
                <a:lnTo>
                  <a:pt x="851" y="264"/>
                </a:lnTo>
                <a:lnTo>
                  <a:pt x="861" y="269"/>
                </a:lnTo>
                <a:lnTo>
                  <a:pt x="871" y="274"/>
                </a:lnTo>
                <a:lnTo>
                  <a:pt x="882" y="278"/>
                </a:lnTo>
                <a:lnTo>
                  <a:pt x="892" y="283"/>
                </a:lnTo>
                <a:lnTo>
                  <a:pt x="903" y="286"/>
                </a:lnTo>
                <a:lnTo>
                  <a:pt x="913" y="290"/>
                </a:lnTo>
                <a:lnTo>
                  <a:pt x="925" y="294"/>
                </a:lnTo>
                <a:lnTo>
                  <a:pt x="935" y="297"/>
                </a:lnTo>
                <a:lnTo>
                  <a:pt x="946" y="301"/>
                </a:lnTo>
                <a:lnTo>
                  <a:pt x="958" y="304"/>
                </a:lnTo>
                <a:lnTo>
                  <a:pt x="968" y="307"/>
                </a:lnTo>
                <a:lnTo>
                  <a:pt x="979" y="309"/>
                </a:lnTo>
                <a:lnTo>
                  <a:pt x="990" y="311"/>
                </a:lnTo>
                <a:lnTo>
                  <a:pt x="1002" y="313"/>
                </a:lnTo>
                <a:lnTo>
                  <a:pt x="1012" y="315"/>
                </a:lnTo>
                <a:lnTo>
                  <a:pt x="1024" y="317"/>
                </a:lnTo>
                <a:lnTo>
                  <a:pt x="1035" y="319"/>
                </a:lnTo>
                <a:lnTo>
                  <a:pt x="1046" y="321"/>
                </a:lnTo>
                <a:lnTo>
                  <a:pt x="1057" y="322"/>
                </a:lnTo>
                <a:lnTo>
                  <a:pt x="1069" y="323"/>
                </a:lnTo>
                <a:lnTo>
                  <a:pt x="1080" y="324"/>
                </a:lnTo>
                <a:lnTo>
                  <a:pt x="1091" y="325"/>
                </a:lnTo>
                <a:lnTo>
                  <a:pt x="1102" y="325"/>
                </a:lnTo>
                <a:lnTo>
                  <a:pt x="1114" y="326"/>
                </a:lnTo>
                <a:lnTo>
                  <a:pt x="1126" y="326"/>
                </a:lnTo>
                <a:lnTo>
                  <a:pt x="1034" y="633"/>
                </a:lnTo>
                <a:lnTo>
                  <a:pt x="1126" y="976"/>
                </a:lnTo>
              </a:path>
            </a:pathLst>
          </a:custGeom>
          <a:solidFill>
            <a:schemeClr val="bg2">
              <a:lumMod val="50000"/>
            </a:schemeClr>
          </a:solidFill>
          <a:ln w="19050" algn="ctr">
            <a:solidFill>
              <a:schemeClr val="bg1"/>
            </a:solidFill>
            <a:round/>
            <a:headEnd/>
            <a:tailEnd/>
          </a:ln>
        </p:spPr>
        <p:txBody>
          <a:bodyPr lIns="45720" tIns="45720" rIns="45720" bIns="45720" anchor="ctr"/>
          <a:lstStyle/>
          <a:p>
            <a:pPr algn="ctr" defTabSz="900113"/>
            <a:endParaRPr lang="en-US" sz="1100" b="1" dirty="0">
              <a:solidFill>
                <a:schemeClr val="bg1"/>
              </a:solidFill>
              <a:latin typeface="Franklin Gothic Book" pitchFamily="34" charset="0"/>
            </a:endParaRPr>
          </a:p>
        </p:txBody>
      </p:sp>
      <p:sp>
        <p:nvSpPr>
          <p:cNvPr id="24" name="Freeform 14"/>
          <p:cNvSpPr>
            <a:spLocks/>
          </p:cNvSpPr>
          <p:nvPr/>
        </p:nvSpPr>
        <p:spPr bwMode="auto">
          <a:xfrm rot="618831">
            <a:off x="5811665" y="1870723"/>
            <a:ext cx="1147995" cy="1840647"/>
          </a:xfrm>
          <a:custGeom>
            <a:avLst/>
            <a:gdLst>
              <a:gd name="T0" fmla="*/ 1297719583 w 738"/>
              <a:gd name="T1" fmla="*/ 36765326 h 1301"/>
              <a:gd name="T2" fmla="*/ 1345195960 w 738"/>
              <a:gd name="T3" fmla="*/ 116100818 h 1301"/>
              <a:gd name="T4" fmla="*/ 1390412416 w 738"/>
              <a:gd name="T5" fmla="*/ 195436321 h 1301"/>
              <a:gd name="T6" fmla="*/ 1431107528 w 738"/>
              <a:gd name="T7" fmla="*/ 274770390 h 1301"/>
              <a:gd name="T8" fmla="*/ 1471802639 w 738"/>
              <a:gd name="T9" fmla="*/ 356040793 h 1301"/>
              <a:gd name="T10" fmla="*/ 1505714981 w 738"/>
              <a:gd name="T11" fmla="*/ 439246226 h 1301"/>
              <a:gd name="T12" fmla="*/ 1537367402 w 738"/>
              <a:gd name="T13" fmla="*/ 522451572 h 1301"/>
              <a:gd name="T14" fmla="*/ 1566758400 w 738"/>
              <a:gd name="T15" fmla="*/ 605656919 h 1301"/>
              <a:gd name="T16" fmla="*/ 1591626924 w 738"/>
              <a:gd name="T17" fmla="*/ 690797208 h 1301"/>
              <a:gd name="T18" fmla="*/ 1611975232 w 738"/>
              <a:gd name="T19" fmla="*/ 775937672 h 1301"/>
              <a:gd name="T20" fmla="*/ 1630062115 w 738"/>
              <a:gd name="T21" fmla="*/ 864947848 h 1301"/>
              <a:gd name="T22" fmla="*/ 1645887574 w 738"/>
              <a:gd name="T23" fmla="*/ 952023082 h 1301"/>
              <a:gd name="T24" fmla="*/ 1654930264 w 738"/>
              <a:gd name="T25" fmla="*/ 1039098315 h 1301"/>
              <a:gd name="T26" fmla="*/ 1661713033 w 738"/>
              <a:gd name="T27" fmla="*/ 1126173548 h 1301"/>
              <a:gd name="T28" fmla="*/ 1666234378 w 738"/>
              <a:gd name="T29" fmla="*/ 1213248781 h 1301"/>
              <a:gd name="T30" fmla="*/ 1666234378 w 738"/>
              <a:gd name="T31" fmla="*/ 1300324014 h 1301"/>
              <a:gd name="T32" fmla="*/ 1661713033 w 738"/>
              <a:gd name="T33" fmla="*/ 1389335581 h 1301"/>
              <a:gd name="T34" fmla="*/ 1654930264 w 738"/>
              <a:gd name="T35" fmla="*/ 1476411162 h 1301"/>
              <a:gd name="T36" fmla="*/ 1645887574 w 738"/>
              <a:gd name="T37" fmla="*/ 1563486395 h 1301"/>
              <a:gd name="T38" fmla="*/ 1630062115 w 738"/>
              <a:gd name="T39" fmla="*/ 1652496572 h 1301"/>
              <a:gd name="T40" fmla="*/ 1611975232 w 738"/>
              <a:gd name="T41" fmla="*/ 1737636861 h 1301"/>
              <a:gd name="T42" fmla="*/ 1591626924 w 738"/>
              <a:gd name="T43" fmla="*/ 1822777151 h 1301"/>
              <a:gd name="T44" fmla="*/ 1566758400 w 738"/>
              <a:gd name="T45" fmla="*/ 1907917441 h 1301"/>
              <a:gd name="T46" fmla="*/ 1537367402 w 738"/>
              <a:gd name="T47" fmla="*/ 1993057731 h 1301"/>
              <a:gd name="T48" fmla="*/ 1505714981 w 738"/>
              <a:gd name="T49" fmla="*/ 2076263077 h 1301"/>
              <a:gd name="T50" fmla="*/ 1471802639 w 738"/>
              <a:gd name="T51" fmla="*/ 2147483647 h 1301"/>
              <a:gd name="T52" fmla="*/ 1431107528 w 738"/>
              <a:gd name="T53" fmla="*/ 2147483647 h 1301"/>
              <a:gd name="T54" fmla="*/ 1390412416 w 738"/>
              <a:gd name="T55" fmla="*/ 2147483647 h 1301"/>
              <a:gd name="T56" fmla="*/ 1345195960 w 738"/>
              <a:gd name="T57" fmla="*/ 2147483647 h 1301"/>
              <a:gd name="T58" fmla="*/ 1297719583 w 738"/>
              <a:gd name="T59" fmla="*/ 2147483647 h 1301"/>
              <a:gd name="T60" fmla="*/ 474774481 w 738"/>
              <a:gd name="T61" fmla="*/ 2147483647 h 1301"/>
              <a:gd name="T62" fmla="*/ 13565544 w 738"/>
              <a:gd name="T63" fmla="*/ 1867282239 h 1301"/>
              <a:gd name="T64" fmla="*/ 36173778 w 738"/>
              <a:gd name="T65" fmla="*/ 1828581981 h 1301"/>
              <a:gd name="T66" fmla="*/ 58782018 w 738"/>
              <a:gd name="T67" fmla="*/ 1789881723 h 1301"/>
              <a:gd name="T68" fmla="*/ 79128822 w 738"/>
              <a:gd name="T69" fmla="*/ 1747311578 h 1301"/>
              <a:gd name="T70" fmla="*/ 99477153 w 738"/>
              <a:gd name="T71" fmla="*/ 1706676377 h 1301"/>
              <a:gd name="T72" fmla="*/ 117564036 w 738"/>
              <a:gd name="T73" fmla="*/ 1666041175 h 1301"/>
              <a:gd name="T74" fmla="*/ 133389495 w 738"/>
              <a:gd name="T75" fmla="*/ 1625405974 h 1301"/>
              <a:gd name="T76" fmla="*/ 146953529 w 738"/>
              <a:gd name="T77" fmla="*/ 1582835829 h 1301"/>
              <a:gd name="T78" fmla="*/ 158259147 w 738"/>
              <a:gd name="T79" fmla="*/ 1540265684 h 1301"/>
              <a:gd name="T80" fmla="*/ 169563261 w 738"/>
              <a:gd name="T81" fmla="*/ 1497695539 h 1301"/>
              <a:gd name="T82" fmla="*/ 178605951 w 738"/>
              <a:gd name="T83" fmla="*/ 1455125046 h 1301"/>
              <a:gd name="T84" fmla="*/ 187648641 w 738"/>
              <a:gd name="T85" fmla="*/ 1410619958 h 1301"/>
              <a:gd name="T86" fmla="*/ 189910065 w 738"/>
              <a:gd name="T87" fmla="*/ 1368049813 h 1301"/>
              <a:gd name="T88" fmla="*/ 194431410 w 738"/>
              <a:gd name="T89" fmla="*/ 1323544725 h 1301"/>
              <a:gd name="T90" fmla="*/ 196692834 w 738"/>
              <a:gd name="T91" fmla="*/ 1280974580 h 1301"/>
              <a:gd name="T92" fmla="*/ 196692834 w 738"/>
              <a:gd name="T93" fmla="*/ 1236469492 h 1301"/>
              <a:gd name="T94" fmla="*/ 194431410 w 738"/>
              <a:gd name="T95" fmla="*/ 1190029461 h 1301"/>
              <a:gd name="T96" fmla="*/ 189910065 w 738"/>
              <a:gd name="T97" fmla="*/ 1147459316 h 1301"/>
              <a:gd name="T98" fmla="*/ 187648641 w 738"/>
              <a:gd name="T99" fmla="*/ 1102954227 h 1301"/>
              <a:gd name="T100" fmla="*/ 178605951 w 738"/>
              <a:gd name="T101" fmla="*/ 1060384083 h 1301"/>
              <a:gd name="T102" fmla="*/ 169563261 w 738"/>
              <a:gd name="T103" fmla="*/ 1017813938 h 1301"/>
              <a:gd name="T104" fmla="*/ 158259147 w 738"/>
              <a:gd name="T105" fmla="*/ 973308849 h 1301"/>
              <a:gd name="T106" fmla="*/ 146953529 w 738"/>
              <a:gd name="T107" fmla="*/ 932673648 h 1301"/>
              <a:gd name="T108" fmla="*/ 133389495 w 738"/>
              <a:gd name="T109" fmla="*/ 890103503 h 1301"/>
              <a:gd name="T110" fmla="*/ 117564036 w 738"/>
              <a:gd name="T111" fmla="*/ 847533358 h 1301"/>
              <a:gd name="T112" fmla="*/ 99477153 w 738"/>
              <a:gd name="T113" fmla="*/ 806898157 h 1301"/>
              <a:gd name="T114" fmla="*/ 79128822 w 738"/>
              <a:gd name="T115" fmla="*/ 766262955 h 1301"/>
              <a:gd name="T116" fmla="*/ 58782018 w 738"/>
              <a:gd name="T117" fmla="*/ 725627580 h 1301"/>
              <a:gd name="T118" fmla="*/ 36173778 w 738"/>
              <a:gd name="T119" fmla="*/ 684992378 h 1301"/>
              <a:gd name="T120" fmla="*/ 13565544 w 738"/>
              <a:gd name="T121" fmla="*/ 648227064 h 1301"/>
              <a:gd name="T122" fmla="*/ 800335559 w 738"/>
              <a:gd name="T123" fmla="*/ 508906969 h 1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8"/>
              <a:gd name="T187" fmla="*/ 0 h 1301"/>
              <a:gd name="T188" fmla="*/ 738 w 738"/>
              <a:gd name="T189" fmla="*/ 1301 h 1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8" h="1301">
                <a:moveTo>
                  <a:pt x="562" y="0"/>
                </a:moveTo>
                <a:lnTo>
                  <a:pt x="574" y="19"/>
                </a:lnTo>
                <a:lnTo>
                  <a:pt x="584" y="40"/>
                </a:lnTo>
                <a:lnTo>
                  <a:pt x="595" y="60"/>
                </a:lnTo>
                <a:lnTo>
                  <a:pt x="606" y="80"/>
                </a:lnTo>
                <a:lnTo>
                  <a:pt x="615" y="101"/>
                </a:lnTo>
                <a:lnTo>
                  <a:pt x="625" y="121"/>
                </a:lnTo>
                <a:lnTo>
                  <a:pt x="633" y="142"/>
                </a:lnTo>
                <a:lnTo>
                  <a:pt x="642" y="163"/>
                </a:lnTo>
                <a:lnTo>
                  <a:pt x="651" y="184"/>
                </a:lnTo>
                <a:lnTo>
                  <a:pt x="658" y="206"/>
                </a:lnTo>
                <a:lnTo>
                  <a:pt x="666" y="227"/>
                </a:lnTo>
                <a:lnTo>
                  <a:pt x="673" y="248"/>
                </a:lnTo>
                <a:lnTo>
                  <a:pt x="680" y="270"/>
                </a:lnTo>
                <a:lnTo>
                  <a:pt x="686" y="292"/>
                </a:lnTo>
                <a:lnTo>
                  <a:pt x="693" y="313"/>
                </a:lnTo>
                <a:lnTo>
                  <a:pt x="699" y="335"/>
                </a:lnTo>
                <a:lnTo>
                  <a:pt x="704" y="357"/>
                </a:lnTo>
                <a:lnTo>
                  <a:pt x="708" y="379"/>
                </a:lnTo>
                <a:lnTo>
                  <a:pt x="713" y="401"/>
                </a:lnTo>
                <a:lnTo>
                  <a:pt x="717" y="424"/>
                </a:lnTo>
                <a:lnTo>
                  <a:pt x="721" y="447"/>
                </a:lnTo>
                <a:lnTo>
                  <a:pt x="725" y="469"/>
                </a:lnTo>
                <a:lnTo>
                  <a:pt x="728" y="492"/>
                </a:lnTo>
                <a:lnTo>
                  <a:pt x="729" y="514"/>
                </a:lnTo>
                <a:lnTo>
                  <a:pt x="732" y="537"/>
                </a:lnTo>
                <a:lnTo>
                  <a:pt x="733" y="559"/>
                </a:lnTo>
                <a:lnTo>
                  <a:pt x="735" y="582"/>
                </a:lnTo>
                <a:lnTo>
                  <a:pt x="736" y="604"/>
                </a:lnTo>
                <a:lnTo>
                  <a:pt x="737" y="627"/>
                </a:lnTo>
                <a:lnTo>
                  <a:pt x="737" y="650"/>
                </a:lnTo>
                <a:lnTo>
                  <a:pt x="737" y="672"/>
                </a:lnTo>
                <a:lnTo>
                  <a:pt x="736" y="695"/>
                </a:lnTo>
                <a:lnTo>
                  <a:pt x="735" y="718"/>
                </a:lnTo>
                <a:lnTo>
                  <a:pt x="733" y="740"/>
                </a:lnTo>
                <a:lnTo>
                  <a:pt x="732" y="763"/>
                </a:lnTo>
                <a:lnTo>
                  <a:pt x="729" y="785"/>
                </a:lnTo>
                <a:lnTo>
                  <a:pt x="728" y="808"/>
                </a:lnTo>
                <a:lnTo>
                  <a:pt x="725" y="830"/>
                </a:lnTo>
                <a:lnTo>
                  <a:pt x="721" y="854"/>
                </a:lnTo>
                <a:lnTo>
                  <a:pt x="717" y="876"/>
                </a:lnTo>
                <a:lnTo>
                  <a:pt x="713" y="898"/>
                </a:lnTo>
                <a:lnTo>
                  <a:pt x="708" y="920"/>
                </a:lnTo>
                <a:lnTo>
                  <a:pt x="704" y="942"/>
                </a:lnTo>
                <a:lnTo>
                  <a:pt x="699" y="964"/>
                </a:lnTo>
                <a:lnTo>
                  <a:pt x="693" y="986"/>
                </a:lnTo>
                <a:lnTo>
                  <a:pt x="686" y="1008"/>
                </a:lnTo>
                <a:lnTo>
                  <a:pt x="680" y="1030"/>
                </a:lnTo>
                <a:lnTo>
                  <a:pt x="673" y="1051"/>
                </a:lnTo>
                <a:lnTo>
                  <a:pt x="666" y="1073"/>
                </a:lnTo>
                <a:lnTo>
                  <a:pt x="658" y="1094"/>
                </a:lnTo>
                <a:lnTo>
                  <a:pt x="651" y="1116"/>
                </a:lnTo>
                <a:lnTo>
                  <a:pt x="642" y="1137"/>
                </a:lnTo>
                <a:lnTo>
                  <a:pt x="633" y="1158"/>
                </a:lnTo>
                <a:lnTo>
                  <a:pt x="625" y="1178"/>
                </a:lnTo>
                <a:lnTo>
                  <a:pt x="615" y="1199"/>
                </a:lnTo>
                <a:lnTo>
                  <a:pt x="606" y="1219"/>
                </a:lnTo>
                <a:lnTo>
                  <a:pt x="595" y="1239"/>
                </a:lnTo>
                <a:lnTo>
                  <a:pt x="584" y="1260"/>
                </a:lnTo>
                <a:lnTo>
                  <a:pt x="574" y="1280"/>
                </a:lnTo>
                <a:lnTo>
                  <a:pt x="562" y="1300"/>
                </a:lnTo>
                <a:lnTo>
                  <a:pt x="210" y="1271"/>
                </a:lnTo>
                <a:lnTo>
                  <a:pt x="0" y="974"/>
                </a:lnTo>
                <a:lnTo>
                  <a:pt x="6" y="965"/>
                </a:lnTo>
                <a:lnTo>
                  <a:pt x="11" y="955"/>
                </a:lnTo>
                <a:lnTo>
                  <a:pt x="16" y="945"/>
                </a:lnTo>
                <a:lnTo>
                  <a:pt x="21" y="935"/>
                </a:lnTo>
                <a:lnTo>
                  <a:pt x="26" y="925"/>
                </a:lnTo>
                <a:lnTo>
                  <a:pt x="31" y="914"/>
                </a:lnTo>
                <a:lnTo>
                  <a:pt x="35" y="903"/>
                </a:lnTo>
                <a:lnTo>
                  <a:pt x="39" y="893"/>
                </a:lnTo>
                <a:lnTo>
                  <a:pt x="44" y="882"/>
                </a:lnTo>
                <a:lnTo>
                  <a:pt x="48" y="872"/>
                </a:lnTo>
                <a:lnTo>
                  <a:pt x="52" y="861"/>
                </a:lnTo>
                <a:lnTo>
                  <a:pt x="56" y="851"/>
                </a:lnTo>
                <a:lnTo>
                  <a:pt x="59" y="840"/>
                </a:lnTo>
                <a:lnTo>
                  <a:pt x="62" y="829"/>
                </a:lnTo>
                <a:lnTo>
                  <a:pt x="65" y="818"/>
                </a:lnTo>
                <a:lnTo>
                  <a:pt x="68" y="807"/>
                </a:lnTo>
                <a:lnTo>
                  <a:pt x="70" y="796"/>
                </a:lnTo>
                <a:lnTo>
                  <a:pt x="73" y="785"/>
                </a:lnTo>
                <a:lnTo>
                  <a:pt x="75" y="774"/>
                </a:lnTo>
                <a:lnTo>
                  <a:pt x="77" y="762"/>
                </a:lnTo>
                <a:lnTo>
                  <a:pt x="79" y="752"/>
                </a:lnTo>
                <a:lnTo>
                  <a:pt x="81" y="740"/>
                </a:lnTo>
                <a:lnTo>
                  <a:pt x="83" y="729"/>
                </a:lnTo>
                <a:lnTo>
                  <a:pt x="83" y="718"/>
                </a:lnTo>
                <a:lnTo>
                  <a:pt x="84" y="707"/>
                </a:lnTo>
                <a:lnTo>
                  <a:pt x="85" y="695"/>
                </a:lnTo>
                <a:lnTo>
                  <a:pt x="86" y="684"/>
                </a:lnTo>
                <a:lnTo>
                  <a:pt x="86" y="672"/>
                </a:lnTo>
                <a:lnTo>
                  <a:pt x="87" y="662"/>
                </a:lnTo>
                <a:lnTo>
                  <a:pt x="87" y="650"/>
                </a:lnTo>
                <a:lnTo>
                  <a:pt x="87" y="639"/>
                </a:lnTo>
                <a:lnTo>
                  <a:pt x="86" y="627"/>
                </a:lnTo>
                <a:lnTo>
                  <a:pt x="86" y="615"/>
                </a:lnTo>
                <a:lnTo>
                  <a:pt x="85" y="605"/>
                </a:lnTo>
                <a:lnTo>
                  <a:pt x="84" y="593"/>
                </a:lnTo>
                <a:lnTo>
                  <a:pt x="83" y="582"/>
                </a:lnTo>
                <a:lnTo>
                  <a:pt x="83" y="570"/>
                </a:lnTo>
                <a:lnTo>
                  <a:pt x="81" y="560"/>
                </a:lnTo>
                <a:lnTo>
                  <a:pt x="79" y="548"/>
                </a:lnTo>
                <a:lnTo>
                  <a:pt x="77" y="537"/>
                </a:lnTo>
                <a:lnTo>
                  <a:pt x="75" y="526"/>
                </a:lnTo>
                <a:lnTo>
                  <a:pt x="73" y="515"/>
                </a:lnTo>
                <a:lnTo>
                  <a:pt x="70" y="503"/>
                </a:lnTo>
                <a:lnTo>
                  <a:pt x="68" y="493"/>
                </a:lnTo>
                <a:lnTo>
                  <a:pt x="65" y="482"/>
                </a:lnTo>
                <a:lnTo>
                  <a:pt x="62" y="471"/>
                </a:lnTo>
                <a:lnTo>
                  <a:pt x="59" y="460"/>
                </a:lnTo>
                <a:lnTo>
                  <a:pt x="56" y="449"/>
                </a:lnTo>
                <a:lnTo>
                  <a:pt x="52" y="438"/>
                </a:lnTo>
                <a:lnTo>
                  <a:pt x="48" y="427"/>
                </a:lnTo>
                <a:lnTo>
                  <a:pt x="44" y="417"/>
                </a:lnTo>
                <a:lnTo>
                  <a:pt x="39" y="406"/>
                </a:lnTo>
                <a:lnTo>
                  <a:pt x="35" y="396"/>
                </a:lnTo>
                <a:lnTo>
                  <a:pt x="31" y="385"/>
                </a:lnTo>
                <a:lnTo>
                  <a:pt x="26" y="375"/>
                </a:lnTo>
                <a:lnTo>
                  <a:pt x="21" y="365"/>
                </a:lnTo>
                <a:lnTo>
                  <a:pt x="16" y="354"/>
                </a:lnTo>
                <a:lnTo>
                  <a:pt x="11" y="345"/>
                </a:lnTo>
                <a:lnTo>
                  <a:pt x="6" y="335"/>
                </a:lnTo>
                <a:lnTo>
                  <a:pt x="0" y="325"/>
                </a:lnTo>
                <a:lnTo>
                  <a:pt x="354" y="263"/>
                </a:lnTo>
                <a:lnTo>
                  <a:pt x="562" y="0"/>
                </a:lnTo>
              </a:path>
            </a:pathLst>
          </a:custGeom>
          <a:solidFill>
            <a:srgbClr val="14385C"/>
          </a:solidFill>
          <a:ln w="19050" algn="ctr">
            <a:solidFill>
              <a:schemeClr val="bg1"/>
            </a:solidFill>
            <a:round/>
            <a:headEnd/>
            <a:tailEnd/>
          </a:ln>
          <a:effectLst/>
        </p:spPr>
        <p:txBody>
          <a:bodyPr lIns="45720" tIns="45720" rIns="45720" bIns="45720" anchor="ctr"/>
          <a:lstStyle/>
          <a:p>
            <a:pPr algn="ctr" defTabSz="900113"/>
            <a:endParaRPr lang="en-US" sz="1100" b="1" dirty="0">
              <a:solidFill>
                <a:schemeClr val="bg1"/>
              </a:solidFill>
              <a:latin typeface="Franklin Gothic Book" pitchFamily="34" charset="0"/>
            </a:endParaRPr>
          </a:p>
        </p:txBody>
      </p:sp>
      <p:sp>
        <p:nvSpPr>
          <p:cNvPr id="25" name="Freeform 15"/>
          <p:cNvSpPr>
            <a:spLocks/>
          </p:cNvSpPr>
          <p:nvPr/>
        </p:nvSpPr>
        <p:spPr bwMode="auto">
          <a:xfrm rot="642115">
            <a:off x="4652265" y="3062840"/>
            <a:ext cx="1823262" cy="1549917"/>
          </a:xfrm>
          <a:custGeom>
            <a:avLst/>
            <a:gdLst>
              <a:gd name="T0" fmla="*/ 2147483647 w 1217"/>
              <a:gd name="T1" fmla="*/ 667428541 h 977"/>
              <a:gd name="T2" fmla="*/ 2147483647 w 1217"/>
              <a:gd name="T3" fmla="*/ 740942822 h 977"/>
              <a:gd name="T4" fmla="*/ 2147483647 w 1217"/>
              <a:gd name="T5" fmla="*/ 814456929 h 977"/>
              <a:gd name="T6" fmla="*/ 2147483647 w 1217"/>
              <a:gd name="T7" fmla="*/ 886036308 h 977"/>
              <a:gd name="T8" fmla="*/ 2147483647 w 1217"/>
              <a:gd name="T9" fmla="*/ 955680958 h 977"/>
              <a:gd name="T10" fmla="*/ 2147483647 w 1217"/>
              <a:gd name="T11" fmla="*/ 1021456153 h 977"/>
              <a:gd name="T12" fmla="*/ 2147483647 w 1217"/>
              <a:gd name="T13" fmla="*/ 1087232738 h 977"/>
              <a:gd name="T14" fmla="*/ 2147483647 w 1217"/>
              <a:gd name="T15" fmla="*/ 1151073204 h 977"/>
              <a:gd name="T16" fmla="*/ 2147483647 w 1217"/>
              <a:gd name="T17" fmla="*/ 1211045605 h 977"/>
              <a:gd name="T18" fmla="*/ 2142801089 w 1217"/>
              <a:gd name="T19" fmla="*/ 1271016615 h 977"/>
              <a:gd name="T20" fmla="*/ 2063353799 w 1217"/>
              <a:gd name="T21" fmla="*/ 1327119559 h 977"/>
              <a:gd name="T22" fmla="*/ 1983908015 w 1217"/>
              <a:gd name="T23" fmla="*/ 1381287776 h 977"/>
              <a:gd name="T24" fmla="*/ 1897650784 w 1217"/>
              <a:gd name="T25" fmla="*/ 1433521264 h 977"/>
              <a:gd name="T26" fmla="*/ 1813664036 w 1217"/>
              <a:gd name="T27" fmla="*/ 1479950915 h 977"/>
              <a:gd name="T28" fmla="*/ 1727406806 w 1217"/>
              <a:gd name="T29" fmla="*/ 1526381610 h 977"/>
              <a:gd name="T30" fmla="*/ 1636610117 w 1217"/>
              <a:gd name="T31" fmla="*/ 1572810913 h 977"/>
              <a:gd name="T32" fmla="*/ 1545813052 w 1217"/>
              <a:gd name="T33" fmla="*/ 1613437423 h 977"/>
              <a:gd name="T34" fmla="*/ 1455016364 w 1217"/>
              <a:gd name="T35" fmla="*/ 1652129205 h 977"/>
              <a:gd name="T36" fmla="*/ 1359680218 w 1217"/>
              <a:gd name="T37" fmla="*/ 1686951530 h 977"/>
              <a:gd name="T38" fmla="*/ 1264344072 w 1217"/>
              <a:gd name="T39" fmla="*/ 1719839127 h 977"/>
              <a:gd name="T40" fmla="*/ 1169007926 w 1217"/>
              <a:gd name="T41" fmla="*/ 1750791996 h 977"/>
              <a:gd name="T42" fmla="*/ 1071401298 w 1217"/>
              <a:gd name="T43" fmla="*/ 1777875409 h 977"/>
              <a:gd name="T44" fmla="*/ 969255212 w 1217"/>
              <a:gd name="T45" fmla="*/ 1803025484 h 977"/>
              <a:gd name="T46" fmla="*/ 869378102 w 1217"/>
              <a:gd name="T47" fmla="*/ 1822371375 h 977"/>
              <a:gd name="T48" fmla="*/ 769502310 w 1217"/>
              <a:gd name="T49" fmla="*/ 1841717266 h 977"/>
              <a:gd name="T50" fmla="*/ 669625199 w 1217"/>
              <a:gd name="T51" fmla="*/ 1855258972 h 977"/>
              <a:gd name="T52" fmla="*/ 567479113 w 1217"/>
              <a:gd name="T53" fmla="*/ 1868800679 h 977"/>
              <a:gd name="T54" fmla="*/ 465333027 w 1217"/>
              <a:gd name="T55" fmla="*/ 1878474320 h 977"/>
              <a:gd name="T56" fmla="*/ 363186847 w 1217"/>
              <a:gd name="T57" fmla="*/ 1884277113 h 977"/>
              <a:gd name="T58" fmla="*/ 258770279 w 1217"/>
              <a:gd name="T59" fmla="*/ 1888146570 h 977"/>
              <a:gd name="T60" fmla="*/ 0 w 1217"/>
              <a:gd name="T61" fmla="*/ 1224587312 h 977"/>
              <a:gd name="T62" fmla="*/ 233801001 w 1217"/>
              <a:gd name="T63" fmla="*/ 630671487 h 977"/>
              <a:gd name="T64" fmla="*/ 283739557 w 1217"/>
              <a:gd name="T65" fmla="*/ 628736759 h 977"/>
              <a:gd name="T66" fmla="*/ 335947087 w 1217"/>
              <a:gd name="T67" fmla="*/ 624868693 h 977"/>
              <a:gd name="T68" fmla="*/ 385885643 w 1217"/>
              <a:gd name="T69" fmla="*/ 620999237 h 977"/>
              <a:gd name="T70" fmla="*/ 438094774 w 1217"/>
              <a:gd name="T71" fmla="*/ 613260324 h 977"/>
              <a:gd name="T72" fmla="*/ 488031823 w 1217"/>
              <a:gd name="T73" fmla="*/ 605522803 h 977"/>
              <a:gd name="T74" fmla="*/ 537970378 w 1217"/>
              <a:gd name="T75" fmla="*/ 597783890 h 977"/>
              <a:gd name="T76" fmla="*/ 587908933 w 1217"/>
              <a:gd name="T77" fmla="*/ 588111640 h 977"/>
              <a:gd name="T78" fmla="*/ 640116464 w 1217"/>
              <a:gd name="T79" fmla="*/ 574569934 h 977"/>
              <a:gd name="T80" fmla="*/ 687784537 w 1217"/>
              <a:gd name="T81" fmla="*/ 561026836 h 977"/>
              <a:gd name="T82" fmla="*/ 735452610 w 1217"/>
              <a:gd name="T83" fmla="*/ 547485130 h 977"/>
              <a:gd name="T84" fmla="*/ 783120683 w 1217"/>
              <a:gd name="T85" fmla="*/ 530073967 h 977"/>
              <a:gd name="T86" fmla="*/ 830790451 w 1217"/>
              <a:gd name="T87" fmla="*/ 510728076 h 977"/>
              <a:gd name="T88" fmla="*/ 876188042 w 1217"/>
              <a:gd name="T89" fmla="*/ 493316914 h 977"/>
              <a:gd name="T90" fmla="*/ 921585632 w 1217"/>
              <a:gd name="T91" fmla="*/ 472036295 h 977"/>
              <a:gd name="T92" fmla="*/ 966984730 w 1217"/>
              <a:gd name="T93" fmla="*/ 450755676 h 977"/>
              <a:gd name="T94" fmla="*/ 1010113345 w 1217"/>
              <a:gd name="T95" fmla="*/ 427541719 h 977"/>
              <a:gd name="T96" fmla="*/ 1053241960 w 1217"/>
              <a:gd name="T97" fmla="*/ 402391644 h 977"/>
              <a:gd name="T98" fmla="*/ 1094100093 w 1217"/>
              <a:gd name="T99" fmla="*/ 375308231 h 977"/>
              <a:gd name="T100" fmla="*/ 1134958226 w 1217"/>
              <a:gd name="T101" fmla="*/ 350158069 h 977"/>
              <a:gd name="T102" fmla="*/ 1175817866 w 1217"/>
              <a:gd name="T103" fmla="*/ 323074656 h 977"/>
              <a:gd name="T104" fmla="*/ 1212136541 w 1217"/>
              <a:gd name="T105" fmla="*/ 292120396 h 977"/>
              <a:gd name="T106" fmla="*/ 1248455217 w 1217"/>
              <a:gd name="T107" fmla="*/ 261167527 h 977"/>
              <a:gd name="T108" fmla="*/ 1287042868 w 1217"/>
              <a:gd name="T109" fmla="*/ 230214658 h 977"/>
              <a:gd name="T110" fmla="*/ 1321091061 w 1217"/>
              <a:gd name="T111" fmla="*/ 197327061 h 977"/>
              <a:gd name="T112" fmla="*/ 1352870278 w 1217"/>
              <a:gd name="T113" fmla="*/ 164439420 h 977"/>
              <a:gd name="T114" fmla="*/ 1384649496 w 1217"/>
              <a:gd name="T115" fmla="*/ 129617095 h 977"/>
              <a:gd name="T116" fmla="*/ 1414158231 w 1217"/>
              <a:gd name="T117" fmla="*/ 92860041 h 977"/>
              <a:gd name="T118" fmla="*/ 1445937449 w 1217"/>
              <a:gd name="T119" fmla="*/ 56102966 h 977"/>
              <a:gd name="T120" fmla="*/ 1470906726 w 1217"/>
              <a:gd name="T121" fmla="*/ 19345896 h 977"/>
              <a:gd name="T122" fmla="*/ 1961207713 w 1217"/>
              <a:gd name="T123" fmla="*/ 481709936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7"/>
              <a:gd name="T187" fmla="*/ 0 h 977"/>
              <a:gd name="T188" fmla="*/ 1217 w 121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7" h="977">
                <a:moveTo>
                  <a:pt x="1216" y="326"/>
                </a:moveTo>
                <a:lnTo>
                  <a:pt x="1205" y="345"/>
                </a:lnTo>
                <a:lnTo>
                  <a:pt x="1193" y="364"/>
                </a:lnTo>
                <a:lnTo>
                  <a:pt x="1181" y="383"/>
                </a:lnTo>
                <a:lnTo>
                  <a:pt x="1168" y="403"/>
                </a:lnTo>
                <a:lnTo>
                  <a:pt x="1156" y="421"/>
                </a:lnTo>
                <a:lnTo>
                  <a:pt x="1143" y="440"/>
                </a:lnTo>
                <a:lnTo>
                  <a:pt x="1129" y="458"/>
                </a:lnTo>
                <a:lnTo>
                  <a:pt x="1116" y="476"/>
                </a:lnTo>
                <a:lnTo>
                  <a:pt x="1101" y="494"/>
                </a:lnTo>
                <a:lnTo>
                  <a:pt x="1087" y="511"/>
                </a:lnTo>
                <a:lnTo>
                  <a:pt x="1072" y="528"/>
                </a:lnTo>
                <a:lnTo>
                  <a:pt x="1057" y="546"/>
                </a:lnTo>
                <a:lnTo>
                  <a:pt x="1042" y="562"/>
                </a:lnTo>
                <a:lnTo>
                  <a:pt x="1026" y="578"/>
                </a:lnTo>
                <a:lnTo>
                  <a:pt x="1010" y="595"/>
                </a:lnTo>
                <a:lnTo>
                  <a:pt x="994" y="611"/>
                </a:lnTo>
                <a:lnTo>
                  <a:pt x="977" y="626"/>
                </a:lnTo>
                <a:lnTo>
                  <a:pt x="961" y="642"/>
                </a:lnTo>
                <a:lnTo>
                  <a:pt x="944" y="657"/>
                </a:lnTo>
                <a:lnTo>
                  <a:pt x="927" y="671"/>
                </a:lnTo>
                <a:lnTo>
                  <a:pt x="909" y="686"/>
                </a:lnTo>
                <a:lnTo>
                  <a:pt x="891" y="700"/>
                </a:lnTo>
                <a:lnTo>
                  <a:pt x="874" y="714"/>
                </a:lnTo>
                <a:lnTo>
                  <a:pt x="856" y="727"/>
                </a:lnTo>
                <a:lnTo>
                  <a:pt x="836" y="741"/>
                </a:lnTo>
                <a:lnTo>
                  <a:pt x="818" y="753"/>
                </a:lnTo>
                <a:lnTo>
                  <a:pt x="799" y="765"/>
                </a:lnTo>
                <a:lnTo>
                  <a:pt x="780" y="778"/>
                </a:lnTo>
                <a:lnTo>
                  <a:pt x="761" y="789"/>
                </a:lnTo>
                <a:lnTo>
                  <a:pt x="741" y="801"/>
                </a:lnTo>
                <a:lnTo>
                  <a:pt x="721" y="813"/>
                </a:lnTo>
                <a:lnTo>
                  <a:pt x="701" y="823"/>
                </a:lnTo>
                <a:lnTo>
                  <a:pt x="681" y="834"/>
                </a:lnTo>
                <a:lnTo>
                  <a:pt x="661" y="844"/>
                </a:lnTo>
                <a:lnTo>
                  <a:pt x="641" y="854"/>
                </a:lnTo>
                <a:lnTo>
                  <a:pt x="619" y="863"/>
                </a:lnTo>
                <a:lnTo>
                  <a:pt x="599" y="872"/>
                </a:lnTo>
                <a:lnTo>
                  <a:pt x="578" y="881"/>
                </a:lnTo>
                <a:lnTo>
                  <a:pt x="557" y="889"/>
                </a:lnTo>
                <a:lnTo>
                  <a:pt x="536" y="897"/>
                </a:lnTo>
                <a:lnTo>
                  <a:pt x="515" y="905"/>
                </a:lnTo>
                <a:lnTo>
                  <a:pt x="493" y="911"/>
                </a:lnTo>
                <a:lnTo>
                  <a:pt x="472" y="919"/>
                </a:lnTo>
                <a:lnTo>
                  <a:pt x="450" y="925"/>
                </a:lnTo>
                <a:lnTo>
                  <a:pt x="427" y="932"/>
                </a:lnTo>
                <a:lnTo>
                  <a:pt x="405" y="937"/>
                </a:lnTo>
                <a:lnTo>
                  <a:pt x="383" y="942"/>
                </a:lnTo>
                <a:lnTo>
                  <a:pt x="361" y="947"/>
                </a:lnTo>
                <a:lnTo>
                  <a:pt x="339" y="952"/>
                </a:lnTo>
                <a:lnTo>
                  <a:pt x="317" y="956"/>
                </a:lnTo>
                <a:lnTo>
                  <a:pt x="295" y="959"/>
                </a:lnTo>
                <a:lnTo>
                  <a:pt x="272" y="963"/>
                </a:lnTo>
                <a:lnTo>
                  <a:pt x="250" y="966"/>
                </a:lnTo>
                <a:lnTo>
                  <a:pt x="227" y="968"/>
                </a:lnTo>
                <a:lnTo>
                  <a:pt x="205" y="971"/>
                </a:lnTo>
                <a:lnTo>
                  <a:pt x="182" y="972"/>
                </a:lnTo>
                <a:lnTo>
                  <a:pt x="160" y="974"/>
                </a:lnTo>
                <a:lnTo>
                  <a:pt x="137" y="975"/>
                </a:lnTo>
                <a:lnTo>
                  <a:pt x="114" y="976"/>
                </a:lnTo>
                <a:lnTo>
                  <a:pt x="92" y="976"/>
                </a:lnTo>
                <a:lnTo>
                  <a:pt x="0" y="633"/>
                </a:lnTo>
                <a:lnTo>
                  <a:pt x="92" y="326"/>
                </a:lnTo>
                <a:lnTo>
                  <a:pt x="103" y="326"/>
                </a:lnTo>
                <a:lnTo>
                  <a:pt x="114" y="325"/>
                </a:lnTo>
                <a:lnTo>
                  <a:pt x="125" y="325"/>
                </a:lnTo>
                <a:lnTo>
                  <a:pt x="137" y="324"/>
                </a:lnTo>
                <a:lnTo>
                  <a:pt x="148" y="323"/>
                </a:lnTo>
                <a:lnTo>
                  <a:pt x="160" y="322"/>
                </a:lnTo>
                <a:lnTo>
                  <a:pt x="170" y="321"/>
                </a:lnTo>
                <a:lnTo>
                  <a:pt x="182" y="319"/>
                </a:lnTo>
                <a:lnTo>
                  <a:pt x="193" y="317"/>
                </a:lnTo>
                <a:lnTo>
                  <a:pt x="204" y="315"/>
                </a:lnTo>
                <a:lnTo>
                  <a:pt x="215" y="313"/>
                </a:lnTo>
                <a:lnTo>
                  <a:pt x="227" y="311"/>
                </a:lnTo>
                <a:lnTo>
                  <a:pt x="237" y="309"/>
                </a:lnTo>
                <a:lnTo>
                  <a:pt x="249" y="307"/>
                </a:lnTo>
                <a:lnTo>
                  <a:pt x="259" y="304"/>
                </a:lnTo>
                <a:lnTo>
                  <a:pt x="270" y="301"/>
                </a:lnTo>
                <a:lnTo>
                  <a:pt x="282" y="297"/>
                </a:lnTo>
                <a:lnTo>
                  <a:pt x="292" y="294"/>
                </a:lnTo>
                <a:lnTo>
                  <a:pt x="303" y="290"/>
                </a:lnTo>
                <a:lnTo>
                  <a:pt x="313" y="286"/>
                </a:lnTo>
                <a:lnTo>
                  <a:pt x="324" y="283"/>
                </a:lnTo>
                <a:lnTo>
                  <a:pt x="334" y="278"/>
                </a:lnTo>
                <a:lnTo>
                  <a:pt x="345" y="274"/>
                </a:lnTo>
                <a:lnTo>
                  <a:pt x="355" y="269"/>
                </a:lnTo>
                <a:lnTo>
                  <a:pt x="366" y="264"/>
                </a:lnTo>
                <a:lnTo>
                  <a:pt x="377" y="260"/>
                </a:lnTo>
                <a:lnTo>
                  <a:pt x="386" y="255"/>
                </a:lnTo>
                <a:lnTo>
                  <a:pt x="397" y="250"/>
                </a:lnTo>
                <a:lnTo>
                  <a:pt x="406" y="244"/>
                </a:lnTo>
                <a:lnTo>
                  <a:pt x="416" y="239"/>
                </a:lnTo>
                <a:lnTo>
                  <a:pt x="426" y="233"/>
                </a:lnTo>
                <a:lnTo>
                  <a:pt x="436" y="227"/>
                </a:lnTo>
                <a:lnTo>
                  <a:pt x="445" y="221"/>
                </a:lnTo>
                <a:lnTo>
                  <a:pt x="454" y="215"/>
                </a:lnTo>
                <a:lnTo>
                  <a:pt x="464" y="208"/>
                </a:lnTo>
                <a:lnTo>
                  <a:pt x="474" y="201"/>
                </a:lnTo>
                <a:lnTo>
                  <a:pt x="482" y="194"/>
                </a:lnTo>
                <a:lnTo>
                  <a:pt x="492" y="188"/>
                </a:lnTo>
                <a:lnTo>
                  <a:pt x="500" y="181"/>
                </a:lnTo>
                <a:lnTo>
                  <a:pt x="509" y="173"/>
                </a:lnTo>
                <a:lnTo>
                  <a:pt x="518" y="167"/>
                </a:lnTo>
                <a:lnTo>
                  <a:pt x="526" y="159"/>
                </a:lnTo>
                <a:lnTo>
                  <a:pt x="534" y="151"/>
                </a:lnTo>
                <a:lnTo>
                  <a:pt x="543" y="143"/>
                </a:lnTo>
                <a:lnTo>
                  <a:pt x="550" y="135"/>
                </a:lnTo>
                <a:lnTo>
                  <a:pt x="559" y="127"/>
                </a:lnTo>
                <a:lnTo>
                  <a:pt x="567" y="119"/>
                </a:lnTo>
                <a:lnTo>
                  <a:pt x="574" y="111"/>
                </a:lnTo>
                <a:lnTo>
                  <a:pt x="582" y="102"/>
                </a:lnTo>
                <a:lnTo>
                  <a:pt x="589" y="94"/>
                </a:lnTo>
                <a:lnTo>
                  <a:pt x="596" y="85"/>
                </a:lnTo>
                <a:lnTo>
                  <a:pt x="603" y="76"/>
                </a:lnTo>
                <a:lnTo>
                  <a:pt x="610" y="67"/>
                </a:lnTo>
                <a:lnTo>
                  <a:pt x="617" y="58"/>
                </a:lnTo>
                <a:lnTo>
                  <a:pt x="623" y="48"/>
                </a:lnTo>
                <a:lnTo>
                  <a:pt x="630" y="39"/>
                </a:lnTo>
                <a:lnTo>
                  <a:pt x="637" y="29"/>
                </a:lnTo>
                <a:lnTo>
                  <a:pt x="642" y="21"/>
                </a:lnTo>
                <a:lnTo>
                  <a:pt x="648" y="10"/>
                </a:lnTo>
                <a:lnTo>
                  <a:pt x="654" y="0"/>
                </a:lnTo>
                <a:lnTo>
                  <a:pt x="864" y="249"/>
                </a:lnTo>
                <a:lnTo>
                  <a:pt x="1216" y="326"/>
                </a:lnTo>
              </a:path>
            </a:pathLst>
          </a:custGeom>
          <a:solidFill>
            <a:schemeClr val="tx2">
              <a:lumMod val="90000"/>
            </a:schemeClr>
          </a:solidFill>
          <a:ln w="19050" algn="ctr">
            <a:solidFill>
              <a:schemeClr val="bg1"/>
            </a:solidFill>
            <a:round/>
            <a:headEnd/>
            <a:tailEnd/>
          </a:ln>
          <a:effectLst/>
        </p:spPr>
        <p:txBody>
          <a:bodyPr lIns="45720" tIns="45720" rIns="45720" bIns="45720" anchor="ctr"/>
          <a:lstStyle/>
          <a:p>
            <a:pPr algn="ctr" defTabSz="900113"/>
            <a:endParaRPr lang="en-US" sz="1200" b="1" dirty="0">
              <a:solidFill>
                <a:schemeClr val="bg1"/>
              </a:solidFill>
            </a:endParaRPr>
          </a:p>
        </p:txBody>
      </p:sp>
      <p:sp>
        <p:nvSpPr>
          <p:cNvPr id="26" name="Freeform 16"/>
          <p:cNvSpPr>
            <a:spLocks/>
          </p:cNvSpPr>
          <p:nvPr/>
        </p:nvSpPr>
        <p:spPr bwMode="gray">
          <a:xfrm>
            <a:off x="3290552" y="732991"/>
            <a:ext cx="3541690" cy="1487501"/>
          </a:xfrm>
          <a:custGeom>
            <a:avLst/>
            <a:gdLst>
              <a:gd name="T0" fmla="*/ 0 w 2066"/>
              <a:gd name="T1" fmla="*/ 1476811579 h 948"/>
              <a:gd name="T2" fmla="*/ 520475074 w 2066"/>
              <a:gd name="T3" fmla="*/ 730845323 h 948"/>
              <a:gd name="T4" fmla="*/ 0 w 2066"/>
              <a:gd name="T5" fmla="*/ 0 h 948"/>
              <a:gd name="T6" fmla="*/ 2147483647 w 2066"/>
              <a:gd name="T7" fmla="*/ 5040313 h 948"/>
              <a:gd name="T8" fmla="*/ 2147483647 w 2066"/>
              <a:gd name="T9" fmla="*/ 20161251 h 948"/>
              <a:gd name="T10" fmla="*/ 2147483647 w 2066"/>
              <a:gd name="T11" fmla="*/ 35282191 h 948"/>
              <a:gd name="T12" fmla="*/ 2147483647 w 2066"/>
              <a:gd name="T13" fmla="*/ 55443448 h 948"/>
              <a:gd name="T14" fmla="*/ 2147483647 w 2066"/>
              <a:gd name="T15" fmla="*/ 80645004 h 948"/>
              <a:gd name="T16" fmla="*/ 2147483647 w 2066"/>
              <a:gd name="T17" fmla="*/ 105846585 h 948"/>
              <a:gd name="T18" fmla="*/ 2147483647 w 2066"/>
              <a:gd name="T19" fmla="*/ 141128763 h 948"/>
              <a:gd name="T20" fmla="*/ 2147483647 w 2066"/>
              <a:gd name="T21" fmla="*/ 171370630 h 948"/>
              <a:gd name="T22" fmla="*/ 2147483647 w 2066"/>
              <a:gd name="T23" fmla="*/ 201612498 h 948"/>
              <a:gd name="T24" fmla="*/ 2147483647 w 2066"/>
              <a:gd name="T25" fmla="*/ 236894726 h 948"/>
              <a:gd name="T26" fmla="*/ 2147483647 w 2066"/>
              <a:gd name="T27" fmla="*/ 287297838 h 948"/>
              <a:gd name="T28" fmla="*/ 2147483647 w 2066"/>
              <a:gd name="T29" fmla="*/ 327620327 h 948"/>
              <a:gd name="T30" fmla="*/ 2147483647 w 2066"/>
              <a:gd name="T31" fmla="*/ 383063751 h 948"/>
              <a:gd name="T32" fmla="*/ 2147483647 w 2066"/>
              <a:gd name="T33" fmla="*/ 433466962 h 948"/>
              <a:gd name="T34" fmla="*/ 2147483647 w 2066"/>
              <a:gd name="T35" fmla="*/ 478829763 h 948"/>
              <a:gd name="T36" fmla="*/ 2147483647 w 2066"/>
              <a:gd name="T37" fmla="*/ 539313497 h 948"/>
              <a:gd name="T38" fmla="*/ 2147483647 w 2066"/>
              <a:gd name="T39" fmla="*/ 584676298 h 948"/>
              <a:gd name="T40" fmla="*/ 2147483647 w 2066"/>
              <a:gd name="T41" fmla="*/ 655240655 h 948"/>
              <a:gd name="T42" fmla="*/ 2147483647 w 2066"/>
              <a:gd name="T43" fmla="*/ 715724389 h 948"/>
              <a:gd name="T44" fmla="*/ 2147483647 w 2066"/>
              <a:gd name="T45" fmla="*/ 786288746 h 948"/>
              <a:gd name="T46" fmla="*/ 2147483647 w 2066"/>
              <a:gd name="T47" fmla="*/ 861893612 h 948"/>
              <a:gd name="T48" fmla="*/ 2147483647 w 2066"/>
              <a:gd name="T49" fmla="*/ 927417658 h 948"/>
              <a:gd name="T50" fmla="*/ 2147483647 w 2066"/>
              <a:gd name="T51" fmla="*/ 997982015 h 948"/>
              <a:gd name="T52" fmla="*/ 2147483647 w 2066"/>
              <a:gd name="T53" fmla="*/ 1068546372 h 948"/>
              <a:gd name="T54" fmla="*/ 2147483647 w 2066"/>
              <a:gd name="T55" fmla="*/ 1154231662 h 948"/>
              <a:gd name="T56" fmla="*/ 2147483647 w 2066"/>
              <a:gd name="T57" fmla="*/ 1265118509 h 948"/>
              <a:gd name="T58" fmla="*/ 2147483647 w 2066"/>
              <a:gd name="T59" fmla="*/ 1360884421 h 948"/>
              <a:gd name="T60" fmla="*/ 2147483647 w 2066"/>
              <a:gd name="T61" fmla="*/ 1431448778 h 948"/>
              <a:gd name="T62" fmla="*/ 2147483647 w 2066"/>
              <a:gd name="T63" fmla="*/ 1481851890 h 948"/>
              <a:gd name="T64" fmla="*/ 2147483647 w 2066"/>
              <a:gd name="T65" fmla="*/ 1542335625 h 948"/>
              <a:gd name="T66" fmla="*/ 2147483647 w 2066"/>
              <a:gd name="T67" fmla="*/ 1617940293 h 948"/>
              <a:gd name="T68" fmla="*/ 2147483647 w 2066"/>
              <a:gd name="T69" fmla="*/ 1693545358 h 948"/>
              <a:gd name="T70" fmla="*/ 2147483647 w 2066"/>
              <a:gd name="T71" fmla="*/ 1748988781 h 948"/>
              <a:gd name="T72" fmla="*/ 2147483647 w 2066"/>
              <a:gd name="T73" fmla="*/ 1829633760 h 948"/>
              <a:gd name="T74" fmla="*/ 2147483647 w 2066"/>
              <a:gd name="T75" fmla="*/ 1880036872 h 948"/>
              <a:gd name="T76" fmla="*/ 2147483647 w 2066"/>
              <a:gd name="T77" fmla="*/ 1910278739 h 948"/>
              <a:gd name="T78" fmla="*/ 2147483647 w 2066"/>
              <a:gd name="T79" fmla="*/ 2147483647 h 948"/>
              <a:gd name="T80" fmla="*/ 2147483647 w 2066"/>
              <a:gd name="T81" fmla="*/ 2147483647 h 948"/>
              <a:gd name="T82" fmla="*/ 2147483647 w 2066"/>
              <a:gd name="T83" fmla="*/ 2147483647 h 948"/>
              <a:gd name="T84" fmla="*/ 2147483647 w 2066"/>
              <a:gd name="T85" fmla="*/ 2147483647 h 948"/>
              <a:gd name="T86" fmla="*/ 2147483647 w 2066"/>
              <a:gd name="T87" fmla="*/ 2147483647 h 948"/>
              <a:gd name="T88" fmla="*/ 2147483647 w 2066"/>
              <a:gd name="T89" fmla="*/ 2091729943 h 948"/>
              <a:gd name="T90" fmla="*/ 2147483647 w 2066"/>
              <a:gd name="T91" fmla="*/ 2016125275 h 948"/>
              <a:gd name="T92" fmla="*/ 2147483647 w 2066"/>
              <a:gd name="T93" fmla="*/ 1975802785 h 948"/>
              <a:gd name="T94" fmla="*/ 2147483647 w 2066"/>
              <a:gd name="T95" fmla="*/ 1915319050 h 948"/>
              <a:gd name="T96" fmla="*/ 2147483647 w 2066"/>
              <a:gd name="T97" fmla="*/ 1859875627 h 948"/>
              <a:gd name="T98" fmla="*/ 2147483647 w 2066"/>
              <a:gd name="T99" fmla="*/ 1804432204 h 948"/>
              <a:gd name="T100" fmla="*/ 2147483647 w 2066"/>
              <a:gd name="T101" fmla="*/ 1769150026 h 948"/>
              <a:gd name="T102" fmla="*/ 2147483647 w 2066"/>
              <a:gd name="T103" fmla="*/ 1738908158 h 948"/>
              <a:gd name="T104" fmla="*/ 2147483647 w 2066"/>
              <a:gd name="T105" fmla="*/ 1693545358 h 948"/>
              <a:gd name="T106" fmla="*/ 2147483647 w 2066"/>
              <a:gd name="T107" fmla="*/ 1633061226 h 948"/>
              <a:gd name="T108" fmla="*/ 2147483647 w 2066"/>
              <a:gd name="T109" fmla="*/ 1567537181 h 948"/>
              <a:gd name="T110" fmla="*/ 2147483647 w 2066"/>
              <a:gd name="T111" fmla="*/ 1532255002 h 948"/>
              <a:gd name="T112" fmla="*/ 2147483647 w 2066"/>
              <a:gd name="T113" fmla="*/ 1489413151 h 948"/>
              <a:gd name="T114" fmla="*/ 2147483647 w 2066"/>
              <a:gd name="T115" fmla="*/ 1479332528 h 948"/>
              <a:gd name="T116" fmla="*/ 0 w 2066"/>
              <a:gd name="T117" fmla="*/ 1476811579 h 9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6"/>
              <a:gd name="T178" fmla="*/ 0 h 948"/>
              <a:gd name="T179" fmla="*/ 2066 w 2066"/>
              <a:gd name="T180" fmla="*/ 948 h 9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6" h="948">
                <a:moveTo>
                  <a:pt x="0" y="586"/>
                </a:moveTo>
                <a:lnTo>
                  <a:pt x="176" y="290"/>
                </a:lnTo>
                <a:lnTo>
                  <a:pt x="0" y="0"/>
                </a:lnTo>
                <a:lnTo>
                  <a:pt x="1082" y="2"/>
                </a:lnTo>
                <a:lnTo>
                  <a:pt x="1122" y="8"/>
                </a:lnTo>
                <a:lnTo>
                  <a:pt x="1172" y="14"/>
                </a:lnTo>
                <a:lnTo>
                  <a:pt x="1212" y="22"/>
                </a:lnTo>
                <a:lnTo>
                  <a:pt x="1254" y="32"/>
                </a:lnTo>
                <a:lnTo>
                  <a:pt x="1294" y="42"/>
                </a:lnTo>
                <a:lnTo>
                  <a:pt x="1340" y="56"/>
                </a:lnTo>
                <a:lnTo>
                  <a:pt x="1380" y="68"/>
                </a:lnTo>
                <a:lnTo>
                  <a:pt x="1412" y="80"/>
                </a:lnTo>
                <a:lnTo>
                  <a:pt x="1446" y="94"/>
                </a:lnTo>
                <a:lnTo>
                  <a:pt x="1486" y="114"/>
                </a:lnTo>
                <a:lnTo>
                  <a:pt x="1520" y="130"/>
                </a:lnTo>
                <a:lnTo>
                  <a:pt x="1562" y="152"/>
                </a:lnTo>
                <a:lnTo>
                  <a:pt x="1594" y="172"/>
                </a:lnTo>
                <a:lnTo>
                  <a:pt x="1622" y="190"/>
                </a:lnTo>
                <a:lnTo>
                  <a:pt x="1656" y="214"/>
                </a:lnTo>
                <a:lnTo>
                  <a:pt x="1682" y="232"/>
                </a:lnTo>
                <a:lnTo>
                  <a:pt x="1716" y="260"/>
                </a:lnTo>
                <a:lnTo>
                  <a:pt x="1744" y="284"/>
                </a:lnTo>
                <a:lnTo>
                  <a:pt x="1778" y="312"/>
                </a:lnTo>
                <a:lnTo>
                  <a:pt x="1808" y="342"/>
                </a:lnTo>
                <a:lnTo>
                  <a:pt x="1832" y="368"/>
                </a:lnTo>
                <a:lnTo>
                  <a:pt x="1854" y="396"/>
                </a:lnTo>
                <a:lnTo>
                  <a:pt x="1878" y="424"/>
                </a:lnTo>
                <a:lnTo>
                  <a:pt x="1904" y="458"/>
                </a:lnTo>
                <a:lnTo>
                  <a:pt x="1936" y="502"/>
                </a:lnTo>
                <a:lnTo>
                  <a:pt x="1962" y="540"/>
                </a:lnTo>
                <a:lnTo>
                  <a:pt x="1982" y="568"/>
                </a:lnTo>
                <a:lnTo>
                  <a:pt x="1992" y="588"/>
                </a:lnTo>
                <a:lnTo>
                  <a:pt x="2006" y="612"/>
                </a:lnTo>
                <a:lnTo>
                  <a:pt x="2020" y="642"/>
                </a:lnTo>
                <a:lnTo>
                  <a:pt x="2034" y="672"/>
                </a:lnTo>
                <a:lnTo>
                  <a:pt x="2044" y="694"/>
                </a:lnTo>
                <a:lnTo>
                  <a:pt x="2056" y="726"/>
                </a:lnTo>
                <a:lnTo>
                  <a:pt x="2064" y="746"/>
                </a:lnTo>
                <a:lnTo>
                  <a:pt x="2066" y="758"/>
                </a:lnTo>
                <a:lnTo>
                  <a:pt x="1848" y="948"/>
                </a:lnTo>
                <a:lnTo>
                  <a:pt x="1530" y="948"/>
                </a:lnTo>
                <a:lnTo>
                  <a:pt x="1516" y="912"/>
                </a:lnTo>
                <a:lnTo>
                  <a:pt x="1502" y="880"/>
                </a:lnTo>
                <a:lnTo>
                  <a:pt x="1490" y="858"/>
                </a:lnTo>
                <a:lnTo>
                  <a:pt x="1474" y="830"/>
                </a:lnTo>
                <a:lnTo>
                  <a:pt x="1454" y="800"/>
                </a:lnTo>
                <a:lnTo>
                  <a:pt x="1438" y="784"/>
                </a:lnTo>
                <a:lnTo>
                  <a:pt x="1420" y="760"/>
                </a:lnTo>
                <a:lnTo>
                  <a:pt x="1398" y="738"/>
                </a:lnTo>
                <a:lnTo>
                  <a:pt x="1376" y="716"/>
                </a:lnTo>
                <a:lnTo>
                  <a:pt x="1360" y="702"/>
                </a:lnTo>
                <a:lnTo>
                  <a:pt x="1344" y="690"/>
                </a:lnTo>
                <a:lnTo>
                  <a:pt x="1320" y="672"/>
                </a:lnTo>
                <a:lnTo>
                  <a:pt x="1280" y="648"/>
                </a:lnTo>
                <a:lnTo>
                  <a:pt x="1228" y="622"/>
                </a:lnTo>
                <a:lnTo>
                  <a:pt x="1194" y="608"/>
                </a:lnTo>
                <a:lnTo>
                  <a:pt x="1157" y="591"/>
                </a:lnTo>
                <a:lnTo>
                  <a:pt x="1133" y="587"/>
                </a:lnTo>
                <a:lnTo>
                  <a:pt x="0" y="586"/>
                </a:lnTo>
                <a:close/>
              </a:path>
            </a:pathLst>
          </a:custGeom>
          <a:solidFill>
            <a:schemeClr val="accent5">
              <a:lumMod val="75000"/>
            </a:schemeClr>
          </a:solidFill>
          <a:ln w="19050" algn="ctr">
            <a:solidFill>
              <a:schemeClr val="bg1"/>
            </a:solidFill>
            <a:round/>
            <a:headEnd/>
            <a:tailEnd/>
          </a:ln>
          <a:effectLst>
            <a:glow rad="139700">
              <a:schemeClr val="accent4">
                <a:satMod val="175000"/>
                <a:alpha val="40000"/>
              </a:schemeClr>
            </a:glow>
          </a:effectLst>
        </p:spPr>
        <p:txBody>
          <a:bodyPr lIns="45720" tIns="45720" rIns="45720" bIns="45720" anchor="ctr"/>
          <a:lstStyle/>
          <a:p>
            <a:pPr algn="ctr" defTabSz="900113"/>
            <a:endParaRPr lang="en-US" sz="1100" b="1" dirty="0">
              <a:solidFill>
                <a:schemeClr val="bg1"/>
              </a:solidFill>
            </a:endParaRPr>
          </a:p>
        </p:txBody>
      </p:sp>
      <p:sp>
        <p:nvSpPr>
          <p:cNvPr id="27" name="Freeform 17"/>
          <p:cNvSpPr>
            <a:spLocks/>
          </p:cNvSpPr>
          <p:nvPr/>
        </p:nvSpPr>
        <p:spPr bwMode="auto">
          <a:xfrm>
            <a:off x="5261501" y="745410"/>
            <a:ext cx="3555065" cy="901162"/>
          </a:xfrm>
          <a:custGeom>
            <a:avLst/>
            <a:gdLst>
              <a:gd name="T0" fmla="*/ 0 w 2162"/>
              <a:gd name="T1" fmla="*/ 0 h 582"/>
              <a:gd name="T2" fmla="*/ 2147483647 w 2162"/>
              <a:gd name="T3" fmla="*/ 0 h 582"/>
              <a:gd name="T4" fmla="*/ 2147483647 w 2162"/>
              <a:gd name="T5" fmla="*/ 730845204 h 582"/>
              <a:gd name="T6" fmla="*/ 2147483647 w 2162"/>
              <a:gd name="T7" fmla="*/ 1466730719 h 582"/>
              <a:gd name="T8" fmla="*/ 2147483647 w 2162"/>
              <a:gd name="T9" fmla="*/ 1466730719 h 582"/>
              <a:gd name="T10" fmla="*/ 2147483647 w 2162"/>
              <a:gd name="T11" fmla="*/ 1381045443 h 582"/>
              <a:gd name="T12" fmla="*/ 2147483647 w 2162"/>
              <a:gd name="T13" fmla="*/ 1290319856 h 582"/>
              <a:gd name="T14" fmla="*/ 2147483647 w 2162"/>
              <a:gd name="T15" fmla="*/ 1224795821 h 582"/>
              <a:gd name="T16" fmla="*/ 2147483647 w 2162"/>
              <a:gd name="T17" fmla="*/ 1174392717 h 582"/>
              <a:gd name="T18" fmla="*/ 2147483647 w 2162"/>
              <a:gd name="T19" fmla="*/ 1108868682 h 582"/>
              <a:gd name="T20" fmla="*/ 2147483647 w 2162"/>
              <a:gd name="T21" fmla="*/ 1023183405 h 582"/>
              <a:gd name="T22" fmla="*/ 2147483647 w 2162"/>
              <a:gd name="T23" fmla="*/ 952619060 h 582"/>
              <a:gd name="T24" fmla="*/ 2093741983 w 2162"/>
              <a:gd name="T25" fmla="*/ 841732231 h 582"/>
              <a:gd name="T26" fmla="*/ 1975451145 w 2162"/>
              <a:gd name="T27" fmla="*/ 740925825 h 582"/>
              <a:gd name="T28" fmla="*/ 1827588888 w 2162"/>
              <a:gd name="T29" fmla="*/ 640119617 h 582"/>
              <a:gd name="T30" fmla="*/ 1656067001 w 2162"/>
              <a:gd name="T31" fmla="*/ 524192479 h 582"/>
              <a:gd name="T32" fmla="*/ 1419485325 w 2162"/>
              <a:gd name="T33" fmla="*/ 393144309 h 582"/>
              <a:gd name="T34" fmla="*/ 1236135988 w 2162"/>
              <a:gd name="T35" fmla="*/ 307459033 h 582"/>
              <a:gd name="T36" fmla="*/ 899006799 w 2162"/>
              <a:gd name="T37" fmla="*/ 176410913 h 582"/>
              <a:gd name="T38" fmla="*/ 561879545 w 2162"/>
              <a:gd name="T39" fmla="*/ 90725612 h 582"/>
              <a:gd name="T40" fmla="*/ 130118772 w 2162"/>
              <a:gd name="T41" fmla="*/ 10080624 h 582"/>
              <a:gd name="T42" fmla="*/ 0 w 2162"/>
              <a:gd name="T43" fmla="*/ 0 h 5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2"/>
              <a:gd name="T67" fmla="*/ 0 h 582"/>
              <a:gd name="T68" fmla="*/ 2162 w 2162"/>
              <a:gd name="T69" fmla="*/ 582 h 5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2" h="582">
                <a:moveTo>
                  <a:pt x="0" y="0"/>
                </a:moveTo>
                <a:lnTo>
                  <a:pt x="1988" y="0"/>
                </a:lnTo>
                <a:lnTo>
                  <a:pt x="2162" y="290"/>
                </a:lnTo>
                <a:lnTo>
                  <a:pt x="1990" y="582"/>
                </a:lnTo>
                <a:lnTo>
                  <a:pt x="896" y="582"/>
                </a:lnTo>
                <a:lnTo>
                  <a:pt x="874" y="548"/>
                </a:lnTo>
                <a:lnTo>
                  <a:pt x="850" y="512"/>
                </a:lnTo>
                <a:lnTo>
                  <a:pt x="834" y="486"/>
                </a:lnTo>
                <a:lnTo>
                  <a:pt x="818" y="466"/>
                </a:lnTo>
                <a:lnTo>
                  <a:pt x="800" y="440"/>
                </a:lnTo>
                <a:lnTo>
                  <a:pt x="772" y="406"/>
                </a:lnTo>
                <a:lnTo>
                  <a:pt x="748" y="378"/>
                </a:lnTo>
                <a:lnTo>
                  <a:pt x="708" y="334"/>
                </a:lnTo>
                <a:lnTo>
                  <a:pt x="668" y="294"/>
                </a:lnTo>
                <a:lnTo>
                  <a:pt x="618" y="254"/>
                </a:lnTo>
                <a:lnTo>
                  <a:pt x="560" y="208"/>
                </a:lnTo>
                <a:lnTo>
                  <a:pt x="480" y="156"/>
                </a:lnTo>
                <a:lnTo>
                  <a:pt x="418" y="122"/>
                </a:lnTo>
                <a:lnTo>
                  <a:pt x="304" y="70"/>
                </a:lnTo>
                <a:lnTo>
                  <a:pt x="190" y="36"/>
                </a:lnTo>
                <a:lnTo>
                  <a:pt x="44" y="4"/>
                </a:lnTo>
                <a:lnTo>
                  <a:pt x="0" y="0"/>
                </a:lnTo>
                <a:close/>
              </a:path>
            </a:pathLst>
          </a:custGeom>
          <a:solidFill>
            <a:srgbClr val="14385C"/>
          </a:solidFill>
          <a:ln w="9525">
            <a:noFill/>
            <a:prstDash val="dash"/>
            <a:round/>
            <a:headEnd/>
            <a:tailEnd/>
          </a:ln>
        </p:spPr>
        <p:txBody>
          <a:bodyPr/>
          <a:lstStyle/>
          <a:p>
            <a:endParaRPr lang="en-US" sz="1600" dirty="0"/>
          </a:p>
        </p:txBody>
      </p:sp>
      <p:sp>
        <p:nvSpPr>
          <p:cNvPr id="30" name="AutoShape 18"/>
          <p:cNvSpPr>
            <a:spLocks noChangeArrowheads="1"/>
          </p:cNvSpPr>
          <p:nvPr/>
        </p:nvSpPr>
        <p:spPr bwMode="gray">
          <a:xfrm>
            <a:off x="1725770" y="735406"/>
            <a:ext cx="1847173" cy="915505"/>
          </a:xfrm>
          <a:prstGeom prst="chevron">
            <a:avLst>
              <a:gd name="adj" fmla="val 31916"/>
            </a:avLst>
          </a:prstGeom>
          <a:solidFill>
            <a:srgbClr val="14385C"/>
          </a:solidFill>
          <a:ln w="9525">
            <a:noFill/>
            <a:prstDash val="dash"/>
            <a:miter lim="800000"/>
            <a:headEnd/>
            <a:tailEnd/>
          </a:ln>
          <a:effectLst/>
        </p:spPr>
        <p:txBody>
          <a:bodyPr lIns="182880" anchor="ctr"/>
          <a:lstStyle/>
          <a:p>
            <a:pPr algn="ctr" eaLnBrk="0" hangingPunct="0"/>
            <a:endParaRPr lang="en-GB" sz="1200" dirty="0">
              <a:solidFill>
                <a:schemeClr val="bg2"/>
              </a:solidFill>
            </a:endParaRPr>
          </a:p>
        </p:txBody>
      </p:sp>
      <p:sp>
        <p:nvSpPr>
          <p:cNvPr id="31" name="Freeform 19"/>
          <p:cNvSpPr>
            <a:spLocks/>
          </p:cNvSpPr>
          <p:nvPr/>
        </p:nvSpPr>
        <p:spPr bwMode="gray">
          <a:xfrm>
            <a:off x="3053715" y="1646572"/>
            <a:ext cx="1739153" cy="1489016"/>
          </a:xfrm>
          <a:custGeom>
            <a:avLst/>
            <a:gdLst>
              <a:gd name="T0" fmla="*/ 2147483647 w 1011"/>
              <a:gd name="T1" fmla="*/ 7561264 h 938"/>
              <a:gd name="T2" fmla="*/ 2147483647 w 1011"/>
              <a:gd name="T3" fmla="*/ 65524070 h 938"/>
              <a:gd name="T4" fmla="*/ 2147483647 w 1011"/>
              <a:gd name="T5" fmla="*/ 118448156 h 938"/>
              <a:gd name="T6" fmla="*/ 2147483647 w 1011"/>
              <a:gd name="T7" fmla="*/ 189012513 h 938"/>
              <a:gd name="T8" fmla="*/ 2147483647 w 1011"/>
              <a:gd name="T9" fmla="*/ 262096281 h 938"/>
              <a:gd name="T10" fmla="*/ 2147483647 w 1011"/>
              <a:gd name="T11" fmla="*/ 345262209 h 938"/>
              <a:gd name="T12" fmla="*/ 2146298122 w 1011"/>
              <a:gd name="T13" fmla="*/ 413305617 h 938"/>
              <a:gd name="T14" fmla="*/ 2098995759 w 1011"/>
              <a:gd name="T15" fmla="*/ 453628205 h 938"/>
              <a:gd name="T16" fmla="*/ 2031000437 w 1011"/>
              <a:gd name="T17" fmla="*/ 534273184 h 938"/>
              <a:gd name="T18" fmla="*/ 1948223450 w 1011"/>
              <a:gd name="T19" fmla="*/ 640119719 h 938"/>
              <a:gd name="T20" fmla="*/ 1897965440 w 1011"/>
              <a:gd name="T21" fmla="*/ 710684076 h 938"/>
              <a:gd name="T22" fmla="*/ 1809275442 w 1011"/>
              <a:gd name="T23" fmla="*/ 869454871 h 938"/>
              <a:gd name="T24" fmla="*/ 1744235337 w 1011"/>
              <a:gd name="T25" fmla="*/ 1048385124 h 938"/>
              <a:gd name="T26" fmla="*/ 1708760713 w 1011"/>
              <a:gd name="T27" fmla="*/ 1224796016 h 938"/>
              <a:gd name="T28" fmla="*/ 1693979047 w 1011"/>
              <a:gd name="T29" fmla="*/ 1343244122 h 938"/>
              <a:gd name="T30" fmla="*/ 1699890338 w 1011"/>
              <a:gd name="T31" fmla="*/ 1504534080 h 938"/>
              <a:gd name="T32" fmla="*/ 1726498025 w 1011"/>
              <a:gd name="T33" fmla="*/ 1678424419 h 938"/>
              <a:gd name="T34" fmla="*/ 1764930014 w 1011"/>
              <a:gd name="T35" fmla="*/ 1829633755 h 938"/>
              <a:gd name="T36" fmla="*/ 886900194 w 1011"/>
              <a:gd name="T37" fmla="*/ 1864915933 h 938"/>
              <a:gd name="T38" fmla="*/ 177380050 w 1011"/>
              <a:gd name="T39" fmla="*/ 2147483647 h 938"/>
              <a:gd name="T40" fmla="*/ 138948061 w 1011"/>
              <a:gd name="T41" fmla="*/ 2147483647 h 938"/>
              <a:gd name="T42" fmla="*/ 88690025 w 1011"/>
              <a:gd name="T43" fmla="*/ 2053928397 h 938"/>
              <a:gd name="T44" fmla="*/ 59126692 w 1011"/>
              <a:gd name="T45" fmla="*/ 1935480290 h 938"/>
              <a:gd name="T46" fmla="*/ 32518992 w 1011"/>
              <a:gd name="T47" fmla="*/ 1761590348 h 938"/>
              <a:gd name="T48" fmla="*/ 8868659 w 1011"/>
              <a:gd name="T49" fmla="*/ 1607859666 h 938"/>
              <a:gd name="T50" fmla="*/ 0 w 1011"/>
              <a:gd name="T51" fmla="*/ 1428929412 h 938"/>
              <a:gd name="T52" fmla="*/ 5913012 w 1011"/>
              <a:gd name="T53" fmla="*/ 1247476622 h 938"/>
              <a:gd name="T54" fmla="*/ 23650329 w 1011"/>
              <a:gd name="T55" fmla="*/ 1088707614 h 938"/>
              <a:gd name="T56" fmla="*/ 59126692 w 1011"/>
              <a:gd name="T57" fmla="*/ 892135477 h 938"/>
              <a:gd name="T58" fmla="*/ 115297739 w 1011"/>
              <a:gd name="T59" fmla="*/ 655240653 h 938"/>
              <a:gd name="T60" fmla="*/ 203987737 w 1011"/>
              <a:gd name="T61" fmla="*/ 413305617 h 938"/>
              <a:gd name="T62" fmla="*/ 337021068 w 1011"/>
              <a:gd name="T63" fmla="*/ 148688436 h 9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1"/>
              <a:gd name="T97" fmla="*/ 0 h 938"/>
              <a:gd name="T98" fmla="*/ 1011 w 1011"/>
              <a:gd name="T99" fmla="*/ 938 h 9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1" h="938">
                <a:moveTo>
                  <a:pt x="143" y="0"/>
                </a:moveTo>
                <a:lnTo>
                  <a:pt x="1011" y="3"/>
                </a:lnTo>
                <a:lnTo>
                  <a:pt x="959" y="15"/>
                </a:lnTo>
                <a:lnTo>
                  <a:pt x="929" y="26"/>
                </a:lnTo>
                <a:lnTo>
                  <a:pt x="905" y="38"/>
                </a:lnTo>
                <a:lnTo>
                  <a:pt x="887" y="47"/>
                </a:lnTo>
                <a:lnTo>
                  <a:pt x="855" y="62"/>
                </a:lnTo>
                <a:lnTo>
                  <a:pt x="833" y="75"/>
                </a:lnTo>
                <a:lnTo>
                  <a:pt x="807" y="93"/>
                </a:lnTo>
                <a:lnTo>
                  <a:pt x="791" y="104"/>
                </a:lnTo>
                <a:lnTo>
                  <a:pt x="776" y="117"/>
                </a:lnTo>
                <a:lnTo>
                  <a:pt x="755" y="137"/>
                </a:lnTo>
                <a:lnTo>
                  <a:pt x="740" y="150"/>
                </a:lnTo>
                <a:lnTo>
                  <a:pt x="726" y="164"/>
                </a:lnTo>
                <a:lnTo>
                  <a:pt x="714" y="176"/>
                </a:lnTo>
                <a:lnTo>
                  <a:pt x="710" y="180"/>
                </a:lnTo>
                <a:lnTo>
                  <a:pt x="698" y="197"/>
                </a:lnTo>
                <a:lnTo>
                  <a:pt x="687" y="212"/>
                </a:lnTo>
                <a:lnTo>
                  <a:pt x="672" y="230"/>
                </a:lnTo>
                <a:lnTo>
                  <a:pt x="659" y="254"/>
                </a:lnTo>
                <a:lnTo>
                  <a:pt x="650" y="269"/>
                </a:lnTo>
                <a:lnTo>
                  <a:pt x="642" y="282"/>
                </a:lnTo>
                <a:lnTo>
                  <a:pt x="627" y="311"/>
                </a:lnTo>
                <a:lnTo>
                  <a:pt x="612" y="345"/>
                </a:lnTo>
                <a:lnTo>
                  <a:pt x="599" y="383"/>
                </a:lnTo>
                <a:lnTo>
                  <a:pt x="590" y="416"/>
                </a:lnTo>
                <a:lnTo>
                  <a:pt x="582" y="453"/>
                </a:lnTo>
                <a:lnTo>
                  <a:pt x="578" y="486"/>
                </a:lnTo>
                <a:lnTo>
                  <a:pt x="575" y="512"/>
                </a:lnTo>
                <a:lnTo>
                  <a:pt x="573" y="533"/>
                </a:lnTo>
                <a:lnTo>
                  <a:pt x="573" y="564"/>
                </a:lnTo>
                <a:lnTo>
                  <a:pt x="575" y="597"/>
                </a:lnTo>
                <a:lnTo>
                  <a:pt x="578" y="624"/>
                </a:lnTo>
                <a:lnTo>
                  <a:pt x="584" y="666"/>
                </a:lnTo>
                <a:lnTo>
                  <a:pt x="588" y="693"/>
                </a:lnTo>
                <a:lnTo>
                  <a:pt x="597" y="726"/>
                </a:lnTo>
                <a:lnTo>
                  <a:pt x="602" y="746"/>
                </a:lnTo>
                <a:lnTo>
                  <a:pt x="300" y="740"/>
                </a:lnTo>
                <a:lnTo>
                  <a:pt x="66" y="938"/>
                </a:lnTo>
                <a:lnTo>
                  <a:pt x="60" y="915"/>
                </a:lnTo>
                <a:lnTo>
                  <a:pt x="53" y="893"/>
                </a:lnTo>
                <a:lnTo>
                  <a:pt x="47" y="873"/>
                </a:lnTo>
                <a:lnTo>
                  <a:pt x="38" y="840"/>
                </a:lnTo>
                <a:lnTo>
                  <a:pt x="30" y="815"/>
                </a:lnTo>
                <a:lnTo>
                  <a:pt x="23" y="792"/>
                </a:lnTo>
                <a:lnTo>
                  <a:pt x="20" y="768"/>
                </a:lnTo>
                <a:lnTo>
                  <a:pt x="15" y="735"/>
                </a:lnTo>
                <a:lnTo>
                  <a:pt x="11" y="699"/>
                </a:lnTo>
                <a:lnTo>
                  <a:pt x="6" y="663"/>
                </a:lnTo>
                <a:lnTo>
                  <a:pt x="3" y="638"/>
                </a:lnTo>
                <a:lnTo>
                  <a:pt x="2" y="600"/>
                </a:lnTo>
                <a:lnTo>
                  <a:pt x="0" y="567"/>
                </a:lnTo>
                <a:lnTo>
                  <a:pt x="0" y="528"/>
                </a:lnTo>
                <a:lnTo>
                  <a:pt x="2" y="495"/>
                </a:lnTo>
                <a:lnTo>
                  <a:pt x="5" y="464"/>
                </a:lnTo>
                <a:lnTo>
                  <a:pt x="8" y="432"/>
                </a:lnTo>
                <a:lnTo>
                  <a:pt x="12" y="396"/>
                </a:lnTo>
                <a:lnTo>
                  <a:pt x="20" y="354"/>
                </a:lnTo>
                <a:lnTo>
                  <a:pt x="29" y="303"/>
                </a:lnTo>
                <a:lnTo>
                  <a:pt x="39" y="260"/>
                </a:lnTo>
                <a:lnTo>
                  <a:pt x="53" y="212"/>
                </a:lnTo>
                <a:lnTo>
                  <a:pt x="69" y="164"/>
                </a:lnTo>
                <a:lnTo>
                  <a:pt x="90" y="111"/>
                </a:lnTo>
                <a:lnTo>
                  <a:pt x="114" y="59"/>
                </a:lnTo>
                <a:lnTo>
                  <a:pt x="143" y="0"/>
                </a:lnTo>
                <a:close/>
              </a:path>
            </a:pathLst>
          </a:custGeom>
          <a:solidFill>
            <a:schemeClr val="bg2">
              <a:lumMod val="50000"/>
            </a:schemeClr>
          </a:solidFill>
          <a:ln w="19050" algn="ctr">
            <a:solidFill>
              <a:schemeClr val="bg1"/>
            </a:solidFill>
            <a:round/>
            <a:headEnd/>
            <a:tailEnd/>
          </a:ln>
        </p:spPr>
        <p:txBody>
          <a:bodyPr lIns="45720" tIns="45720" rIns="45720" bIns="45720" anchor="ctr"/>
          <a:lstStyle/>
          <a:p>
            <a:pPr algn="ctr" defTabSz="900113"/>
            <a:endParaRPr lang="en-US" sz="1100" b="1" dirty="0">
              <a:solidFill>
                <a:schemeClr val="bg1"/>
              </a:solidFill>
            </a:endParaRPr>
          </a:p>
        </p:txBody>
      </p:sp>
      <p:sp>
        <p:nvSpPr>
          <p:cNvPr id="33" name="Rectangle 15"/>
          <p:cNvSpPr>
            <a:spLocks noChangeArrowheads="1"/>
          </p:cNvSpPr>
          <p:nvPr/>
        </p:nvSpPr>
        <p:spPr bwMode="blackWhite">
          <a:xfrm>
            <a:off x="5972917" y="2259854"/>
            <a:ext cx="979566" cy="1077218"/>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buFont typeface="Wingdings" pitchFamily="2" charset="2"/>
              <a:buNone/>
            </a:pPr>
            <a:r>
              <a:rPr lang="en-US" sz="1400" b="1" dirty="0">
                <a:solidFill>
                  <a:schemeClr val="bg1"/>
                </a:solidFill>
                <a:latin typeface="Franklin Gothic Book" pitchFamily="34" charset="0"/>
              </a:rPr>
              <a:t>TxDMV sends proposed route to carrier</a:t>
            </a:r>
          </a:p>
        </p:txBody>
      </p:sp>
      <p:sp>
        <p:nvSpPr>
          <p:cNvPr id="34" name="Rectangle 16"/>
          <p:cNvSpPr>
            <a:spLocks noChangeArrowheads="1"/>
          </p:cNvSpPr>
          <p:nvPr/>
        </p:nvSpPr>
        <p:spPr bwMode="blackWhite">
          <a:xfrm>
            <a:off x="4706023" y="3445325"/>
            <a:ext cx="1462957" cy="707886"/>
          </a:xfrm>
          <a:prstGeom prst="rect">
            <a:avLst/>
          </a:prstGeom>
          <a:noFill/>
          <a:ln w="9525">
            <a:noFill/>
            <a:miter lim="800000"/>
            <a:headEnd/>
            <a:tailEnd/>
          </a:ln>
        </p:spPr>
        <p:txBody>
          <a:bodyPr wrap="square" lIns="0" tIns="0" rIns="0" bIns="0" anchor="ctr" anchorCtr="1">
            <a:spAutoFit/>
          </a:bodyPr>
          <a:lstStyle/>
          <a:p>
            <a:pPr algn="ctr" defTabSz="787400">
              <a:spcBef>
                <a:spcPts val="1500"/>
              </a:spcBef>
              <a:buClr>
                <a:schemeClr val="tx1"/>
              </a:buClr>
            </a:pPr>
            <a:r>
              <a:rPr lang="en-US" sz="1400" b="1" dirty="0">
                <a:solidFill>
                  <a:srgbClr val="14385C"/>
                </a:solidFill>
                <a:latin typeface="Franklin Gothic Book" pitchFamily="34" charset="0"/>
              </a:rPr>
              <a:t>Consulting engineer performs bridge analysis</a:t>
            </a:r>
            <a:r>
              <a:rPr lang="en-US" b="1" dirty="0">
                <a:solidFill>
                  <a:srgbClr val="14385C"/>
                </a:solidFill>
                <a:latin typeface="Franklin Gothic Book" pitchFamily="34" charset="0"/>
              </a:rPr>
              <a:t>  </a:t>
            </a:r>
          </a:p>
        </p:txBody>
      </p:sp>
      <p:sp>
        <p:nvSpPr>
          <p:cNvPr id="35" name="Rectangle 17"/>
          <p:cNvSpPr>
            <a:spLocks noChangeArrowheads="1"/>
          </p:cNvSpPr>
          <p:nvPr/>
        </p:nvSpPr>
        <p:spPr bwMode="blackWhite">
          <a:xfrm>
            <a:off x="3572943" y="3139927"/>
            <a:ext cx="884191" cy="861774"/>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pPr>
            <a:r>
              <a:rPr lang="en-US" sz="1400" b="1" dirty="0">
                <a:solidFill>
                  <a:schemeClr val="bg1"/>
                </a:solidFill>
                <a:latin typeface="Franklin Gothic Book" pitchFamily="34" charset="0"/>
              </a:rPr>
              <a:t>Analysis  sent to BRG for         review </a:t>
            </a:r>
          </a:p>
        </p:txBody>
      </p:sp>
      <p:sp>
        <p:nvSpPr>
          <p:cNvPr id="36" name="Rectangle 19"/>
          <p:cNvSpPr>
            <a:spLocks noChangeArrowheads="1"/>
          </p:cNvSpPr>
          <p:nvPr/>
        </p:nvSpPr>
        <p:spPr bwMode="blackWhite">
          <a:xfrm>
            <a:off x="3084276" y="1994256"/>
            <a:ext cx="977333" cy="646331"/>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buFont typeface="Wingdings" pitchFamily="2" charset="2"/>
              <a:buNone/>
            </a:pPr>
            <a:r>
              <a:rPr lang="en-US" sz="1400" b="1" dirty="0">
                <a:solidFill>
                  <a:schemeClr val="bg1"/>
                </a:solidFill>
                <a:latin typeface="Franklin Gothic Book" pitchFamily="34" charset="0"/>
              </a:rPr>
              <a:t>BRG sends letter of approval </a:t>
            </a:r>
          </a:p>
        </p:txBody>
      </p:sp>
      <p:sp>
        <p:nvSpPr>
          <p:cNvPr id="37" name="TextBox 36"/>
          <p:cNvSpPr txBox="1"/>
          <p:nvPr/>
        </p:nvSpPr>
        <p:spPr>
          <a:xfrm>
            <a:off x="188785" y="840765"/>
            <a:ext cx="1776192" cy="646331"/>
          </a:xfrm>
          <a:prstGeom prst="rect">
            <a:avLst/>
          </a:prstGeom>
          <a:noFill/>
        </p:spPr>
        <p:txBody>
          <a:bodyPr wrap="none" rtlCol="0">
            <a:spAutoFit/>
          </a:bodyPr>
          <a:lstStyle/>
          <a:p>
            <a:r>
              <a:rPr lang="en-US" b="1" dirty="0">
                <a:solidFill>
                  <a:schemeClr val="bg1"/>
                </a:solidFill>
                <a:latin typeface="Franklin Gothic Book" pitchFamily="34" charset="0"/>
              </a:rPr>
              <a:t>TxDMV receives </a:t>
            </a:r>
          </a:p>
          <a:p>
            <a:r>
              <a:rPr lang="en-US" b="1" dirty="0">
                <a:solidFill>
                  <a:schemeClr val="bg1"/>
                </a:solidFill>
                <a:latin typeface="Franklin Gothic Book" pitchFamily="34" charset="0"/>
              </a:rPr>
              <a:t>application</a:t>
            </a:r>
          </a:p>
        </p:txBody>
      </p:sp>
      <p:sp>
        <p:nvSpPr>
          <p:cNvPr id="38" name="TextBox 37"/>
          <p:cNvSpPr txBox="1"/>
          <p:nvPr/>
        </p:nvSpPr>
        <p:spPr>
          <a:xfrm>
            <a:off x="1882224" y="863212"/>
            <a:ext cx="1690719" cy="646331"/>
          </a:xfrm>
          <a:prstGeom prst="rect">
            <a:avLst/>
          </a:prstGeom>
          <a:noFill/>
        </p:spPr>
        <p:txBody>
          <a:bodyPr wrap="none" rtlCol="0">
            <a:spAutoFit/>
          </a:bodyPr>
          <a:lstStyle/>
          <a:p>
            <a:r>
              <a:rPr lang="en-US" b="1" dirty="0">
                <a:solidFill>
                  <a:schemeClr val="bg1"/>
                </a:solidFill>
                <a:latin typeface="Franklin Gothic Book" pitchFamily="34" charset="0"/>
              </a:rPr>
              <a:t>TxDMV creates </a:t>
            </a:r>
          </a:p>
          <a:p>
            <a:r>
              <a:rPr lang="en-US" b="1" dirty="0">
                <a:solidFill>
                  <a:schemeClr val="bg1"/>
                </a:solidFill>
                <a:latin typeface="Franklin Gothic Book" pitchFamily="34" charset="0"/>
              </a:rPr>
              <a:t>route</a:t>
            </a:r>
          </a:p>
        </p:txBody>
      </p:sp>
      <p:sp>
        <p:nvSpPr>
          <p:cNvPr id="39" name="TextBox 38"/>
          <p:cNvSpPr txBox="1"/>
          <p:nvPr/>
        </p:nvSpPr>
        <p:spPr>
          <a:xfrm>
            <a:off x="3820988" y="1008492"/>
            <a:ext cx="2218300" cy="369332"/>
          </a:xfrm>
          <a:prstGeom prst="rect">
            <a:avLst/>
          </a:prstGeom>
          <a:noFill/>
        </p:spPr>
        <p:txBody>
          <a:bodyPr wrap="none" rtlCol="0">
            <a:spAutoFit/>
          </a:bodyPr>
          <a:lstStyle/>
          <a:p>
            <a:r>
              <a:rPr lang="en-US" b="1" dirty="0">
                <a:solidFill>
                  <a:srgbClr val="FFFF00"/>
                </a:solidFill>
                <a:latin typeface="Franklin Gothic Book" pitchFamily="34" charset="0"/>
              </a:rPr>
              <a:t>TxDOT District review</a:t>
            </a:r>
          </a:p>
        </p:txBody>
      </p:sp>
      <p:sp>
        <p:nvSpPr>
          <p:cNvPr id="40" name="TextBox 39"/>
          <p:cNvSpPr txBox="1"/>
          <p:nvPr/>
        </p:nvSpPr>
        <p:spPr>
          <a:xfrm>
            <a:off x="6732577" y="872825"/>
            <a:ext cx="1838314" cy="646331"/>
          </a:xfrm>
          <a:prstGeom prst="rect">
            <a:avLst/>
          </a:prstGeom>
          <a:noFill/>
        </p:spPr>
        <p:txBody>
          <a:bodyPr wrap="square" rtlCol="0">
            <a:spAutoFit/>
          </a:bodyPr>
          <a:lstStyle/>
          <a:p>
            <a:r>
              <a:rPr lang="en-US" b="1" dirty="0">
                <a:solidFill>
                  <a:schemeClr val="bg1"/>
                </a:solidFill>
                <a:latin typeface="Franklin Gothic Book" pitchFamily="34" charset="0"/>
              </a:rPr>
              <a:t>TxDMV Permit  issued</a:t>
            </a:r>
          </a:p>
        </p:txBody>
      </p:sp>
    </p:spTree>
    <p:extLst>
      <p:ext uri="{BB962C8B-B14F-4D97-AF65-F5344CB8AC3E}">
        <p14:creationId xmlns:p14="http://schemas.microsoft.com/office/powerpoint/2010/main" val="308584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TxDOT Districts</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16</a:t>
            </a:fld>
            <a:endParaRPr lang="en-US" dirty="0"/>
          </a:p>
        </p:txBody>
      </p:sp>
      <p:sp>
        <p:nvSpPr>
          <p:cNvPr id="574" name="Rectangle 573"/>
          <p:cNvSpPr/>
          <p:nvPr/>
        </p:nvSpPr>
        <p:spPr>
          <a:xfrm>
            <a:off x="225380" y="480600"/>
            <a:ext cx="3638282" cy="3785652"/>
          </a:xfrm>
          <a:prstGeom prst="rect">
            <a:avLst/>
          </a:prstGeom>
        </p:spPr>
        <p:txBody>
          <a:bodyPr wrap="square">
            <a:spAutoFit/>
          </a:bodyPr>
          <a:lstStyle/>
          <a:p>
            <a:pPr marL="285750" lvl="0" indent="-285750">
              <a:buFont typeface="Wingdings" panose="05000000000000000000" pitchFamily="2" charset="2"/>
              <a:buChar char="§"/>
            </a:pPr>
            <a:r>
              <a:rPr lang="en-US" sz="1600" dirty="0">
                <a:latin typeface="Franklin Gothic Book" panose="020B0503020102020204" pitchFamily="34" charset="0"/>
              </a:rPr>
              <a:t>TxDOT is comprised of </a:t>
            </a:r>
            <a:r>
              <a:rPr lang="en-US" sz="1600" u="sng" dirty="0">
                <a:latin typeface="Franklin Gothic Book" panose="020B0503020102020204" pitchFamily="34" charset="0"/>
              </a:rPr>
              <a:t>25 Districts</a:t>
            </a:r>
            <a:r>
              <a:rPr lang="en-US" sz="1600" dirty="0">
                <a:latin typeface="Franklin Gothic Book" panose="020B0503020102020204" pitchFamily="34" charset="0"/>
              </a:rPr>
              <a:t>.</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u="sng" dirty="0">
                <a:latin typeface="Franklin Gothic Book" panose="020B0503020102020204" pitchFamily="34" charset="0"/>
              </a:rPr>
              <a:t>District Permit Officer assists</a:t>
            </a:r>
            <a:r>
              <a:rPr lang="en-US" sz="1600" dirty="0">
                <a:latin typeface="Franklin Gothic Book" panose="020B0503020102020204" pitchFamily="34" charset="0"/>
              </a:rPr>
              <a:t> the TxDMV in the evaluation of over-height and over-width permit routes.</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u="sng" dirty="0">
                <a:latin typeface="Franklin Gothic Book" panose="020B0503020102020204" pitchFamily="34" charset="0"/>
              </a:rPr>
              <a:t>TxDOT Districts understand local conditions</a:t>
            </a:r>
            <a:r>
              <a:rPr lang="en-US" sz="1600" dirty="0">
                <a:latin typeface="Franklin Gothic Book" panose="020B0503020102020204" pitchFamily="34" charset="0"/>
              </a:rPr>
              <a:t> that can vary day to day.</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dirty="0">
                <a:latin typeface="Franklin Gothic Book" panose="020B0503020102020204" pitchFamily="34" charset="0"/>
              </a:rPr>
              <a:t>TxDOT District Bridge Coordinators ensure that </a:t>
            </a:r>
            <a:r>
              <a:rPr lang="en-US" sz="1600" u="sng" dirty="0">
                <a:latin typeface="Franklin Gothic Book" panose="020B0503020102020204" pitchFamily="34" charset="0"/>
              </a:rPr>
              <a:t>bridge conditions are input into bridge management database</a:t>
            </a:r>
            <a:r>
              <a:rPr lang="en-US" sz="1600" dirty="0">
                <a:latin typeface="Franklin Gothic Book" panose="020B0503020102020204" pitchFamily="34" charset="0"/>
              </a:rPr>
              <a:t>.</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dirty="0">
                <a:latin typeface="Franklin Gothic Book" panose="020B0503020102020204" pitchFamily="34" charset="0"/>
              </a:rPr>
              <a:t>Proposed route is created</a:t>
            </a:r>
          </a:p>
        </p:txBody>
      </p:sp>
      <p:grpSp>
        <p:nvGrpSpPr>
          <p:cNvPr id="1430" name="Group 260"/>
          <p:cNvGrpSpPr/>
          <p:nvPr/>
        </p:nvGrpSpPr>
        <p:grpSpPr>
          <a:xfrm>
            <a:off x="4043981" y="669279"/>
            <a:ext cx="4062190" cy="3934218"/>
            <a:chOff x="2108200" y="1066800"/>
            <a:chExt cx="5291138" cy="5124450"/>
          </a:xfrm>
        </p:grpSpPr>
        <p:sp>
          <p:nvSpPr>
            <p:cNvPr id="1431" name="Freeform 273"/>
            <p:cNvSpPr>
              <a:spLocks/>
            </p:cNvSpPr>
            <p:nvPr/>
          </p:nvSpPr>
          <p:spPr bwMode="auto">
            <a:xfrm>
              <a:off x="5654675" y="4283075"/>
              <a:ext cx="300038" cy="328613"/>
            </a:xfrm>
            <a:custGeom>
              <a:avLst/>
              <a:gdLst/>
              <a:ahLst/>
              <a:cxnLst>
                <a:cxn ang="0">
                  <a:pos x="65" y="49"/>
                </a:cxn>
                <a:cxn ang="0">
                  <a:pos x="86" y="46"/>
                </a:cxn>
                <a:cxn ang="0">
                  <a:pos x="148" y="0"/>
                </a:cxn>
                <a:cxn ang="0">
                  <a:pos x="200" y="46"/>
                </a:cxn>
                <a:cxn ang="0">
                  <a:pos x="182" y="74"/>
                </a:cxn>
                <a:cxn ang="0">
                  <a:pos x="176" y="132"/>
                </a:cxn>
                <a:cxn ang="0">
                  <a:pos x="73" y="220"/>
                </a:cxn>
                <a:cxn ang="0">
                  <a:pos x="39" y="181"/>
                </a:cxn>
                <a:cxn ang="0">
                  <a:pos x="0" y="140"/>
                </a:cxn>
                <a:cxn ang="0">
                  <a:pos x="5" y="132"/>
                </a:cxn>
                <a:cxn ang="0">
                  <a:pos x="65" y="49"/>
                </a:cxn>
              </a:cxnLst>
              <a:rect l="0" t="0" r="r" b="b"/>
              <a:pathLst>
                <a:path w="200" h="220">
                  <a:moveTo>
                    <a:pt x="65" y="49"/>
                  </a:moveTo>
                  <a:lnTo>
                    <a:pt x="86" y="46"/>
                  </a:lnTo>
                  <a:lnTo>
                    <a:pt x="148" y="0"/>
                  </a:lnTo>
                  <a:lnTo>
                    <a:pt x="200" y="46"/>
                  </a:lnTo>
                  <a:lnTo>
                    <a:pt x="182" y="74"/>
                  </a:lnTo>
                  <a:lnTo>
                    <a:pt x="176" y="132"/>
                  </a:lnTo>
                  <a:lnTo>
                    <a:pt x="73" y="220"/>
                  </a:lnTo>
                  <a:lnTo>
                    <a:pt x="39" y="181"/>
                  </a:lnTo>
                  <a:lnTo>
                    <a:pt x="0" y="140"/>
                  </a:lnTo>
                  <a:lnTo>
                    <a:pt x="5" y="132"/>
                  </a:lnTo>
                  <a:lnTo>
                    <a:pt x="65" y="4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2" name="Freeform 274"/>
            <p:cNvSpPr>
              <a:spLocks/>
            </p:cNvSpPr>
            <p:nvPr/>
          </p:nvSpPr>
          <p:spPr bwMode="auto">
            <a:xfrm>
              <a:off x="5708650" y="4479925"/>
              <a:ext cx="322263" cy="263525"/>
            </a:xfrm>
            <a:custGeom>
              <a:avLst/>
              <a:gdLst/>
              <a:ahLst/>
              <a:cxnLst>
                <a:cxn ang="0">
                  <a:pos x="37" y="88"/>
                </a:cxn>
                <a:cxn ang="0">
                  <a:pos x="140" y="0"/>
                </a:cxn>
                <a:cxn ang="0">
                  <a:pos x="215" y="86"/>
                </a:cxn>
                <a:cxn ang="0">
                  <a:pos x="127" y="163"/>
                </a:cxn>
                <a:cxn ang="0">
                  <a:pos x="97" y="142"/>
                </a:cxn>
                <a:cxn ang="0">
                  <a:pos x="52" y="176"/>
                </a:cxn>
                <a:cxn ang="0">
                  <a:pos x="0" y="120"/>
                </a:cxn>
                <a:cxn ang="0">
                  <a:pos x="37" y="88"/>
                </a:cxn>
              </a:cxnLst>
              <a:rect l="0" t="0" r="r" b="b"/>
              <a:pathLst>
                <a:path w="215" h="176">
                  <a:moveTo>
                    <a:pt x="37" y="88"/>
                  </a:moveTo>
                  <a:lnTo>
                    <a:pt x="140" y="0"/>
                  </a:lnTo>
                  <a:lnTo>
                    <a:pt x="215" y="86"/>
                  </a:lnTo>
                  <a:lnTo>
                    <a:pt x="127" y="163"/>
                  </a:lnTo>
                  <a:lnTo>
                    <a:pt x="97" y="142"/>
                  </a:lnTo>
                  <a:lnTo>
                    <a:pt x="52" y="176"/>
                  </a:lnTo>
                  <a:lnTo>
                    <a:pt x="0" y="120"/>
                  </a:lnTo>
                  <a:lnTo>
                    <a:pt x="37" y="8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3" name="Freeform 275"/>
            <p:cNvSpPr>
              <a:spLocks/>
            </p:cNvSpPr>
            <p:nvPr/>
          </p:nvSpPr>
          <p:spPr bwMode="auto">
            <a:xfrm>
              <a:off x="5918200" y="4351338"/>
              <a:ext cx="280988" cy="273050"/>
            </a:xfrm>
            <a:custGeom>
              <a:avLst/>
              <a:gdLst/>
              <a:ahLst/>
              <a:cxnLst>
                <a:cxn ang="0">
                  <a:pos x="24" y="0"/>
                </a:cxn>
                <a:cxn ang="0">
                  <a:pos x="6" y="28"/>
                </a:cxn>
                <a:cxn ang="0">
                  <a:pos x="0" y="86"/>
                </a:cxn>
                <a:cxn ang="0">
                  <a:pos x="75" y="172"/>
                </a:cxn>
                <a:cxn ang="0">
                  <a:pos x="89" y="182"/>
                </a:cxn>
                <a:cxn ang="0">
                  <a:pos x="160" y="114"/>
                </a:cxn>
                <a:cxn ang="0">
                  <a:pos x="188" y="88"/>
                </a:cxn>
                <a:cxn ang="0">
                  <a:pos x="103" y="0"/>
                </a:cxn>
                <a:cxn ang="0">
                  <a:pos x="24" y="0"/>
                </a:cxn>
              </a:cxnLst>
              <a:rect l="0" t="0" r="r" b="b"/>
              <a:pathLst>
                <a:path w="188" h="182">
                  <a:moveTo>
                    <a:pt x="24" y="0"/>
                  </a:moveTo>
                  <a:lnTo>
                    <a:pt x="6" y="28"/>
                  </a:lnTo>
                  <a:lnTo>
                    <a:pt x="0" y="86"/>
                  </a:lnTo>
                  <a:lnTo>
                    <a:pt x="75" y="172"/>
                  </a:lnTo>
                  <a:lnTo>
                    <a:pt x="89" y="182"/>
                  </a:lnTo>
                  <a:lnTo>
                    <a:pt x="160" y="114"/>
                  </a:lnTo>
                  <a:lnTo>
                    <a:pt x="188" y="88"/>
                  </a:lnTo>
                  <a:lnTo>
                    <a:pt x="103" y="0"/>
                  </a:lnTo>
                  <a:lnTo>
                    <a:pt x="24"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4" name="Freeform 276"/>
            <p:cNvSpPr>
              <a:spLocks/>
            </p:cNvSpPr>
            <p:nvPr/>
          </p:nvSpPr>
          <p:spPr bwMode="auto">
            <a:xfrm>
              <a:off x="5876925" y="4100513"/>
              <a:ext cx="311150" cy="250825"/>
            </a:xfrm>
            <a:custGeom>
              <a:avLst/>
              <a:gdLst/>
              <a:ahLst/>
              <a:cxnLst>
                <a:cxn ang="0">
                  <a:pos x="131" y="168"/>
                </a:cxn>
                <a:cxn ang="0">
                  <a:pos x="52" y="168"/>
                </a:cxn>
                <a:cxn ang="0">
                  <a:pos x="0" y="122"/>
                </a:cxn>
                <a:cxn ang="0">
                  <a:pos x="80" y="40"/>
                </a:cxn>
                <a:cxn ang="0">
                  <a:pos x="142" y="0"/>
                </a:cxn>
                <a:cxn ang="0">
                  <a:pos x="186" y="3"/>
                </a:cxn>
                <a:cxn ang="0">
                  <a:pos x="192" y="26"/>
                </a:cxn>
                <a:cxn ang="0">
                  <a:pos x="208" y="62"/>
                </a:cxn>
                <a:cxn ang="0">
                  <a:pos x="131" y="168"/>
                </a:cxn>
              </a:cxnLst>
              <a:rect l="0" t="0" r="r" b="b"/>
              <a:pathLst>
                <a:path w="208" h="168">
                  <a:moveTo>
                    <a:pt x="131" y="168"/>
                  </a:moveTo>
                  <a:lnTo>
                    <a:pt x="52" y="168"/>
                  </a:lnTo>
                  <a:lnTo>
                    <a:pt x="0" y="122"/>
                  </a:lnTo>
                  <a:lnTo>
                    <a:pt x="80" y="40"/>
                  </a:lnTo>
                  <a:lnTo>
                    <a:pt x="142" y="0"/>
                  </a:lnTo>
                  <a:lnTo>
                    <a:pt x="186" y="3"/>
                  </a:lnTo>
                  <a:lnTo>
                    <a:pt x="192" y="26"/>
                  </a:lnTo>
                  <a:lnTo>
                    <a:pt x="208" y="62"/>
                  </a:lnTo>
                  <a:lnTo>
                    <a:pt x="131" y="16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5" name="Freeform 277"/>
            <p:cNvSpPr>
              <a:spLocks/>
            </p:cNvSpPr>
            <p:nvPr/>
          </p:nvSpPr>
          <p:spPr bwMode="auto">
            <a:xfrm>
              <a:off x="6072188" y="4192588"/>
              <a:ext cx="282575" cy="342900"/>
            </a:xfrm>
            <a:custGeom>
              <a:avLst/>
              <a:gdLst/>
              <a:ahLst/>
              <a:cxnLst>
                <a:cxn ang="0">
                  <a:pos x="57" y="220"/>
                </a:cxn>
                <a:cxn ang="0">
                  <a:pos x="85" y="194"/>
                </a:cxn>
                <a:cxn ang="0">
                  <a:pos x="0" y="106"/>
                </a:cxn>
                <a:cxn ang="0">
                  <a:pos x="77" y="0"/>
                </a:cxn>
                <a:cxn ang="0">
                  <a:pos x="121" y="38"/>
                </a:cxn>
                <a:cxn ang="0">
                  <a:pos x="143" y="41"/>
                </a:cxn>
                <a:cxn ang="0">
                  <a:pos x="151" y="64"/>
                </a:cxn>
                <a:cxn ang="0">
                  <a:pos x="188" y="97"/>
                </a:cxn>
                <a:cxn ang="0">
                  <a:pos x="152" y="135"/>
                </a:cxn>
                <a:cxn ang="0">
                  <a:pos x="146" y="172"/>
                </a:cxn>
                <a:cxn ang="0">
                  <a:pos x="68" y="229"/>
                </a:cxn>
                <a:cxn ang="0">
                  <a:pos x="57" y="220"/>
                </a:cxn>
              </a:cxnLst>
              <a:rect l="0" t="0" r="r" b="b"/>
              <a:pathLst>
                <a:path w="188" h="229">
                  <a:moveTo>
                    <a:pt x="57" y="220"/>
                  </a:moveTo>
                  <a:lnTo>
                    <a:pt x="85" y="194"/>
                  </a:lnTo>
                  <a:lnTo>
                    <a:pt x="0" y="106"/>
                  </a:lnTo>
                  <a:lnTo>
                    <a:pt x="77" y="0"/>
                  </a:lnTo>
                  <a:lnTo>
                    <a:pt x="121" y="38"/>
                  </a:lnTo>
                  <a:lnTo>
                    <a:pt x="143" y="41"/>
                  </a:lnTo>
                  <a:lnTo>
                    <a:pt x="151" y="64"/>
                  </a:lnTo>
                  <a:lnTo>
                    <a:pt x="188" y="97"/>
                  </a:lnTo>
                  <a:lnTo>
                    <a:pt x="152" y="135"/>
                  </a:lnTo>
                  <a:lnTo>
                    <a:pt x="146" y="172"/>
                  </a:lnTo>
                  <a:lnTo>
                    <a:pt x="68" y="229"/>
                  </a:lnTo>
                  <a:lnTo>
                    <a:pt x="57" y="22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6" name="Freeform 278"/>
            <p:cNvSpPr>
              <a:spLocks/>
            </p:cNvSpPr>
            <p:nvPr/>
          </p:nvSpPr>
          <p:spPr bwMode="auto">
            <a:xfrm>
              <a:off x="6164263" y="4121150"/>
              <a:ext cx="258762" cy="230188"/>
            </a:xfrm>
            <a:custGeom>
              <a:avLst/>
              <a:gdLst/>
              <a:ahLst/>
              <a:cxnLst>
                <a:cxn ang="0">
                  <a:pos x="127" y="145"/>
                </a:cxn>
                <a:cxn ang="0">
                  <a:pos x="90" y="112"/>
                </a:cxn>
                <a:cxn ang="0">
                  <a:pos x="82" y="89"/>
                </a:cxn>
                <a:cxn ang="0">
                  <a:pos x="60" y="86"/>
                </a:cxn>
                <a:cxn ang="0">
                  <a:pos x="16" y="48"/>
                </a:cxn>
                <a:cxn ang="0">
                  <a:pos x="0" y="12"/>
                </a:cxn>
                <a:cxn ang="0">
                  <a:pos x="45" y="9"/>
                </a:cxn>
                <a:cxn ang="0">
                  <a:pos x="74" y="0"/>
                </a:cxn>
                <a:cxn ang="0">
                  <a:pos x="102" y="0"/>
                </a:cxn>
                <a:cxn ang="0">
                  <a:pos x="131" y="9"/>
                </a:cxn>
                <a:cxn ang="0">
                  <a:pos x="142" y="15"/>
                </a:cxn>
                <a:cxn ang="0">
                  <a:pos x="144" y="34"/>
                </a:cxn>
                <a:cxn ang="0">
                  <a:pos x="136" y="48"/>
                </a:cxn>
                <a:cxn ang="0">
                  <a:pos x="144" y="60"/>
                </a:cxn>
                <a:cxn ang="0">
                  <a:pos x="144" y="81"/>
                </a:cxn>
                <a:cxn ang="0">
                  <a:pos x="150" y="86"/>
                </a:cxn>
                <a:cxn ang="0">
                  <a:pos x="159" y="91"/>
                </a:cxn>
                <a:cxn ang="0">
                  <a:pos x="171" y="112"/>
                </a:cxn>
                <a:cxn ang="0">
                  <a:pos x="173" y="146"/>
                </a:cxn>
                <a:cxn ang="0">
                  <a:pos x="161" y="154"/>
                </a:cxn>
                <a:cxn ang="0">
                  <a:pos x="127" y="145"/>
                </a:cxn>
              </a:cxnLst>
              <a:rect l="0" t="0" r="r" b="b"/>
              <a:pathLst>
                <a:path w="173" h="154">
                  <a:moveTo>
                    <a:pt x="127" y="145"/>
                  </a:moveTo>
                  <a:lnTo>
                    <a:pt x="90" y="112"/>
                  </a:lnTo>
                  <a:lnTo>
                    <a:pt x="82" y="89"/>
                  </a:lnTo>
                  <a:lnTo>
                    <a:pt x="60" y="86"/>
                  </a:lnTo>
                  <a:lnTo>
                    <a:pt x="16" y="48"/>
                  </a:lnTo>
                  <a:lnTo>
                    <a:pt x="0" y="12"/>
                  </a:lnTo>
                  <a:lnTo>
                    <a:pt x="45" y="9"/>
                  </a:lnTo>
                  <a:lnTo>
                    <a:pt x="74" y="0"/>
                  </a:lnTo>
                  <a:lnTo>
                    <a:pt x="102" y="0"/>
                  </a:lnTo>
                  <a:lnTo>
                    <a:pt x="131" y="9"/>
                  </a:lnTo>
                  <a:lnTo>
                    <a:pt x="142" y="15"/>
                  </a:lnTo>
                  <a:lnTo>
                    <a:pt x="144" y="34"/>
                  </a:lnTo>
                  <a:lnTo>
                    <a:pt x="136" y="48"/>
                  </a:lnTo>
                  <a:lnTo>
                    <a:pt x="144" y="60"/>
                  </a:lnTo>
                  <a:lnTo>
                    <a:pt x="144" y="81"/>
                  </a:lnTo>
                  <a:lnTo>
                    <a:pt x="150" y="86"/>
                  </a:lnTo>
                  <a:lnTo>
                    <a:pt x="159" y="91"/>
                  </a:lnTo>
                  <a:lnTo>
                    <a:pt x="171" y="112"/>
                  </a:lnTo>
                  <a:lnTo>
                    <a:pt x="173" y="146"/>
                  </a:lnTo>
                  <a:lnTo>
                    <a:pt x="161" y="154"/>
                  </a:lnTo>
                  <a:lnTo>
                    <a:pt x="127" y="14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7" name="Freeform 279"/>
            <p:cNvSpPr>
              <a:spLocks/>
            </p:cNvSpPr>
            <p:nvPr/>
          </p:nvSpPr>
          <p:spPr bwMode="auto">
            <a:xfrm>
              <a:off x="6173788" y="4338638"/>
              <a:ext cx="330200" cy="320675"/>
            </a:xfrm>
            <a:custGeom>
              <a:avLst/>
              <a:gdLst/>
              <a:ahLst/>
              <a:cxnLst>
                <a:cxn ang="0">
                  <a:pos x="0" y="132"/>
                </a:cxn>
                <a:cxn ang="0">
                  <a:pos x="78" y="75"/>
                </a:cxn>
                <a:cxn ang="0">
                  <a:pos x="84" y="38"/>
                </a:cxn>
                <a:cxn ang="0">
                  <a:pos x="120" y="0"/>
                </a:cxn>
                <a:cxn ang="0">
                  <a:pos x="154" y="9"/>
                </a:cxn>
                <a:cxn ang="0">
                  <a:pos x="154" y="21"/>
                </a:cxn>
                <a:cxn ang="0">
                  <a:pos x="160" y="30"/>
                </a:cxn>
                <a:cxn ang="0">
                  <a:pos x="160" y="44"/>
                </a:cxn>
                <a:cxn ang="0">
                  <a:pos x="166" y="61"/>
                </a:cxn>
                <a:cxn ang="0">
                  <a:pos x="177" y="67"/>
                </a:cxn>
                <a:cxn ang="0">
                  <a:pos x="189" y="83"/>
                </a:cxn>
                <a:cxn ang="0">
                  <a:pos x="191" y="95"/>
                </a:cxn>
                <a:cxn ang="0">
                  <a:pos x="220" y="120"/>
                </a:cxn>
                <a:cxn ang="0">
                  <a:pos x="169" y="166"/>
                </a:cxn>
                <a:cxn ang="0">
                  <a:pos x="95" y="215"/>
                </a:cxn>
                <a:cxn ang="0">
                  <a:pos x="0" y="132"/>
                </a:cxn>
              </a:cxnLst>
              <a:rect l="0" t="0" r="r" b="b"/>
              <a:pathLst>
                <a:path w="220" h="215">
                  <a:moveTo>
                    <a:pt x="0" y="132"/>
                  </a:moveTo>
                  <a:lnTo>
                    <a:pt x="78" y="75"/>
                  </a:lnTo>
                  <a:lnTo>
                    <a:pt x="84" y="38"/>
                  </a:lnTo>
                  <a:lnTo>
                    <a:pt x="120" y="0"/>
                  </a:lnTo>
                  <a:lnTo>
                    <a:pt x="154" y="9"/>
                  </a:lnTo>
                  <a:lnTo>
                    <a:pt x="154" y="21"/>
                  </a:lnTo>
                  <a:lnTo>
                    <a:pt x="160" y="30"/>
                  </a:lnTo>
                  <a:lnTo>
                    <a:pt x="160" y="44"/>
                  </a:lnTo>
                  <a:lnTo>
                    <a:pt x="166" y="61"/>
                  </a:lnTo>
                  <a:lnTo>
                    <a:pt x="177" y="67"/>
                  </a:lnTo>
                  <a:lnTo>
                    <a:pt x="189" y="83"/>
                  </a:lnTo>
                  <a:lnTo>
                    <a:pt x="191" y="95"/>
                  </a:lnTo>
                  <a:lnTo>
                    <a:pt x="220" y="120"/>
                  </a:lnTo>
                  <a:lnTo>
                    <a:pt x="169" y="166"/>
                  </a:lnTo>
                  <a:lnTo>
                    <a:pt x="95" y="215"/>
                  </a:lnTo>
                  <a:lnTo>
                    <a:pt x="0" y="132"/>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8" name="Freeform 280"/>
            <p:cNvSpPr>
              <a:spLocks/>
            </p:cNvSpPr>
            <p:nvPr/>
          </p:nvSpPr>
          <p:spPr bwMode="auto">
            <a:xfrm>
              <a:off x="6300788" y="4518025"/>
              <a:ext cx="354012" cy="427038"/>
            </a:xfrm>
            <a:custGeom>
              <a:avLst/>
              <a:gdLst/>
              <a:ahLst/>
              <a:cxnLst>
                <a:cxn ang="0">
                  <a:pos x="11" y="95"/>
                </a:cxn>
                <a:cxn ang="0">
                  <a:pos x="85" y="46"/>
                </a:cxn>
                <a:cxn ang="0">
                  <a:pos x="136" y="0"/>
                </a:cxn>
                <a:cxn ang="0">
                  <a:pos x="139" y="35"/>
                </a:cxn>
                <a:cxn ang="0">
                  <a:pos x="159" y="60"/>
                </a:cxn>
                <a:cxn ang="0">
                  <a:pos x="160" y="80"/>
                </a:cxn>
                <a:cxn ang="0">
                  <a:pos x="196" y="101"/>
                </a:cxn>
                <a:cxn ang="0">
                  <a:pos x="207" y="117"/>
                </a:cxn>
                <a:cxn ang="0">
                  <a:pos x="224" y="121"/>
                </a:cxn>
                <a:cxn ang="0">
                  <a:pos x="237" y="137"/>
                </a:cxn>
                <a:cxn ang="0">
                  <a:pos x="179" y="175"/>
                </a:cxn>
                <a:cxn ang="0">
                  <a:pos x="76" y="231"/>
                </a:cxn>
                <a:cxn ang="0">
                  <a:pos x="0" y="286"/>
                </a:cxn>
                <a:cxn ang="0">
                  <a:pos x="10" y="192"/>
                </a:cxn>
                <a:cxn ang="0">
                  <a:pos x="11" y="95"/>
                </a:cxn>
              </a:cxnLst>
              <a:rect l="0" t="0" r="r" b="b"/>
              <a:pathLst>
                <a:path w="237" h="286">
                  <a:moveTo>
                    <a:pt x="11" y="95"/>
                  </a:moveTo>
                  <a:lnTo>
                    <a:pt x="85" y="46"/>
                  </a:lnTo>
                  <a:lnTo>
                    <a:pt x="136" y="0"/>
                  </a:lnTo>
                  <a:lnTo>
                    <a:pt x="139" y="35"/>
                  </a:lnTo>
                  <a:lnTo>
                    <a:pt x="159" y="60"/>
                  </a:lnTo>
                  <a:lnTo>
                    <a:pt x="160" y="80"/>
                  </a:lnTo>
                  <a:lnTo>
                    <a:pt x="196" y="101"/>
                  </a:lnTo>
                  <a:lnTo>
                    <a:pt x="207" y="117"/>
                  </a:lnTo>
                  <a:lnTo>
                    <a:pt x="224" y="121"/>
                  </a:lnTo>
                  <a:lnTo>
                    <a:pt x="237" y="137"/>
                  </a:lnTo>
                  <a:lnTo>
                    <a:pt x="179" y="175"/>
                  </a:lnTo>
                  <a:lnTo>
                    <a:pt x="76" y="231"/>
                  </a:lnTo>
                  <a:lnTo>
                    <a:pt x="0" y="286"/>
                  </a:lnTo>
                  <a:lnTo>
                    <a:pt x="10" y="192"/>
                  </a:lnTo>
                  <a:lnTo>
                    <a:pt x="11" y="9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39" name="Freeform 281"/>
            <p:cNvSpPr>
              <a:spLocks/>
            </p:cNvSpPr>
            <p:nvPr/>
          </p:nvSpPr>
          <p:spPr bwMode="auto">
            <a:xfrm>
              <a:off x="6051550" y="4522788"/>
              <a:ext cx="265113" cy="282575"/>
            </a:xfrm>
            <a:custGeom>
              <a:avLst/>
              <a:gdLst/>
              <a:ahLst/>
              <a:cxnLst>
                <a:cxn ang="0">
                  <a:pos x="0" y="68"/>
                </a:cxn>
                <a:cxn ang="0">
                  <a:pos x="71" y="0"/>
                </a:cxn>
                <a:cxn ang="0">
                  <a:pos x="82" y="9"/>
                </a:cxn>
                <a:cxn ang="0">
                  <a:pos x="177" y="92"/>
                </a:cxn>
                <a:cxn ang="0">
                  <a:pos x="176" y="189"/>
                </a:cxn>
                <a:cxn ang="0">
                  <a:pos x="148" y="188"/>
                </a:cxn>
                <a:cxn ang="0">
                  <a:pos x="148" y="175"/>
                </a:cxn>
                <a:cxn ang="0">
                  <a:pos x="139" y="180"/>
                </a:cxn>
                <a:cxn ang="0">
                  <a:pos x="109" y="185"/>
                </a:cxn>
                <a:cxn ang="0">
                  <a:pos x="105" y="175"/>
                </a:cxn>
                <a:cxn ang="0">
                  <a:pos x="80" y="175"/>
                </a:cxn>
                <a:cxn ang="0">
                  <a:pos x="69" y="154"/>
                </a:cxn>
                <a:cxn ang="0">
                  <a:pos x="65" y="132"/>
                </a:cxn>
                <a:cxn ang="0">
                  <a:pos x="48" y="118"/>
                </a:cxn>
                <a:cxn ang="0">
                  <a:pos x="31" y="101"/>
                </a:cxn>
                <a:cxn ang="0">
                  <a:pos x="28" y="83"/>
                </a:cxn>
                <a:cxn ang="0">
                  <a:pos x="0" y="68"/>
                </a:cxn>
              </a:cxnLst>
              <a:rect l="0" t="0" r="r" b="b"/>
              <a:pathLst>
                <a:path w="177" h="189">
                  <a:moveTo>
                    <a:pt x="0" y="68"/>
                  </a:moveTo>
                  <a:lnTo>
                    <a:pt x="71" y="0"/>
                  </a:lnTo>
                  <a:lnTo>
                    <a:pt x="82" y="9"/>
                  </a:lnTo>
                  <a:lnTo>
                    <a:pt x="177" y="92"/>
                  </a:lnTo>
                  <a:lnTo>
                    <a:pt x="176" y="189"/>
                  </a:lnTo>
                  <a:lnTo>
                    <a:pt x="148" y="188"/>
                  </a:lnTo>
                  <a:lnTo>
                    <a:pt x="148" y="175"/>
                  </a:lnTo>
                  <a:lnTo>
                    <a:pt x="139" y="180"/>
                  </a:lnTo>
                  <a:lnTo>
                    <a:pt x="109" y="185"/>
                  </a:lnTo>
                  <a:lnTo>
                    <a:pt x="105" y="175"/>
                  </a:lnTo>
                  <a:lnTo>
                    <a:pt x="80" y="175"/>
                  </a:lnTo>
                  <a:lnTo>
                    <a:pt x="69" y="154"/>
                  </a:lnTo>
                  <a:lnTo>
                    <a:pt x="65" y="132"/>
                  </a:lnTo>
                  <a:lnTo>
                    <a:pt x="48" y="118"/>
                  </a:lnTo>
                  <a:lnTo>
                    <a:pt x="31" y="101"/>
                  </a:lnTo>
                  <a:lnTo>
                    <a:pt x="28" y="83"/>
                  </a:lnTo>
                  <a:lnTo>
                    <a:pt x="0" y="6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40" name="Freeform 282"/>
            <p:cNvSpPr>
              <a:spLocks/>
            </p:cNvSpPr>
            <p:nvPr/>
          </p:nvSpPr>
          <p:spPr bwMode="auto">
            <a:xfrm>
              <a:off x="6069013" y="4784725"/>
              <a:ext cx="246062" cy="309563"/>
            </a:xfrm>
            <a:custGeom>
              <a:avLst/>
              <a:gdLst/>
              <a:ahLst/>
              <a:cxnLst>
                <a:cxn ang="0">
                  <a:pos x="0" y="70"/>
                </a:cxn>
                <a:cxn ang="0">
                  <a:pos x="6" y="36"/>
                </a:cxn>
                <a:cxn ang="0">
                  <a:pos x="39" y="22"/>
                </a:cxn>
                <a:cxn ang="0">
                  <a:pos x="68" y="0"/>
                </a:cxn>
                <a:cxn ang="0">
                  <a:pos x="93" y="0"/>
                </a:cxn>
                <a:cxn ang="0">
                  <a:pos x="97" y="10"/>
                </a:cxn>
                <a:cxn ang="0">
                  <a:pos x="127" y="5"/>
                </a:cxn>
                <a:cxn ang="0">
                  <a:pos x="136" y="0"/>
                </a:cxn>
                <a:cxn ang="0">
                  <a:pos x="136" y="13"/>
                </a:cxn>
                <a:cxn ang="0">
                  <a:pos x="164" y="14"/>
                </a:cxn>
                <a:cxn ang="0">
                  <a:pos x="154" y="108"/>
                </a:cxn>
                <a:cxn ang="0">
                  <a:pos x="139" y="127"/>
                </a:cxn>
                <a:cxn ang="0">
                  <a:pos x="76" y="167"/>
                </a:cxn>
                <a:cxn ang="0">
                  <a:pos x="28" y="207"/>
                </a:cxn>
                <a:cxn ang="0">
                  <a:pos x="33" y="131"/>
                </a:cxn>
                <a:cxn ang="0">
                  <a:pos x="28" y="117"/>
                </a:cxn>
                <a:cxn ang="0">
                  <a:pos x="19" y="110"/>
                </a:cxn>
                <a:cxn ang="0">
                  <a:pos x="16" y="99"/>
                </a:cxn>
                <a:cxn ang="0">
                  <a:pos x="22" y="96"/>
                </a:cxn>
                <a:cxn ang="0">
                  <a:pos x="30" y="90"/>
                </a:cxn>
                <a:cxn ang="0">
                  <a:pos x="17" y="82"/>
                </a:cxn>
                <a:cxn ang="0">
                  <a:pos x="0" y="70"/>
                </a:cxn>
              </a:cxnLst>
              <a:rect l="0" t="0" r="r" b="b"/>
              <a:pathLst>
                <a:path w="164" h="207">
                  <a:moveTo>
                    <a:pt x="0" y="70"/>
                  </a:moveTo>
                  <a:lnTo>
                    <a:pt x="6" y="36"/>
                  </a:lnTo>
                  <a:lnTo>
                    <a:pt x="39" y="22"/>
                  </a:lnTo>
                  <a:lnTo>
                    <a:pt x="68" y="0"/>
                  </a:lnTo>
                  <a:lnTo>
                    <a:pt x="93" y="0"/>
                  </a:lnTo>
                  <a:lnTo>
                    <a:pt x="97" y="10"/>
                  </a:lnTo>
                  <a:lnTo>
                    <a:pt x="127" y="5"/>
                  </a:lnTo>
                  <a:lnTo>
                    <a:pt x="136" y="0"/>
                  </a:lnTo>
                  <a:lnTo>
                    <a:pt x="136" y="13"/>
                  </a:lnTo>
                  <a:lnTo>
                    <a:pt x="164" y="14"/>
                  </a:lnTo>
                  <a:lnTo>
                    <a:pt x="154" y="108"/>
                  </a:lnTo>
                  <a:lnTo>
                    <a:pt x="139" y="127"/>
                  </a:lnTo>
                  <a:lnTo>
                    <a:pt x="76" y="167"/>
                  </a:lnTo>
                  <a:lnTo>
                    <a:pt x="28" y="207"/>
                  </a:lnTo>
                  <a:lnTo>
                    <a:pt x="33" y="131"/>
                  </a:lnTo>
                  <a:lnTo>
                    <a:pt x="28" y="117"/>
                  </a:lnTo>
                  <a:lnTo>
                    <a:pt x="19" y="110"/>
                  </a:lnTo>
                  <a:lnTo>
                    <a:pt x="16" y="99"/>
                  </a:lnTo>
                  <a:lnTo>
                    <a:pt x="22" y="96"/>
                  </a:lnTo>
                  <a:lnTo>
                    <a:pt x="30" y="90"/>
                  </a:lnTo>
                  <a:lnTo>
                    <a:pt x="17" y="82"/>
                  </a:lnTo>
                  <a:lnTo>
                    <a:pt x="0" y="7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41" name="Freeform 283"/>
            <p:cNvSpPr>
              <a:spLocks/>
            </p:cNvSpPr>
            <p:nvPr/>
          </p:nvSpPr>
          <p:spPr bwMode="auto">
            <a:xfrm>
              <a:off x="5899150" y="4608513"/>
              <a:ext cx="273050" cy="280987"/>
            </a:xfrm>
            <a:custGeom>
              <a:avLst/>
              <a:gdLst/>
              <a:ahLst/>
              <a:cxnLst>
                <a:cxn ang="0">
                  <a:pos x="0" y="77"/>
                </a:cxn>
                <a:cxn ang="0">
                  <a:pos x="88" y="0"/>
                </a:cxn>
                <a:cxn ang="0">
                  <a:pos x="102" y="10"/>
                </a:cxn>
                <a:cxn ang="0">
                  <a:pos x="130" y="25"/>
                </a:cxn>
                <a:cxn ang="0">
                  <a:pos x="133" y="43"/>
                </a:cxn>
                <a:cxn ang="0">
                  <a:pos x="167" y="74"/>
                </a:cxn>
                <a:cxn ang="0">
                  <a:pos x="171" y="96"/>
                </a:cxn>
                <a:cxn ang="0">
                  <a:pos x="182" y="117"/>
                </a:cxn>
                <a:cxn ang="0">
                  <a:pos x="153" y="139"/>
                </a:cxn>
                <a:cxn ang="0">
                  <a:pos x="120" y="153"/>
                </a:cxn>
                <a:cxn ang="0">
                  <a:pos x="114" y="187"/>
                </a:cxn>
                <a:cxn ang="0">
                  <a:pos x="43" y="176"/>
                </a:cxn>
                <a:cxn ang="0">
                  <a:pos x="36" y="103"/>
                </a:cxn>
                <a:cxn ang="0">
                  <a:pos x="30" y="88"/>
                </a:cxn>
                <a:cxn ang="0">
                  <a:pos x="13" y="79"/>
                </a:cxn>
                <a:cxn ang="0">
                  <a:pos x="0" y="77"/>
                </a:cxn>
              </a:cxnLst>
              <a:rect l="0" t="0" r="r" b="b"/>
              <a:pathLst>
                <a:path w="182" h="187">
                  <a:moveTo>
                    <a:pt x="0" y="77"/>
                  </a:moveTo>
                  <a:lnTo>
                    <a:pt x="88" y="0"/>
                  </a:lnTo>
                  <a:lnTo>
                    <a:pt x="102" y="10"/>
                  </a:lnTo>
                  <a:lnTo>
                    <a:pt x="130" y="25"/>
                  </a:lnTo>
                  <a:lnTo>
                    <a:pt x="133" y="43"/>
                  </a:lnTo>
                  <a:lnTo>
                    <a:pt x="167" y="74"/>
                  </a:lnTo>
                  <a:lnTo>
                    <a:pt x="171" y="96"/>
                  </a:lnTo>
                  <a:lnTo>
                    <a:pt x="182" y="117"/>
                  </a:lnTo>
                  <a:lnTo>
                    <a:pt x="153" y="139"/>
                  </a:lnTo>
                  <a:lnTo>
                    <a:pt x="120" y="153"/>
                  </a:lnTo>
                  <a:lnTo>
                    <a:pt x="114" y="187"/>
                  </a:lnTo>
                  <a:lnTo>
                    <a:pt x="43" y="176"/>
                  </a:lnTo>
                  <a:lnTo>
                    <a:pt x="36" y="103"/>
                  </a:lnTo>
                  <a:lnTo>
                    <a:pt x="30" y="88"/>
                  </a:lnTo>
                  <a:lnTo>
                    <a:pt x="13" y="79"/>
                  </a:lnTo>
                  <a:lnTo>
                    <a:pt x="0" y="77"/>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442" name="Rectangle 284"/>
            <p:cNvSpPr>
              <a:spLocks noChangeArrowheads="1"/>
            </p:cNvSpPr>
            <p:nvPr/>
          </p:nvSpPr>
          <p:spPr bwMode="auto">
            <a:xfrm>
              <a:off x="4983163" y="2563813"/>
              <a:ext cx="214312" cy="211137"/>
            </a:xfrm>
            <a:prstGeom prst="rect">
              <a:avLst/>
            </a:prstGeom>
            <a:solidFill>
              <a:schemeClr val="bg1">
                <a:lumMod val="75000"/>
              </a:schemeClr>
            </a:solidFill>
            <a:ln w="9525">
              <a:solidFill>
                <a:schemeClr val="tx1"/>
              </a:solidFill>
              <a:miter lim="800000"/>
              <a:headEnd/>
              <a:tailEnd/>
            </a:ln>
          </p:spPr>
          <p:txBody>
            <a:bodyPr/>
            <a:lstStyle/>
            <a:p>
              <a:endParaRPr lang="en-US" b="1" dirty="0"/>
            </a:p>
          </p:txBody>
        </p:sp>
        <p:sp>
          <p:nvSpPr>
            <p:cNvPr id="1443" name="Freeform 285"/>
            <p:cNvSpPr>
              <a:spLocks/>
            </p:cNvSpPr>
            <p:nvPr/>
          </p:nvSpPr>
          <p:spPr bwMode="auto">
            <a:xfrm>
              <a:off x="4983163" y="2349500"/>
              <a:ext cx="214312" cy="214313"/>
            </a:xfrm>
            <a:custGeom>
              <a:avLst/>
              <a:gdLst/>
              <a:ahLst/>
              <a:cxnLst>
                <a:cxn ang="0">
                  <a:pos x="0" y="0"/>
                </a:cxn>
                <a:cxn ang="0">
                  <a:pos x="143" y="1"/>
                </a:cxn>
                <a:cxn ang="0">
                  <a:pos x="143" y="143"/>
                </a:cxn>
                <a:cxn ang="0">
                  <a:pos x="0" y="143"/>
                </a:cxn>
                <a:cxn ang="0">
                  <a:pos x="0" y="24"/>
                </a:cxn>
                <a:cxn ang="0">
                  <a:pos x="0" y="0"/>
                </a:cxn>
              </a:cxnLst>
              <a:rect l="0" t="0" r="r" b="b"/>
              <a:pathLst>
                <a:path w="143" h="143">
                  <a:moveTo>
                    <a:pt x="0" y="0"/>
                  </a:moveTo>
                  <a:lnTo>
                    <a:pt x="143" y="1"/>
                  </a:lnTo>
                  <a:lnTo>
                    <a:pt x="143" y="143"/>
                  </a:lnTo>
                  <a:lnTo>
                    <a:pt x="0" y="143"/>
                  </a:lnTo>
                  <a:lnTo>
                    <a:pt x="0" y="24"/>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44" name="Freeform 286"/>
            <p:cNvSpPr>
              <a:spLocks/>
            </p:cNvSpPr>
            <p:nvPr/>
          </p:nvSpPr>
          <p:spPr bwMode="auto">
            <a:xfrm>
              <a:off x="5189538" y="2351088"/>
              <a:ext cx="212725" cy="212725"/>
            </a:xfrm>
            <a:custGeom>
              <a:avLst/>
              <a:gdLst/>
              <a:ahLst/>
              <a:cxnLst>
                <a:cxn ang="0">
                  <a:pos x="0" y="0"/>
                </a:cxn>
                <a:cxn ang="0">
                  <a:pos x="137" y="0"/>
                </a:cxn>
                <a:cxn ang="0">
                  <a:pos x="142" y="117"/>
                </a:cxn>
                <a:cxn ang="0">
                  <a:pos x="142" y="142"/>
                </a:cxn>
                <a:cxn ang="0">
                  <a:pos x="0" y="142"/>
                </a:cxn>
                <a:cxn ang="0">
                  <a:pos x="0" y="0"/>
                </a:cxn>
              </a:cxnLst>
              <a:rect l="0" t="0" r="r" b="b"/>
              <a:pathLst>
                <a:path w="142" h="142">
                  <a:moveTo>
                    <a:pt x="0" y="0"/>
                  </a:moveTo>
                  <a:lnTo>
                    <a:pt x="137" y="0"/>
                  </a:lnTo>
                  <a:lnTo>
                    <a:pt x="142" y="117"/>
                  </a:lnTo>
                  <a:lnTo>
                    <a:pt x="142" y="142"/>
                  </a:lnTo>
                  <a:lnTo>
                    <a:pt x="0" y="142"/>
                  </a:lnTo>
                  <a:lnTo>
                    <a:pt x="0" y="0"/>
                  </a:lnTo>
                  <a:close/>
                </a:path>
              </a:pathLst>
            </a:custGeom>
            <a:solidFill>
              <a:srgbClr val="B3B4B4"/>
            </a:solidFill>
            <a:ln w="9525">
              <a:solidFill>
                <a:schemeClr val="tx1"/>
              </a:solidFill>
              <a:round/>
              <a:headEnd/>
              <a:tailEnd/>
            </a:ln>
          </p:spPr>
          <p:txBody>
            <a:bodyPr/>
            <a:lstStyle/>
            <a:p>
              <a:endParaRPr lang="en-US" b="1" dirty="0"/>
            </a:p>
          </p:txBody>
        </p:sp>
        <p:sp>
          <p:nvSpPr>
            <p:cNvPr id="1445" name="Freeform 287"/>
            <p:cNvSpPr>
              <a:spLocks/>
            </p:cNvSpPr>
            <p:nvPr/>
          </p:nvSpPr>
          <p:spPr bwMode="auto">
            <a:xfrm>
              <a:off x="5189538" y="2185988"/>
              <a:ext cx="204787" cy="165100"/>
            </a:xfrm>
            <a:custGeom>
              <a:avLst/>
              <a:gdLst/>
              <a:ahLst/>
              <a:cxnLst>
                <a:cxn ang="0">
                  <a:pos x="89" y="22"/>
                </a:cxn>
                <a:cxn ang="0">
                  <a:pos x="89" y="72"/>
                </a:cxn>
                <a:cxn ang="0">
                  <a:pos x="0" y="72"/>
                </a:cxn>
                <a:cxn ang="0">
                  <a:pos x="0" y="0"/>
                </a:cxn>
                <a:cxn ang="0">
                  <a:pos x="28" y="12"/>
                </a:cxn>
                <a:cxn ang="0">
                  <a:pos x="48" y="6"/>
                </a:cxn>
                <a:cxn ang="0">
                  <a:pos x="80" y="23"/>
                </a:cxn>
                <a:cxn ang="0">
                  <a:pos x="88" y="19"/>
                </a:cxn>
                <a:cxn ang="0">
                  <a:pos x="89" y="22"/>
                </a:cxn>
              </a:cxnLst>
              <a:rect l="0" t="0" r="r" b="b"/>
              <a:pathLst>
                <a:path w="89" h="72">
                  <a:moveTo>
                    <a:pt x="89" y="22"/>
                  </a:moveTo>
                  <a:cubicBezTo>
                    <a:pt x="89" y="72"/>
                    <a:pt x="89" y="72"/>
                    <a:pt x="89" y="72"/>
                  </a:cubicBezTo>
                  <a:cubicBezTo>
                    <a:pt x="0" y="72"/>
                    <a:pt x="0" y="72"/>
                    <a:pt x="0" y="72"/>
                  </a:cubicBezTo>
                  <a:cubicBezTo>
                    <a:pt x="0" y="0"/>
                    <a:pt x="0" y="0"/>
                    <a:pt x="0" y="0"/>
                  </a:cubicBezTo>
                  <a:cubicBezTo>
                    <a:pt x="28" y="12"/>
                    <a:pt x="28" y="12"/>
                    <a:pt x="28" y="12"/>
                  </a:cubicBezTo>
                  <a:cubicBezTo>
                    <a:pt x="36" y="12"/>
                    <a:pt x="40" y="6"/>
                    <a:pt x="48" y="6"/>
                  </a:cubicBezTo>
                  <a:cubicBezTo>
                    <a:pt x="68" y="6"/>
                    <a:pt x="64" y="23"/>
                    <a:pt x="80" y="23"/>
                  </a:cubicBezTo>
                  <a:cubicBezTo>
                    <a:pt x="82" y="23"/>
                    <a:pt x="87" y="21"/>
                    <a:pt x="88" y="19"/>
                  </a:cubicBezTo>
                  <a:lnTo>
                    <a:pt x="89" y="22"/>
                  </a:lnTo>
                  <a:close/>
                </a:path>
              </a:pathLst>
            </a:custGeom>
            <a:solidFill>
              <a:srgbClr val="B3B4B4"/>
            </a:solidFill>
            <a:ln w="9525">
              <a:solidFill>
                <a:schemeClr val="tx1"/>
              </a:solidFill>
              <a:round/>
              <a:headEnd/>
              <a:tailEnd/>
            </a:ln>
          </p:spPr>
          <p:txBody>
            <a:bodyPr/>
            <a:lstStyle/>
            <a:p>
              <a:endParaRPr lang="en-US" b="1" dirty="0"/>
            </a:p>
          </p:txBody>
        </p:sp>
        <p:sp>
          <p:nvSpPr>
            <p:cNvPr id="1446" name="Freeform 288"/>
            <p:cNvSpPr>
              <a:spLocks/>
            </p:cNvSpPr>
            <p:nvPr/>
          </p:nvSpPr>
          <p:spPr bwMode="auto">
            <a:xfrm>
              <a:off x="5392738" y="2201863"/>
              <a:ext cx="180975" cy="323850"/>
            </a:xfrm>
            <a:custGeom>
              <a:avLst/>
              <a:gdLst/>
              <a:ahLst/>
              <a:cxnLst>
                <a:cxn ang="0">
                  <a:pos x="0" y="12"/>
                </a:cxn>
                <a:cxn ang="0">
                  <a:pos x="14" y="0"/>
                </a:cxn>
                <a:cxn ang="0">
                  <a:pos x="32" y="6"/>
                </a:cxn>
                <a:cxn ang="0">
                  <a:pos x="46" y="3"/>
                </a:cxn>
                <a:cxn ang="0">
                  <a:pos x="60" y="25"/>
                </a:cxn>
                <a:cxn ang="0">
                  <a:pos x="64" y="29"/>
                </a:cxn>
                <a:cxn ang="0">
                  <a:pos x="78" y="34"/>
                </a:cxn>
                <a:cxn ang="0">
                  <a:pos x="75" y="47"/>
                </a:cxn>
                <a:cxn ang="0">
                  <a:pos x="77" y="51"/>
                </a:cxn>
                <a:cxn ang="0">
                  <a:pos x="77" y="52"/>
                </a:cxn>
                <a:cxn ang="0">
                  <a:pos x="77" y="141"/>
                </a:cxn>
                <a:cxn ang="0">
                  <a:pos x="4" y="141"/>
                </a:cxn>
                <a:cxn ang="0">
                  <a:pos x="1" y="65"/>
                </a:cxn>
                <a:cxn ang="0">
                  <a:pos x="1" y="15"/>
                </a:cxn>
                <a:cxn ang="0">
                  <a:pos x="0" y="12"/>
                </a:cxn>
              </a:cxnLst>
              <a:rect l="0" t="0" r="r" b="b"/>
              <a:pathLst>
                <a:path w="78" h="141">
                  <a:moveTo>
                    <a:pt x="0" y="12"/>
                  </a:moveTo>
                  <a:cubicBezTo>
                    <a:pt x="5" y="10"/>
                    <a:pt x="5" y="0"/>
                    <a:pt x="14" y="0"/>
                  </a:cubicBezTo>
                  <a:cubicBezTo>
                    <a:pt x="22" y="0"/>
                    <a:pt x="25" y="4"/>
                    <a:pt x="32" y="6"/>
                  </a:cubicBezTo>
                  <a:cubicBezTo>
                    <a:pt x="46" y="3"/>
                    <a:pt x="46" y="3"/>
                    <a:pt x="46" y="3"/>
                  </a:cubicBezTo>
                  <a:cubicBezTo>
                    <a:pt x="55" y="8"/>
                    <a:pt x="51" y="21"/>
                    <a:pt x="60" y="25"/>
                  </a:cubicBezTo>
                  <a:cubicBezTo>
                    <a:pt x="62" y="26"/>
                    <a:pt x="63" y="29"/>
                    <a:pt x="64" y="29"/>
                  </a:cubicBezTo>
                  <a:cubicBezTo>
                    <a:pt x="69" y="31"/>
                    <a:pt x="78" y="28"/>
                    <a:pt x="78" y="34"/>
                  </a:cubicBezTo>
                  <a:cubicBezTo>
                    <a:pt x="78" y="39"/>
                    <a:pt x="78" y="46"/>
                    <a:pt x="75" y="47"/>
                  </a:cubicBezTo>
                  <a:cubicBezTo>
                    <a:pt x="77" y="51"/>
                    <a:pt x="77" y="51"/>
                    <a:pt x="77" y="51"/>
                  </a:cubicBezTo>
                  <a:cubicBezTo>
                    <a:pt x="77" y="52"/>
                    <a:pt x="77" y="52"/>
                    <a:pt x="77" y="52"/>
                  </a:cubicBezTo>
                  <a:cubicBezTo>
                    <a:pt x="77" y="141"/>
                    <a:pt x="77" y="141"/>
                    <a:pt x="77" y="141"/>
                  </a:cubicBezTo>
                  <a:cubicBezTo>
                    <a:pt x="4" y="141"/>
                    <a:pt x="4" y="141"/>
                    <a:pt x="4" y="141"/>
                  </a:cubicBezTo>
                  <a:cubicBezTo>
                    <a:pt x="1" y="65"/>
                    <a:pt x="1" y="65"/>
                    <a:pt x="1" y="65"/>
                  </a:cubicBezTo>
                  <a:cubicBezTo>
                    <a:pt x="1" y="15"/>
                    <a:pt x="1" y="15"/>
                    <a:pt x="1" y="15"/>
                  </a:cubicBezTo>
                  <a:lnTo>
                    <a:pt x="0" y="1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47" name="Freeform 289"/>
            <p:cNvSpPr>
              <a:spLocks/>
            </p:cNvSpPr>
            <p:nvPr/>
          </p:nvSpPr>
          <p:spPr bwMode="auto">
            <a:xfrm>
              <a:off x="5570538" y="2279650"/>
              <a:ext cx="193675" cy="255588"/>
            </a:xfrm>
            <a:custGeom>
              <a:avLst/>
              <a:gdLst/>
              <a:ahLst/>
              <a:cxnLst>
                <a:cxn ang="0">
                  <a:pos x="84" y="15"/>
                </a:cxn>
                <a:cxn ang="0">
                  <a:pos x="84" y="111"/>
                </a:cxn>
                <a:cxn ang="0">
                  <a:pos x="0" y="111"/>
                </a:cxn>
                <a:cxn ang="0">
                  <a:pos x="0" y="107"/>
                </a:cxn>
                <a:cxn ang="0">
                  <a:pos x="0" y="18"/>
                </a:cxn>
                <a:cxn ang="0">
                  <a:pos x="11" y="22"/>
                </a:cxn>
                <a:cxn ang="0">
                  <a:pos x="18" y="25"/>
                </a:cxn>
                <a:cxn ang="0">
                  <a:pos x="36" y="5"/>
                </a:cxn>
                <a:cxn ang="0">
                  <a:pos x="40" y="5"/>
                </a:cxn>
                <a:cxn ang="0">
                  <a:pos x="50" y="0"/>
                </a:cxn>
                <a:cxn ang="0">
                  <a:pos x="64" y="10"/>
                </a:cxn>
                <a:cxn ang="0">
                  <a:pos x="84" y="14"/>
                </a:cxn>
                <a:cxn ang="0">
                  <a:pos x="84" y="15"/>
                </a:cxn>
              </a:cxnLst>
              <a:rect l="0" t="0" r="r" b="b"/>
              <a:pathLst>
                <a:path w="84" h="111">
                  <a:moveTo>
                    <a:pt x="84" y="15"/>
                  </a:moveTo>
                  <a:cubicBezTo>
                    <a:pt x="84" y="111"/>
                    <a:pt x="84" y="111"/>
                    <a:pt x="84" y="111"/>
                  </a:cubicBezTo>
                  <a:cubicBezTo>
                    <a:pt x="0" y="111"/>
                    <a:pt x="0" y="111"/>
                    <a:pt x="0" y="111"/>
                  </a:cubicBezTo>
                  <a:cubicBezTo>
                    <a:pt x="0" y="107"/>
                    <a:pt x="0" y="107"/>
                    <a:pt x="0" y="107"/>
                  </a:cubicBezTo>
                  <a:cubicBezTo>
                    <a:pt x="0" y="18"/>
                    <a:pt x="0" y="18"/>
                    <a:pt x="0" y="18"/>
                  </a:cubicBezTo>
                  <a:cubicBezTo>
                    <a:pt x="3" y="21"/>
                    <a:pt x="7" y="22"/>
                    <a:pt x="11" y="22"/>
                  </a:cubicBezTo>
                  <a:cubicBezTo>
                    <a:pt x="14" y="22"/>
                    <a:pt x="15" y="25"/>
                    <a:pt x="18" y="25"/>
                  </a:cubicBezTo>
                  <a:cubicBezTo>
                    <a:pt x="29" y="25"/>
                    <a:pt x="34" y="12"/>
                    <a:pt x="36" y="5"/>
                  </a:cubicBezTo>
                  <a:cubicBezTo>
                    <a:pt x="40" y="5"/>
                    <a:pt x="40" y="5"/>
                    <a:pt x="40" y="5"/>
                  </a:cubicBezTo>
                  <a:cubicBezTo>
                    <a:pt x="43" y="5"/>
                    <a:pt x="45" y="0"/>
                    <a:pt x="50" y="0"/>
                  </a:cubicBezTo>
                  <a:cubicBezTo>
                    <a:pt x="56" y="0"/>
                    <a:pt x="62" y="7"/>
                    <a:pt x="64" y="10"/>
                  </a:cubicBezTo>
                  <a:cubicBezTo>
                    <a:pt x="66" y="12"/>
                    <a:pt x="80" y="14"/>
                    <a:pt x="84" y="14"/>
                  </a:cubicBezTo>
                  <a:lnTo>
                    <a:pt x="84" y="1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48" name="Freeform 290"/>
            <p:cNvSpPr>
              <a:spLocks/>
            </p:cNvSpPr>
            <p:nvPr/>
          </p:nvSpPr>
          <p:spPr bwMode="auto">
            <a:xfrm>
              <a:off x="5764213" y="2289175"/>
              <a:ext cx="215900" cy="246063"/>
            </a:xfrm>
            <a:custGeom>
              <a:avLst/>
              <a:gdLst/>
              <a:ahLst/>
              <a:cxnLst>
                <a:cxn ang="0">
                  <a:pos x="0" y="11"/>
                </a:cxn>
                <a:cxn ang="0">
                  <a:pos x="0" y="107"/>
                </a:cxn>
                <a:cxn ang="0">
                  <a:pos x="94" y="107"/>
                </a:cxn>
                <a:cxn ang="0">
                  <a:pos x="89" y="0"/>
                </a:cxn>
                <a:cxn ang="0">
                  <a:pos x="72" y="21"/>
                </a:cxn>
                <a:cxn ang="0">
                  <a:pos x="69" y="25"/>
                </a:cxn>
                <a:cxn ang="0">
                  <a:pos x="65" y="31"/>
                </a:cxn>
                <a:cxn ang="0">
                  <a:pos x="57" y="43"/>
                </a:cxn>
                <a:cxn ang="0">
                  <a:pos x="48" y="19"/>
                </a:cxn>
                <a:cxn ang="0">
                  <a:pos x="44" y="12"/>
                </a:cxn>
                <a:cxn ang="0">
                  <a:pos x="24" y="17"/>
                </a:cxn>
                <a:cxn ang="0">
                  <a:pos x="20" y="20"/>
                </a:cxn>
                <a:cxn ang="0">
                  <a:pos x="11" y="25"/>
                </a:cxn>
                <a:cxn ang="0">
                  <a:pos x="0" y="11"/>
                </a:cxn>
              </a:cxnLst>
              <a:rect l="0" t="0" r="r" b="b"/>
              <a:pathLst>
                <a:path w="94" h="107">
                  <a:moveTo>
                    <a:pt x="0" y="11"/>
                  </a:moveTo>
                  <a:cubicBezTo>
                    <a:pt x="0" y="107"/>
                    <a:pt x="0" y="107"/>
                    <a:pt x="0" y="107"/>
                  </a:cubicBezTo>
                  <a:cubicBezTo>
                    <a:pt x="94" y="107"/>
                    <a:pt x="94" y="107"/>
                    <a:pt x="94" y="107"/>
                  </a:cubicBezTo>
                  <a:cubicBezTo>
                    <a:pt x="89" y="0"/>
                    <a:pt x="89" y="0"/>
                    <a:pt x="89" y="0"/>
                  </a:cubicBezTo>
                  <a:cubicBezTo>
                    <a:pt x="87" y="1"/>
                    <a:pt x="73" y="18"/>
                    <a:pt x="72" y="21"/>
                  </a:cubicBezTo>
                  <a:cubicBezTo>
                    <a:pt x="71" y="23"/>
                    <a:pt x="69" y="24"/>
                    <a:pt x="69" y="25"/>
                  </a:cubicBezTo>
                  <a:cubicBezTo>
                    <a:pt x="68" y="26"/>
                    <a:pt x="66" y="29"/>
                    <a:pt x="65" y="31"/>
                  </a:cubicBezTo>
                  <a:cubicBezTo>
                    <a:pt x="63" y="37"/>
                    <a:pt x="65" y="43"/>
                    <a:pt x="57" y="43"/>
                  </a:cubicBezTo>
                  <a:cubicBezTo>
                    <a:pt x="47" y="43"/>
                    <a:pt x="48" y="29"/>
                    <a:pt x="48" y="19"/>
                  </a:cubicBezTo>
                  <a:cubicBezTo>
                    <a:pt x="48" y="16"/>
                    <a:pt x="46" y="12"/>
                    <a:pt x="44" y="12"/>
                  </a:cubicBezTo>
                  <a:cubicBezTo>
                    <a:pt x="37" y="12"/>
                    <a:pt x="33" y="16"/>
                    <a:pt x="24" y="17"/>
                  </a:cubicBezTo>
                  <a:cubicBezTo>
                    <a:pt x="23" y="17"/>
                    <a:pt x="21" y="19"/>
                    <a:pt x="20" y="20"/>
                  </a:cubicBezTo>
                  <a:cubicBezTo>
                    <a:pt x="19" y="22"/>
                    <a:pt x="15" y="25"/>
                    <a:pt x="11" y="25"/>
                  </a:cubicBezTo>
                  <a:cubicBezTo>
                    <a:pt x="4" y="25"/>
                    <a:pt x="4" y="16"/>
                    <a:pt x="0" y="11"/>
                  </a:cubicBezTo>
                </a:path>
              </a:pathLst>
            </a:custGeom>
            <a:solidFill>
              <a:schemeClr val="bg1">
                <a:lumMod val="75000"/>
              </a:schemeClr>
            </a:solidFill>
            <a:ln w="9525">
              <a:solidFill>
                <a:schemeClr val="tx1"/>
              </a:solidFill>
              <a:round/>
              <a:headEnd/>
              <a:tailEnd/>
            </a:ln>
          </p:spPr>
          <p:txBody>
            <a:bodyPr/>
            <a:lstStyle/>
            <a:p>
              <a:endParaRPr lang="en-US" b="1" dirty="0"/>
            </a:p>
          </p:txBody>
        </p:sp>
        <p:sp>
          <p:nvSpPr>
            <p:cNvPr id="1449" name="Freeform 291"/>
            <p:cNvSpPr>
              <a:spLocks/>
            </p:cNvSpPr>
            <p:nvPr/>
          </p:nvSpPr>
          <p:spPr bwMode="auto">
            <a:xfrm>
              <a:off x="4979988" y="2070100"/>
              <a:ext cx="217487" cy="280988"/>
            </a:xfrm>
            <a:custGeom>
              <a:avLst/>
              <a:gdLst/>
              <a:ahLst/>
              <a:cxnLst>
                <a:cxn ang="0">
                  <a:pos x="0" y="8"/>
                </a:cxn>
                <a:cxn ang="0">
                  <a:pos x="11" y="13"/>
                </a:cxn>
                <a:cxn ang="0">
                  <a:pos x="20" y="14"/>
                </a:cxn>
                <a:cxn ang="0">
                  <a:pos x="28" y="6"/>
                </a:cxn>
                <a:cxn ang="0">
                  <a:pos x="34" y="0"/>
                </a:cxn>
                <a:cxn ang="0">
                  <a:pos x="56" y="14"/>
                </a:cxn>
                <a:cxn ang="0">
                  <a:pos x="65" y="36"/>
                </a:cxn>
                <a:cxn ang="0">
                  <a:pos x="74" y="56"/>
                </a:cxn>
                <a:cxn ang="0">
                  <a:pos x="82" y="65"/>
                </a:cxn>
                <a:cxn ang="0">
                  <a:pos x="117" y="68"/>
                </a:cxn>
                <a:cxn ang="0">
                  <a:pos x="136" y="73"/>
                </a:cxn>
                <a:cxn ang="0">
                  <a:pos x="145" y="77"/>
                </a:cxn>
                <a:cxn ang="0">
                  <a:pos x="145" y="188"/>
                </a:cxn>
                <a:cxn ang="0">
                  <a:pos x="2" y="187"/>
                </a:cxn>
                <a:cxn ang="0">
                  <a:pos x="2" y="110"/>
                </a:cxn>
                <a:cxn ang="0">
                  <a:pos x="0" y="8"/>
                </a:cxn>
              </a:cxnLst>
              <a:rect l="0" t="0" r="r" b="b"/>
              <a:pathLst>
                <a:path w="145" h="188">
                  <a:moveTo>
                    <a:pt x="0" y="8"/>
                  </a:moveTo>
                  <a:lnTo>
                    <a:pt x="11" y="13"/>
                  </a:lnTo>
                  <a:lnTo>
                    <a:pt x="20" y="14"/>
                  </a:lnTo>
                  <a:lnTo>
                    <a:pt x="28" y="6"/>
                  </a:lnTo>
                  <a:lnTo>
                    <a:pt x="34" y="0"/>
                  </a:lnTo>
                  <a:lnTo>
                    <a:pt x="56" y="14"/>
                  </a:lnTo>
                  <a:lnTo>
                    <a:pt x="65" y="36"/>
                  </a:lnTo>
                  <a:lnTo>
                    <a:pt x="74" y="56"/>
                  </a:lnTo>
                  <a:lnTo>
                    <a:pt x="82" y="65"/>
                  </a:lnTo>
                  <a:lnTo>
                    <a:pt x="117" y="68"/>
                  </a:lnTo>
                  <a:lnTo>
                    <a:pt x="136" y="73"/>
                  </a:lnTo>
                  <a:lnTo>
                    <a:pt x="145" y="77"/>
                  </a:lnTo>
                  <a:lnTo>
                    <a:pt x="145" y="188"/>
                  </a:lnTo>
                  <a:lnTo>
                    <a:pt x="2" y="187"/>
                  </a:lnTo>
                  <a:lnTo>
                    <a:pt x="2" y="110"/>
                  </a:lnTo>
                  <a:lnTo>
                    <a:pt x="0" y="8"/>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50" name="Freeform 292"/>
            <p:cNvSpPr>
              <a:spLocks/>
            </p:cNvSpPr>
            <p:nvPr/>
          </p:nvSpPr>
          <p:spPr bwMode="auto">
            <a:xfrm>
              <a:off x="5399088" y="3216275"/>
              <a:ext cx="273050" cy="285750"/>
            </a:xfrm>
            <a:custGeom>
              <a:avLst/>
              <a:gdLst/>
              <a:ahLst/>
              <a:cxnLst>
                <a:cxn ang="0">
                  <a:pos x="71" y="178"/>
                </a:cxn>
                <a:cxn ang="0">
                  <a:pos x="48" y="191"/>
                </a:cxn>
                <a:cxn ang="0">
                  <a:pos x="0" y="109"/>
                </a:cxn>
                <a:cxn ang="0">
                  <a:pos x="76" y="57"/>
                </a:cxn>
                <a:cxn ang="0">
                  <a:pos x="68" y="29"/>
                </a:cxn>
                <a:cxn ang="0">
                  <a:pos x="117" y="0"/>
                </a:cxn>
                <a:cxn ang="0">
                  <a:pos x="182" y="106"/>
                </a:cxn>
                <a:cxn ang="0">
                  <a:pos x="71" y="178"/>
                </a:cxn>
              </a:cxnLst>
              <a:rect l="0" t="0" r="r" b="b"/>
              <a:pathLst>
                <a:path w="182" h="191">
                  <a:moveTo>
                    <a:pt x="71" y="178"/>
                  </a:moveTo>
                  <a:lnTo>
                    <a:pt x="48" y="191"/>
                  </a:lnTo>
                  <a:lnTo>
                    <a:pt x="0" y="109"/>
                  </a:lnTo>
                  <a:lnTo>
                    <a:pt x="76" y="57"/>
                  </a:lnTo>
                  <a:lnTo>
                    <a:pt x="68" y="29"/>
                  </a:lnTo>
                  <a:lnTo>
                    <a:pt x="117" y="0"/>
                  </a:lnTo>
                  <a:lnTo>
                    <a:pt x="182" y="106"/>
                  </a:lnTo>
                  <a:lnTo>
                    <a:pt x="71" y="178"/>
                  </a:lnTo>
                  <a:close/>
                </a:path>
              </a:pathLst>
            </a:custGeom>
            <a:solidFill>
              <a:schemeClr val="accent6"/>
            </a:solidFill>
            <a:ln w="9525">
              <a:solidFill>
                <a:schemeClr val="tx1"/>
              </a:solidFill>
              <a:round/>
              <a:headEnd/>
              <a:tailEnd/>
            </a:ln>
          </p:spPr>
          <p:txBody>
            <a:bodyPr/>
            <a:lstStyle/>
            <a:p>
              <a:endParaRPr lang="en-US" b="1" dirty="0"/>
            </a:p>
          </p:txBody>
        </p:sp>
        <p:sp>
          <p:nvSpPr>
            <p:cNvPr id="1451" name="Freeform 293"/>
            <p:cNvSpPr>
              <a:spLocks/>
            </p:cNvSpPr>
            <p:nvPr/>
          </p:nvSpPr>
          <p:spPr bwMode="auto">
            <a:xfrm>
              <a:off x="5505450" y="3355975"/>
              <a:ext cx="312738" cy="309563"/>
            </a:xfrm>
            <a:custGeom>
              <a:avLst/>
              <a:gdLst/>
              <a:ahLst/>
              <a:cxnLst>
                <a:cxn ang="0">
                  <a:pos x="0" y="84"/>
                </a:cxn>
                <a:cxn ang="0">
                  <a:pos x="111" y="12"/>
                </a:cxn>
                <a:cxn ang="0">
                  <a:pos x="131" y="0"/>
                </a:cxn>
                <a:cxn ang="0">
                  <a:pos x="209" y="126"/>
                </a:cxn>
                <a:cxn ang="0">
                  <a:pos x="80" y="206"/>
                </a:cxn>
                <a:cxn ang="0">
                  <a:pos x="0" y="84"/>
                </a:cxn>
              </a:cxnLst>
              <a:rect l="0" t="0" r="r" b="b"/>
              <a:pathLst>
                <a:path w="209" h="206">
                  <a:moveTo>
                    <a:pt x="0" y="84"/>
                  </a:moveTo>
                  <a:lnTo>
                    <a:pt x="111" y="12"/>
                  </a:lnTo>
                  <a:lnTo>
                    <a:pt x="131" y="0"/>
                  </a:lnTo>
                  <a:lnTo>
                    <a:pt x="209" y="126"/>
                  </a:lnTo>
                  <a:lnTo>
                    <a:pt x="80" y="206"/>
                  </a:lnTo>
                  <a:lnTo>
                    <a:pt x="0" y="84"/>
                  </a:lnTo>
                  <a:close/>
                </a:path>
              </a:pathLst>
            </a:custGeom>
            <a:solidFill>
              <a:schemeClr val="accent6"/>
            </a:solidFill>
            <a:ln w="9525">
              <a:solidFill>
                <a:schemeClr val="tx1"/>
              </a:solidFill>
              <a:round/>
              <a:headEnd/>
              <a:tailEnd/>
            </a:ln>
          </p:spPr>
          <p:txBody>
            <a:bodyPr/>
            <a:lstStyle/>
            <a:p>
              <a:endParaRPr lang="en-US" b="1" dirty="0"/>
            </a:p>
          </p:txBody>
        </p:sp>
        <p:sp>
          <p:nvSpPr>
            <p:cNvPr id="1452" name="Freeform 294"/>
            <p:cNvSpPr>
              <a:spLocks/>
            </p:cNvSpPr>
            <p:nvPr/>
          </p:nvSpPr>
          <p:spPr bwMode="auto">
            <a:xfrm>
              <a:off x="5626100" y="3544888"/>
              <a:ext cx="338138" cy="269875"/>
            </a:xfrm>
            <a:custGeom>
              <a:avLst/>
              <a:gdLst/>
              <a:ahLst/>
              <a:cxnLst>
                <a:cxn ang="0">
                  <a:pos x="0" y="80"/>
                </a:cxn>
                <a:cxn ang="0">
                  <a:pos x="129" y="0"/>
                </a:cxn>
                <a:cxn ang="0">
                  <a:pos x="150" y="23"/>
                </a:cxn>
                <a:cxn ang="0">
                  <a:pos x="165" y="12"/>
                </a:cxn>
                <a:cxn ang="0">
                  <a:pos x="226" y="103"/>
                </a:cxn>
                <a:cxn ang="0">
                  <a:pos x="173" y="141"/>
                </a:cxn>
                <a:cxn ang="0">
                  <a:pos x="162" y="180"/>
                </a:cxn>
                <a:cxn ang="0">
                  <a:pos x="69" y="143"/>
                </a:cxn>
                <a:cxn ang="0">
                  <a:pos x="25" y="134"/>
                </a:cxn>
                <a:cxn ang="0">
                  <a:pos x="0" y="100"/>
                </a:cxn>
                <a:cxn ang="0">
                  <a:pos x="0" y="80"/>
                </a:cxn>
              </a:cxnLst>
              <a:rect l="0" t="0" r="r" b="b"/>
              <a:pathLst>
                <a:path w="226" h="180">
                  <a:moveTo>
                    <a:pt x="0" y="80"/>
                  </a:moveTo>
                  <a:lnTo>
                    <a:pt x="129" y="0"/>
                  </a:lnTo>
                  <a:lnTo>
                    <a:pt x="150" y="23"/>
                  </a:lnTo>
                  <a:lnTo>
                    <a:pt x="165" y="12"/>
                  </a:lnTo>
                  <a:lnTo>
                    <a:pt x="226" y="103"/>
                  </a:lnTo>
                  <a:lnTo>
                    <a:pt x="173" y="141"/>
                  </a:lnTo>
                  <a:lnTo>
                    <a:pt x="162" y="180"/>
                  </a:lnTo>
                  <a:lnTo>
                    <a:pt x="69" y="143"/>
                  </a:lnTo>
                  <a:lnTo>
                    <a:pt x="25" y="134"/>
                  </a:lnTo>
                  <a:lnTo>
                    <a:pt x="0" y="100"/>
                  </a:lnTo>
                  <a:lnTo>
                    <a:pt x="0" y="80"/>
                  </a:lnTo>
                  <a:close/>
                </a:path>
              </a:pathLst>
            </a:custGeom>
            <a:solidFill>
              <a:schemeClr val="accent6"/>
            </a:solidFill>
            <a:ln w="9525">
              <a:solidFill>
                <a:schemeClr val="tx1"/>
              </a:solidFill>
              <a:round/>
              <a:headEnd/>
              <a:tailEnd/>
            </a:ln>
          </p:spPr>
          <p:txBody>
            <a:bodyPr/>
            <a:lstStyle/>
            <a:p>
              <a:endParaRPr lang="en-US" b="1" dirty="0"/>
            </a:p>
          </p:txBody>
        </p:sp>
        <p:sp>
          <p:nvSpPr>
            <p:cNvPr id="1453" name="Freeform 295"/>
            <p:cNvSpPr>
              <a:spLocks/>
            </p:cNvSpPr>
            <p:nvPr/>
          </p:nvSpPr>
          <p:spPr bwMode="auto">
            <a:xfrm>
              <a:off x="5872163" y="3443288"/>
              <a:ext cx="280987" cy="255587"/>
            </a:xfrm>
            <a:custGeom>
              <a:avLst/>
              <a:gdLst/>
              <a:ahLst/>
              <a:cxnLst>
                <a:cxn ang="0">
                  <a:pos x="61" y="171"/>
                </a:cxn>
                <a:cxn ang="0">
                  <a:pos x="188" y="92"/>
                </a:cxn>
                <a:cxn ang="0">
                  <a:pos x="128" y="0"/>
                </a:cxn>
                <a:cxn ang="0">
                  <a:pos x="0" y="80"/>
                </a:cxn>
                <a:cxn ang="0">
                  <a:pos x="61" y="171"/>
                </a:cxn>
              </a:cxnLst>
              <a:rect l="0" t="0" r="r" b="b"/>
              <a:pathLst>
                <a:path w="188" h="171">
                  <a:moveTo>
                    <a:pt x="61" y="171"/>
                  </a:moveTo>
                  <a:lnTo>
                    <a:pt x="188" y="92"/>
                  </a:lnTo>
                  <a:lnTo>
                    <a:pt x="128" y="0"/>
                  </a:lnTo>
                  <a:lnTo>
                    <a:pt x="0" y="80"/>
                  </a:lnTo>
                  <a:lnTo>
                    <a:pt x="61" y="171"/>
                  </a:lnTo>
                  <a:close/>
                </a:path>
              </a:pathLst>
            </a:custGeom>
            <a:solidFill>
              <a:schemeClr val="accent6"/>
            </a:solidFill>
            <a:ln w="9525">
              <a:solidFill>
                <a:schemeClr val="tx1"/>
              </a:solidFill>
              <a:round/>
              <a:headEnd/>
              <a:tailEnd/>
            </a:ln>
          </p:spPr>
          <p:txBody>
            <a:bodyPr/>
            <a:lstStyle/>
            <a:p>
              <a:endParaRPr lang="en-US" b="1" dirty="0"/>
            </a:p>
          </p:txBody>
        </p:sp>
        <p:sp>
          <p:nvSpPr>
            <p:cNvPr id="1454" name="Freeform 296"/>
            <p:cNvSpPr>
              <a:spLocks/>
            </p:cNvSpPr>
            <p:nvPr/>
          </p:nvSpPr>
          <p:spPr bwMode="auto">
            <a:xfrm>
              <a:off x="6008688" y="3303588"/>
              <a:ext cx="290512" cy="277812"/>
            </a:xfrm>
            <a:custGeom>
              <a:avLst/>
              <a:gdLst/>
              <a:ahLst/>
              <a:cxnLst>
                <a:cxn ang="0">
                  <a:pos x="97" y="186"/>
                </a:cxn>
                <a:cxn ang="0">
                  <a:pos x="194" y="120"/>
                </a:cxn>
                <a:cxn ang="0">
                  <a:pos x="121" y="0"/>
                </a:cxn>
                <a:cxn ang="0">
                  <a:pos x="52" y="0"/>
                </a:cxn>
                <a:cxn ang="0">
                  <a:pos x="0" y="32"/>
                </a:cxn>
                <a:cxn ang="0">
                  <a:pos x="35" y="93"/>
                </a:cxn>
                <a:cxn ang="0">
                  <a:pos x="97" y="186"/>
                </a:cxn>
              </a:cxnLst>
              <a:rect l="0" t="0" r="r" b="b"/>
              <a:pathLst>
                <a:path w="194" h="186">
                  <a:moveTo>
                    <a:pt x="97" y="186"/>
                  </a:moveTo>
                  <a:lnTo>
                    <a:pt x="194" y="120"/>
                  </a:lnTo>
                  <a:lnTo>
                    <a:pt x="121" y="0"/>
                  </a:lnTo>
                  <a:lnTo>
                    <a:pt x="52" y="0"/>
                  </a:lnTo>
                  <a:lnTo>
                    <a:pt x="0" y="32"/>
                  </a:lnTo>
                  <a:lnTo>
                    <a:pt x="35" y="93"/>
                  </a:lnTo>
                  <a:lnTo>
                    <a:pt x="97" y="186"/>
                  </a:lnTo>
                  <a:close/>
                </a:path>
              </a:pathLst>
            </a:custGeom>
            <a:solidFill>
              <a:schemeClr val="accent6"/>
            </a:solidFill>
            <a:ln w="9525">
              <a:solidFill>
                <a:schemeClr val="tx1"/>
              </a:solidFill>
              <a:round/>
              <a:headEnd/>
              <a:tailEnd/>
            </a:ln>
          </p:spPr>
          <p:txBody>
            <a:bodyPr/>
            <a:lstStyle/>
            <a:p>
              <a:endParaRPr lang="en-US" b="1" dirty="0"/>
            </a:p>
          </p:txBody>
        </p:sp>
        <p:sp>
          <p:nvSpPr>
            <p:cNvPr id="1455" name="Freeform 297"/>
            <p:cNvSpPr>
              <a:spLocks/>
            </p:cNvSpPr>
            <p:nvPr/>
          </p:nvSpPr>
          <p:spPr bwMode="auto">
            <a:xfrm>
              <a:off x="5773738" y="3094038"/>
              <a:ext cx="312737" cy="257175"/>
            </a:xfrm>
            <a:custGeom>
              <a:avLst/>
              <a:gdLst/>
              <a:ahLst/>
              <a:cxnLst>
                <a:cxn ang="0">
                  <a:pos x="0" y="38"/>
                </a:cxn>
                <a:cxn ang="0">
                  <a:pos x="4" y="43"/>
                </a:cxn>
                <a:cxn ang="0">
                  <a:pos x="7" y="58"/>
                </a:cxn>
                <a:cxn ang="0">
                  <a:pos x="7" y="79"/>
                </a:cxn>
                <a:cxn ang="0">
                  <a:pos x="26" y="80"/>
                </a:cxn>
                <a:cxn ang="0">
                  <a:pos x="23" y="108"/>
                </a:cxn>
                <a:cxn ang="0">
                  <a:pos x="43" y="125"/>
                </a:cxn>
                <a:cxn ang="0">
                  <a:pos x="54" y="134"/>
                </a:cxn>
                <a:cxn ang="0">
                  <a:pos x="55" y="159"/>
                </a:cxn>
                <a:cxn ang="0">
                  <a:pos x="58" y="165"/>
                </a:cxn>
                <a:cxn ang="0">
                  <a:pos x="126" y="122"/>
                </a:cxn>
                <a:cxn ang="0">
                  <a:pos x="157" y="172"/>
                </a:cxn>
                <a:cxn ang="0">
                  <a:pos x="209" y="140"/>
                </a:cxn>
                <a:cxn ang="0">
                  <a:pos x="209" y="122"/>
                </a:cxn>
                <a:cxn ang="0">
                  <a:pos x="164" y="62"/>
                </a:cxn>
                <a:cxn ang="0">
                  <a:pos x="149" y="69"/>
                </a:cxn>
                <a:cxn ang="0">
                  <a:pos x="107" y="0"/>
                </a:cxn>
                <a:cxn ang="0">
                  <a:pos x="9" y="26"/>
                </a:cxn>
                <a:cxn ang="0">
                  <a:pos x="0" y="38"/>
                </a:cxn>
              </a:cxnLst>
              <a:rect l="0" t="0" r="r" b="b"/>
              <a:pathLst>
                <a:path w="209" h="172">
                  <a:moveTo>
                    <a:pt x="0" y="38"/>
                  </a:moveTo>
                  <a:lnTo>
                    <a:pt x="4" y="43"/>
                  </a:lnTo>
                  <a:lnTo>
                    <a:pt x="7" y="58"/>
                  </a:lnTo>
                  <a:lnTo>
                    <a:pt x="7" y="79"/>
                  </a:lnTo>
                  <a:lnTo>
                    <a:pt x="26" y="80"/>
                  </a:lnTo>
                  <a:lnTo>
                    <a:pt x="23" y="108"/>
                  </a:lnTo>
                  <a:lnTo>
                    <a:pt x="43" y="125"/>
                  </a:lnTo>
                  <a:lnTo>
                    <a:pt x="54" y="134"/>
                  </a:lnTo>
                  <a:lnTo>
                    <a:pt x="55" y="159"/>
                  </a:lnTo>
                  <a:lnTo>
                    <a:pt x="58" y="165"/>
                  </a:lnTo>
                  <a:lnTo>
                    <a:pt x="126" y="122"/>
                  </a:lnTo>
                  <a:lnTo>
                    <a:pt x="157" y="172"/>
                  </a:lnTo>
                  <a:lnTo>
                    <a:pt x="209" y="140"/>
                  </a:lnTo>
                  <a:lnTo>
                    <a:pt x="209" y="122"/>
                  </a:lnTo>
                  <a:lnTo>
                    <a:pt x="164" y="62"/>
                  </a:lnTo>
                  <a:lnTo>
                    <a:pt x="149" y="69"/>
                  </a:lnTo>
                  <a:lnTo>
                    <a:pt x="107" y="0"/>
                  </a:lnTo>
                  <a:lnTo>
                    <a:pt x="9" y="26"/>
                  </a:lnTo>
                  <a:lnTo>
                    <a:pt x="0" y="38"/>
                  </a:lnTo>
                  <a:close/>
                </a:path>
              </a:pathLst>
            </a:custGeom>
            <a:solidFill>
              <a:schemeClr val="accent6"/>
            </a:solidFill>
            <a:ln w="9525">
              <a:solidFill>
                <a:schemeClr val="tx1"/>
              </a:solidFill>
              <a:round/>
              <a:headEnd/>
              <a:tailEnd/>
            </a:ln>
          </p:spPr>
          <p:txBody>
            <a:bodyPr/>
            <a:lstStyle/>
            <a:p>
              <a:endParaRPr lang="en-US" b="1" dirty="0"/>
            </a:p>
          </p:txBody>
        </p:sp>
        <p:sp>
          <p:nvSpPr>
            <p:cNvPr id="1456" name="Freeform 298"/>
            <p:cNvSpPr>
              <a:spLocks/>
            </p:cNvSpPr>
            <p:nvPr/>
          </p:nvSpPr>
          <p:spPr bwMode="auto">
            <a:xfrm>
              <a:off x="5573713" y="3130550"/>
              <a:ext cx="287337" cy="287338"/>
            </a:xfrm>
            <a:custGeom>
              <a:avLst/>
              <a:gdLst/>
              <a:ahLst/>
              <a:cxnLst>
                <a:cxn ang="0">
                  <a:pos x="0" y="57"/>
                </a:cxn>
                <a:cxn ang="0">
                  <a:pos x="39" y="32"/>
                </a:cxn>
                <a:cxn ang="0">
                  <a:pos x="87" y="3"/>
                </a:cxn>
                <a:cxn ang="0">
                  <a:pos x="103" y="0"/>
                </a:cxn>
                <a:cxn ang="0">
                  <a:pos x="117" y="7"/>
                </a:cxn>
                <a:cxn ang="0">
                  <a:pos x="123" y="12"/>
                </a:cxn>
                <a:cxn ang="0">
                  <a:pos x="133" y="13"/>
                </a:cxn>
                <a:cxn ang="0">
                  <a:pos x="137" y="18"/>
                </a:cxn>
                <a:cxn ang="0">
                  <a:pos x="140" y="33"/>
                </a:cxn>
                <a:cxn ang="0">
                  <a:pos x="140" y="54"/>
                </a:cxn>
                <a:cxn ang="0">
                  <a:pos x="159" y="55"/>
                </a:cxn>
                <a:cxn ang="0">
                  <a:pos x="156" y="83"/>
                </a:cxn>
                <a:cxn ang="0">
                  <a:pos x="187" y="109"/>
                </a:cxn>
                <a:cxn ang="0">
                  <a:pos x="188" y="134"/>
                </a:cxn>
                <a:cxn ang="0">
                  <a:pos x="191" y="140"/>
                </a:cxn>
                <a:cxn ang="0">
                  <a:pos x="111" y="192"/>
                </a:cxn>
                <a:cxn ang="0">
                  <a:pos x="85" y="151"/>
                </a:cxn>
                <a:cxn ang="0">
                  <a:pos x="65" y="163"/>
                </a:cxn>
                <a:cxn ang="0">
                  <a:pos x="0" y="57"/>
                </a:cxn>
              </a:cxnLst>
              <a:rect l="0" t="0" r="r" b="b"/>
              <a:pathLst>
                <a:path w="191" h="192">
                  <a:moveTo>
                    <a:pt x="0" y="57"/>
                  </a:moveTo>
                  <a:lnTo>
                    <a:pt x="39" y="32"/>
                  </a:lnTo>
                  <a:lnTo>
                    <a:pt x="87" y="3"/>
                  </a:lnTo>
                  <a:lnTo>
                    <a:pt x="103" y="0"/>
                  </a:lnTo>
                  <a:lnTo>
                    <a:pt x="117" y="7"/>
                  </a:lnTo>
                  <a:lnTo>
                    <a:pt x="123" y="12"/>
                  </a:lnTo>
                  <a:lnTo>
                    <a:pt x="133" y="13"/>
                  </a:lnTo>
                  <a:lnTo>
                    <a:pt x="137" y="18"/>
                  </a:lnTo>
                  <a:lnTo>
                    <a:pt x="140" y="33"/>
                  </a:lnTo>
                  <a:lnTo>
                    <a:pt x="140" y="54"/>
                  </a:lnTo>
                  <a:lnTo>
                    <a:pt x="159" y="55"/>
                  </a:lnTo>
                  <a:lnTo>
                    <a:pt x="156" y="83"/>
                  </a:lnTo>
                  <a:lnTo>
                    <a:pt x="187" y="109"/>
                  </a:lnTo>
                  <a:lnTo>
                    <a:pt x="188" y="134"/>
                  </a:lnTo>
                  <a:lnTo>
                    <a:pt x="191" y="140"/>
                  </a:lnTo>
                  <a:lnTo>
                    <a:pt x="111" y="192"/>
                  </a:lnTo>
                  <a:lnTo>
                    <a:pt x="85" y="151"/>
                  </a:lnTo>
                  <a:lnTo>
                    <a:pt x="65" y="163"/>
                  </a:lnTo>
                  <a:lnTo>
                    <a:pt x="0" y="57"/>
                  </a:lnTo>
                  <a:close/>
                </a:path>
              </a:pathLst>
            </a:custGeom>
            <a:solidFill>
              <a:schemeClr val="accent6"/>
            </a:solidFill>
            <a:ln w="9525">
              <a:solidFill>
                <a:schemeClr val="tx1"/>
              </a:solidFill>
              <a:round/>
              <a:headEnd/>
              <a:tailEnd/>
            </a:ln>
          </p:spPr>
          <p:txBody>
            <a:bodyPr/>
            <a:lstStyle/>
            <a:p>
              <a:endParaRPr lang="en-US" b="1" dirty="0"/>
            </a:p>
          </p:txBody>
        </p:sp>
        <p:sp>
          <p:nvSpPr>
            <p:cNvPr id="1457" name="Freeform 299"/>
            <p:cNvSpPr>
              <a:spLocks/>
            </p:cNvSpPr>
            <p:nvPr/>
          </p:nvSpPr>
          <p:spPr bwMode="auto">
            <a:xfrm>
              <a:off x="5740400" y="3276600"/>
              <a:ext cx="323850" cy="303213"/>
            </a:xfrm>
            <a:custGeom>
              <a:avLst/>
              <a:gdLst/>
              <a:ahLst/>
              <a:cxnLst>
                <a:cxn ang="0">
                  <a:pos x="0" y="95"/>
                </a:cxn>
                <a:cxn ang="0">
                  <a:pos x="80" y="43"/>
                </a:cxn>
                <a:cxn ang="0">
                  <a:pos x="148" y="0"/>
                </a:cxn>
                <a:cxn ang="0">
                  <a:pos x="179" y="50"/>
                </a:cxn>
                <a:cxn ang="0">
                  <a:pos x="216" y="112"/>
                </a:cxn>
                <a:cxn ang="0">
                  <a:pos x="88" y="192"/>
                </a:cxn>
                <a:cxn ang="0">
                  <a:pos x="73" y="203"/>
                </a:cxn>
                <a:cxn ang="0">
                  <a:pos x="52" y="180"/>
                </a:cxn>
                <a:cxn ang="0">
                  <a:pos x="0" y="95"/>
                </a:cxn>
              </a:cxnLst>
              <a:rect l="0" t="0" r="r" b="b"/>
              <a:pathLst>
                <a:path w="216" h="203">
                  <a:moveTo>
                    <a:pt x="0" y="95"/>
                  </a:moveTo>
                  <a:lnTo>
                    <a:pt x="80" y="43"/>
                  </a:lnTo>
                  <a:lnTo>
                    <a:pt x="148" y="0"/>
                  </a:lnTo>
                  <a:lnTo>
                    <a:pt x="179" y="50"/>
                  </a:lnTo>
                  <a:lnTo>
                    <a:pt x="216" y="112"/>
                  </a:lnTo>
                  <a:lnTo>
                    <a:pt x="88" y="192"/>
                  </a:lnTo>
                  <a:lnTo>
                    <a:pt x="73" y="203"/>
                  </a:lnTo>
                  <a:lnTo>
                    <a:pt x="52" y="180"/>
                  </a:lnTo>
                  <a:lnTo>
                    <a:pt x="0" y="95"/>
                  </a:lnTo>
                  <a:close/>
                </a:path>
              </a:pathLst>
            </a:custGeom>
            <a:solidFill>
              <a:schemeClr val="accent6"/>
            </a:solidFill>
            <a:ln w="9525">
              <a:solidFill>
                <a:schemeClr val="tx1"/>
              </a:solidFill>
              <a:round/>
              <a:headEnd/>
              <a:tailEnd/>
            </a:ln>
          </p:spPr>
          <p:txBody>
            <a:bodyPr/>
            <a:lstStyle/>
            <a:p>
              <a:endParaRPr lang="en-US" b="1" dirty="0"/>
            </a:p>
          </p:txBody>
        </p:sp>
        <p:sp>
          <p:nvSpPr>
            <p:cNvPr id="1458" name="Freeform 300"/>
            <p:cNvSpPr>
              <a:spLocks/>
            </p:cNvSpPr>
            <p:nvPr/>
          </p:nvSpPr>
          <p:spPr bwMode="auto">
            <a:xfrm>
              <a:off x="6200775" y="3024188"/>
              <a:ext cx="401638" cy="171450"/>
            </a:xfrm>
            <a:custGeom>
              <a:avLst/>
              <a:gdLst/>
              <a:ahLst/>
              <a:cxnLst>
                <a:cxn ang="0">
                  <a:pos x="88" y="6"/>
                </a:cxn>
                <a:cxn ang="0">
                  <a:pos x="260" y="0"/>
                </a:cxn>
                <a:cxn ang="0">
                  <a:pos x="260" y="66"/>
                </a:cxn>
                <a:cxn ang="0">
                  <a:pos x="268" y="81"/>
                </a:cxn>
                <a:cxn ang="0">
                  <a:pos x="102" y="114"/>
                </a:cxn>
                <a:cxn ang="0">
                  <a:pos x="100" y="97"/>
                </a:cxn>
                <a:cxn ang="0">
                  <a:pos x="94" y="97"/>
                </a:cxn>
                <a:cxn ang="0">
                  <a:pos x="94" y="89"/>
                </a:cxn>
                <a:cxn ang="0">
                  <a:pos x="88" y="84"/>
                </a:cxn>
                <a:cxn ang="0">
                  <a:pos x="88" y="75"/>
                </a:cxn>
                <a:cxn ang="0">
                  <a:pos x="82" y="72"/>
                </a:cxn>
                <a:cxn ang="0">
                  <a:pos x="80" y="61"/>
                </a:cxn>
                <a:cxn ang="0">
                  <a:pos x="71" y="60"/>
                </a:cxn>
                <a:cxn ang="0">
                  <a:pos x="71" y="52"/>
                </a:cxn>
                <a:cxn ang="0">
                  <a:pos x="62" y="54"/>
                </a:cxn>
                <a:cxn ang="0">
                  <a:pos x="40" y="38"/>
                </a:cxn>
                <a:cxn ang="0">
                  <a:pos x="39" y="31"/>
                </a:cxn>
                <a:cxn ang="0">
                  <a:pos x="8" y="18"/>
                </a:cxn>
                <a:cxn ang="0">
                  <a:pos x="0" y="6"/>
                </a:cxn>
                <a:cxn ang="0">
                  <a:pos x="88" y="6"/>
                </a:cxn>
              </a:cxnLst>
              <a:rect l="0" t="0" r="r" b="b"/>
              <a:pathLst>
                <a:path w="268" h="114">
                  <a:moveTo>
                    <a:pt x="88" y="6"/>
                  </a:moveTo>
                  <a:lnTo>
                    <a:pt x="260" y="0"/>
                  </a:lnTo>
                  <a:lnTo>
                    <a:pt x="260" y="66"/>
                  </a:lnTo>
                  <a:lnTo>
                    <a:pt x="268" y="81"/>
                  </a:lnTo>
                  <a:lnTo>
                    <a:pt x="102" y="114"/>
                  </a:lnTo>
                  <a:lnTo>
                    <a:pt x="100" y="97"/>
                  </a:lnTo>
                  <a:lnTo>
                    <a:pt x="94" y="97"/>
                  </a:lnTo>
                  <a:lnTo>
                    <a:pt x="94" y="89"/>
                  </a:lnTo>
                  <a:lnTo>
                    <a:pt x="88" y="84"/>
                  </a:lnTo>
                  <a:lnTo>
                    <a:pt x="88" y="75"/>
                  </a:lnTo>
                  <a:lnTo>
                    <a:pt x="82" y="72"/>
                  </a:lnTo>
                  <a:lnTo>
                    <a:pt x="80" y="61"/>
                  </a:lnTo>
                  <a:lnTo>
                    <a:pt x="71" y="60"/>
                  </a:lnTo>
                  <a:lnTo>
                    <a:pt x="71" y="52"/>
                  </a:lnTo>
                  <a:lnTo>
                    <a:pt x="62" y="54"/>
                  </a:lnTo>
                  <a:lnTo>
                    <a:pt x="40" y="38"/>
                  </a:lnTo>
                  <a:lnTo>
                    <a:pt x="39" y="31"/>
                  </a:lnTo>
                  <a:lnTo>
                    <a:pt x="8" y="18"/>
                  </a:lnTo>
                  <a:lnTo>
                    <a:pt x="0" y="6"/>
                  </a:lnTo>
                  <a:lnTo>
                    <a:pt x="88" y="6"/>
                  </a:lnTo>
                  <a:close/>
                </a:path>
              </a:pathLst>
            </a:custGeom>
            <a:solidFill>
              <a:schemeClr val="tx2"/>
            </a:solidFill>
            <a:ln w="9525">
              <a:solidFill>
                <a:schemeClr val="tx1"/>
              </a:solidFill>
              <a:round/>
              <a:headEnd/>
              <a:tailEnd/>
            </a:ln>
          </p:spPr>
          <p:txBody>
            <a:bodyPr/>
            <a:lstStyle/>
            <a:p>
              <a:endParaRPr lang="en-US" b="1" dirty="0"/>
            </a:p>
          </p:txBody>
        </p:sp>
        <p:sp>
          <p:nvSpPr>
            <p:cNvPr id="1459" name="Freeform 301"/>
            <p:cNvSpPr>
              <a:spLocks/>
            </p:cNvSpPr>
            <p:nvPr/>
          </p:nvSpPr>
          <p:spPr bwMode="auto">
            <a:xfrm>
              <a:off x="6332538" y="2803525"/>
              <a:ext cx="257175" cy="230188"/>
            </a:xfrm>
            <a:custGeom>
              <a:avLst/>
              <a:gdLst/>
              <a:ahLst/>
              <a:cxnLst>
                <a:cxn ang="0">
                  <a:pos x="0" y="154"/>
                </a:cxn>
                <a:cxn ang="0">
                  <a:pos x="0" y="0"/>
                </a:cxn>
                <a:cxn ang="0">
                  <a:pos x="24" y="0"/>
                </a:cxn>
                <a:cxn ang="0">
                  <a:pos x="40" y="3"/>
                </a:cxn>
                <a:cxn ang="0">
                  <a:pos x="58" y="17"/>
                </a:cxn>
                <a:cxn ang="0">
                  <a:pos x="88" y="18"/>
                </a:cxn>
                <a:cxn ang="0">
                  <a:pos x="118" y="35"/>
                </a:cxn>
                <a:cxn ang="0">
                  <a:pos x="131" y="42"/>
                </a:cxn>
                <a:cxn ang="0">
                  <a:pos x="131" y="102"/>
                </a:cxn>
                <a:cxn ang="0">
                  <a:pos x="168" y="135"/>
                </a:cxn>
                <a:cxn ang="0">
                  <a:pos x="172" y="148"/>
                </a:cxn>
                <a:cxn ang="0">
                  <a:pos x="0" y="154"/>
                </a:cxn>
              </a:cxnLst>
              <a:rect l="0" t="0" r="r" b="b"/>
              <a:pathLst>
                <a:path w="172" h="154">
                  <a:moveTo>
                    <a:pt x="0" y="154"/>
                  </a:moveTo>
                  <a:lnTo>
                    <a:pt x="0" y="0"/>
                  </a:lnTo>
                  <a:lnTo>
                    <a:pt x="24" y="0"/>
                  </a:lnTo>
                  <a:lnTo>
                    <a:pt x="40" y="3"/>
                  </a:lnTo>
                  <a:lnTo>
                    <a:pt x="58" y="17"/>
                  </a:lnTo>
                  <a:lnTo>
                    <a:pt x="88" y="18"/>
                  </a:lnTo>
                  <a:lnTo>
                    <a:pt x="118" y="35"/>
                  </a:lnTo>
                  <a:lnTo>
                    <a:pt x="131" y="42"/>
                  </a:lnTo>
                  <a:lnTo>
                    <a:pt x="131" y="102"/>
                  </a:lnTo>
                  <a:lnTo>
                    <a:pt x="168" y="135"/>
                  </a:lnTo>
                  <a:lnTo>
                    <a:pt x="172" y="148"/>
                  </a:lnTo>
                  <a:lnTo>
                    <a:pt x="0" y="154"/>
                  </a:lnTo>
                  <a:close/>
                </a:path>
              </a:pathLst>
            </a:custGeom>
            <a:solidFill>
              <a:schemeClr val="tx2"/>
            </a:solidFill>
            <a:ln w="9525">
              <a:solidFill>
                <a:schemeClr val="tx1"/>
              </a:solidFill>
              <a:round/>
              <a:headEnd/>
              <a:tailEnd/>
            </a:ln>
          </p:spPr>
          <p:txBody>
            <a:bodyPr/>
            <a:lstStyle/>
            <a:p>
              <a:endParaRPr lang="en-US" b="1" dirty="0"/>
            </a:p>
          </p:txBody>
        </p:sp>
        <p:sp>
          <p:nvSpPr>
            <p:cNvPr id="1460" name="Freeform 302"/>
            <p:cNvSpPr>
              <a:spLocks/>
            </p:cNvSpPr>
            <p:nvPr/>
          </p:nvSpPr>
          <p:spPr bwMode="auto">
            <a:xfrm>
              <a:off x="6500813" y="2722563"/>
              <a:ext cx="203200" cy="195262"/>
            </a:xfrm>
            <a:custGeom>
              <a:avLst/>
              <a:gdLst/>
              <a:ahLst/>
              <a:cxnLst>
                <a:cxn ang="0">
                  <a:pos x="19" y="96"/>
                </a:cxn>
                <a:cxn ang="0">
                  <a:pos x="6" y="89"/>
                </a:cxn>
                <a:cxn ang="0">
                  <a:pos x="0" y="71"/>
                </a:cxn>
                <a:cxn ang="0">
                  <a:pos x="0" y="12"/>
                </a:cxn>
                <a:cxn ang="0">
                  <a:pos x="17" y="6"/>
                </a:cxn>
                <a:cxn ang="0">
                  <a:pos x="66" y="6"/>
                </a:cxn>
                <a:cxn ang="0">
                  <a:pos x="88" y="0"/>
                </a:cxn>
                <a:cxn ang="0">
                  <a:pos x="136" y="0"/>
                </a:cxn>
                <a:cxn ang="0">
                  <a:pos x="136" y="129"/>
                </a:cxn>
                <a:cxn ang="0">
                  <a:pos x="122" y="131"/>
                </a:cxn>
                <a:cxn ang="0">
                  <a:pos x="113" y="125"/>
                </a:cxn>
                <a:cxn ang="0">
                  <a:pos x="99" y="126"/>
                </a:cxn>
                <a:cxn ang="0">
                  <a:pos x="90" y="119"/>
                </a:cxn>
                <a:cxn ang="0">
                  <a:pos x="51" y="117"/>
                </a:cxn>
                <a:cxn ang="0">
                  <a:pos x="42" y="108"/>
                </a:cxn>
                <a:cxn ang="0">
                  <a:pos x="28" y="105"/>
                </a:cxn>
                <a:cxn ang="0">
                  <a:pos x="19" y="96"/>
                </a:cxn>
              </a:cxnLst>
              <a:rect l="0" t="0" r="r" b="b"/>
              <a:pathLst>
                <a:path w="136" h="131">
                  <a:moveTo>
                    <a:pt x="19" y="96"/>
                  </a:moveTo>
                  <a:lnTo>
                    <a:pt x="6" y="89"/>
                  </a:lnTo>
                  <a:lnTo>
                    <a:pt x="0" y="71"/>
                  </a:lnTo>
                  <a:lnTo>
                    <a:pt x="0" y="12"/>
                  </a:lnTo>
                  <a:lnTo>
                    <a:pt x="17" y="6"/>
                  </a:lnTo>
                  <a:lnTo>
                    <a:pt x="66" y="6"/>
                  </a:lnTo>
                  <a:lnTo>
                    <a:pt x="88" y="0"/>
                  </a:lnTo>
                  <a:lnTo>
                    <a:pt x="136" y="0"/>
                  </a:lnTo>
                  <a:lnTo>
                    <a:pt x="136" y="129"/>
                  </a:lnTo>
                  <a:lnTo>
                    <a:pt x="122" y="131"/>
                  </a:lnTo>
                  <a:lnTo>
                    <a:pt x="113" y="125"/>
                  </a:lnTo>
                  <a:lnTo>
                    <a:pt x="99" y="126"/>
                  </a:lnTo>
                  <a:lnTo>
                    <a:pt x="90" y="119"/>
                  </a:lnTo>
                  <a:lnTo>
                    <a:pt x="51" y="117"/>
                  </a:lnTo>
                  <a:lnTo>
                    <a:pt x="42" y="108"/>
                  </a:lnTo>
                  <a:lnTo>
                    <a:pt x="28" y="105"/>
                  </a:lnTo>
                  <a:lnTo>
                    <a:pt x="19" y="96"/>
                  </a:lnTo>
                  <a:close/>
                </a:path>
              </a:pathLst>
            </a:custGeom>
            <a:solidFill>
              <a:schemeClr val="tx2"/>
            </a:solidFill>
            <a:ln w="9525">
              <a:solidFill>
                <a:schemeClr val="tx1"/>
              </a:solidFill>
              <a:round/>
              <a:headEnd/>
              <a:tailEnd/>
            </a:ln>
          </p:spPr>
          <p:txBody>
            <a:bodyPr/>
            <a:lstStyle/>
            <a:p>
              <a:endParaRPr lang="en-US" b="1" dirty="0"/>
            </a:p>
          </p:txBody>
        </p:sp>
        <p:sp>
          <p:nvSpPr>
            <p:cNvPr id="1461" name="Freeform 303"/>
            <p:cNvSpPr>
              <a:spLocks/>
            </p:cNvSpPr>
            <p:nvPr/>
          </p:nvSpPr>
          <p:spPr bwMode="auto">
            <a:xfrm>
              <a:off x="6529388" y="2865438"/>
              <a:ext cx="252412" cy="257175"/>
            </a:xfrm>
            <a:custGeom>
              <a:avLst/>
              <a:gdLst/>
              <a:ahLst/>
              <a:cxnLst>
                <a:cxn ang="0">
                  <a:pos x="0" y="0"/>
                </a:cxn>
                <a:cxn ang="0">
                  <a:pos x="9" y="9"/>
                </a:cxn>
                <a:cxn ang="0">
                  <a:pos x="23" y="12"/>
                </a:cxn>
                <a:cxn ang="0">
                  <a:pos x="32" y="21"/>
                </a:cxn>
                <a:cxn ang="0">
                  <a:pos x="71" y="23"/>
                </a:cxn>
                <a:cxn ang="0">
                  <a:pos x="80" y="30"/>
                </a:cxn>
                <a:cxn ang="0">
                  <a:pos x="94" y="29"/>
                </a:cxn>
                <a:cxn ang="0">
                  <a:pos x="103" y="35"/>
                </a:cxn>
                <a:cxn ang="0">
                  <a:pos x="117" y="33"/>
                </a:cxn>
                <a:cxn ang="0">
                  <a:pos x="164" y="43"/>
                </a:cxn>
                <a:cxn ang="0">
                  <a:pos x="166" y="87"/>
                </a:cxn>
                <a:cxn ang="0">
                  <a:pos x="169" y="166"/>
                </a:cxn>
                <a:cxn ang="0">
                  <a:pos x="41" y="172"/>
                </a:cxn>
                <a:cxn ang="0">
                  <a:pos x="41" y="106"/>
                </a:cxn>
                <a:cxn ang="0">
                  <a:pos x="37" y="93"/>
                </a:cxn>
                <a:cxn ang="0">
                  <a:pos x="0" y="60"/>
                </a:cxn>
                <a:cxn ang="0">
                  <a:pos x="0" y="0"/>
                </a:cxn>
              </a:cxnLst>
              <a:rect l="0" t="0" r="r" b="b"/>
              <a:pathLst>
                <a:path w="169" h="172">
                  <a:moveTo>
                    <a:pt x="0" y="0"/>
                  </a:moveTo>
                  <a:lnTo>
                    <a:pt x="9" y="9"/>
                  </a:lnTo>
                  <a:lnTo>
                    <a:pt x="23" y="12"/>
                  </a:lnTo>
                  <a:lnTo>
                    <a:pt x="32" y="21"/>
                  </a:lnTo>
                  <a:lnTo>
                    <a:pt x="71" y="23"/>
                  </a:lnTo>
                  <a:lnTo>
                    <a:pt x="80" y="30"/>
                  </a:lnTo>
                  <a:lnTo>
                    <a:pt x="94" y="29"/>
                  </a:lnTo>
                  <a:lnTo>
                    <a:pt x="103" y="35"/>
                  </a:lnTo>
                  <a:lnTo>
                    <a:pt x="117" y="33"/>
                  </a:lnTo>
                  <a:lnTo>
                    <a:pt x="164" y="43"/>
                  </a:lnTo>
                  <a:lnTo>
                    <a:pt x="166" y="87"/>
                  </a:lnTo>
                  <a:lnTo>
                    <a:pt x="169" y="166"/>
                  </a:lnTo>
                  <a:lnTo>
                    <a:pt x="41" y="172"/>
                  </a:lnTo>
                  <a:lnTo>
                    <a:pt x="41" y="106"/>
                  </a:lnTo>
                  <a:lnTo>
                    <a:pt x="37" y="93"/>
                  </a:lnTo>
                  <a:lnTo>
                    <a:pt x="0" y="60"/>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462" name="Freeform 304"/>
            <p:cNvSpPr>
              <a:spLocks/>
            </p:cNvSpPr>
            <p:nvPr/>
          </p:nvSpPr>
          <p:spPr bwMode="auto">
            <a:xfrm>
              <a:off x="6773863" y="2865438"/>
              <a:ext cx="160337" cy="133350"/>
            </a:xfrm>
            <a:custGeom>
              <a:avLst/>
              <a:gdLst/>
              <a:ahLst/>
              <a:cxnLst>
                <a:cxn ang="0">
                  <a:pos x="0" y="43"/>
                </a:cxn>
                <a:cxn ang="0">
                  <a:pos x="44" y="24"/>
                </a:cxn>
                <a:cxn ang="0">
                  <a:pos x="56" y="0"/>
                </a:cxn>
                <a:cxn ang="0">
                  <a:pos x="60" y="3"/>
                </a:cxn>
                <a:cxn ang="0">
                  <a:pos x="71" y="0"/>
                </a:cxn>
                <a:cxn ang="0">
                  <a:pos x="71" y="72"/>
                </a:cxn>
                <a:cxn ang="0">
                  <a:pos x="88" y="77"/>
                </a:cxn>
                <a:cxn ang="0">
                  <a:pos x="107" y="78"/>
                </a:cxn>
                <a:cxn ang="0">
                  <a:pos x="107" y="89"/>
                </a:cxn>
                <a:cxn ang="0">
                  <a:pos x="2" y="87"/>
                </a:cxn>
                <a:cxn ang="0">
                  <a:pos x="0" y="43"/>
                </a:cxn>
              </a:cxnLst>
              <a:rect l="0" t="0" r="r" b="b"/>
              <a:pathLst>
                <a:path w="107" h="89">
                  <a:moveTo>
                    <a:pt x="0" y="43"/>
                  </a:moveTo>
                  <a:lnTo>
                    <a:pt x="44" y="24"/>
                  </a:lnTo>
                  <a:lnTo>
                    <a:pt x="56" y="0"/>
                  </a:lnTo>
                  <a:lnTo>
                    <a:pt x="60" y="3"/>
                  </a:lnTo>
                  <a:lnTo>
                    <a:pt x="71" y="0"/>
                  </a:lnTo>
                  <a:lnTo>
                    <a:pt x="71" y="72"/>
                  </a:lnTo>
                  <a:lnTo>
                    <a:pt x="88" y="77"/>
                  </a:lnTo>
                  <a:lnTo>
                    <a:pt x="107" y="78"/>
                  </a:lnTo>
                  <a:lnTo>
                    <a:pt x="107" y="89"/>
                  </a:lnTo>
                  <a:lnTo>
                    <a:pt x="2" y="87"/>
                  </a:lnTo>
                  <a:lnTo>
                    <a:pt x="0" y="43"/>
                  </a:lnTo>
                  <a:close/>
                </a:path>
              </a:pathLst>
            </a:custGeom>
            <a:solidFill>
              <a:schemeClr val="tx2"/>
            </a:solidFill>
            <a:ln w="9525">
              <a:solidFill>
                <a:schemeClr val="tx1"/>
              </a:solidFill>
              <a:round/>
              <a:headEnd/>
              <a:tailEnd/>
            </a:ln>
          </p:spPr>
          <p:txBody>
            <a:bodyPr/>
            <a:lstStyle/>
            <a:p>
              <a:endParaRPr lang="en-US" b="1" dirty="0"/>
            </a:p>
          </p:txBody>
        </p:sp>
        <p:sp>
          <p:nvSpPr>
            <p:cNvPr id="1463" name="Freeform 305"/>
            <p:cNvSpPr>
              <a:spLocks/>
            </p:cNvSpPr>
            <p:nvPr/>
          </p:nvSpPr>
          <p:spPr bwMode="auto">
            <a:xfrm>
              <a:off x="6777038" y="2981325"/>
              <a:ext cx="239712" cy="266700"/>
            </a:xfrm>
            <a:custGeom>
              <a:avLst/>
              <a:gdLst/>
              <a:ahLst/>
              <a:cxnLst>
                <a:cxn ang="0">
                  <a:pos x="3" y="89"/>
                </a:cxn>
                <a:cxn ang="0">
                  <a:pos x="0" y="10"/>
                </a:cxn>
                <a:cxn ang="0">
                  <a:pos x="105" y="12"/>
                </a:cxn>
                <a:cxn ang="0">
                  <a:pos x="105" y="1"/>
                </a:cxn>
                <a:cxn ang="0">
                  <a:pos x="131" y="0"/>
                </a:cxn>
                <a:cxn ang="0">
                  <a:pos x="134" y="3"/>
                </a:cxn>
                <a:cxn ang="0">
                  <a:pos x="126" y="30"/>
                </a:cxn>
                <a:cxn ang="0">
                  <a:pos x="119" y="49"/>
                </a:cxn>
                <a:cxn ang="0">
                  <a:pos x="111" y="58"/>
                </a:cxn>
                <a:cxn ang="0">
                  <a:pos x="103" y="109"/>
                </a:cxn>
                <a:cxn ang="0">
                  <a:pos x="111" y="137"/>
                </a:cxn>
                <a:cxn ang="0">
                  <a:pos x="135" y="135"/>
                </a:cxn>
                <a:cxn ang="0">
                  <a:pos x="137" y="154"/>
                </a:cxn>
                <a:cxn ang="0">
                  <a:pos x="149" y="163"/>
                </a:cxn>
                <a:cxn ang="0">
                  <a:pos x="160" y="178"/>
                </a:cxn>
                <a:cxn ang="0">
                  <a:pos x="11" y="178"/>
                </a:cxn>
                <a:cxn ang="0">
                  <a:pos x="3" y="89"/>
                </a:cxn>
              </a:cxnLst>
              <a:rect l="0" t="0" r="r" b="b"/>
              <a:pathLst>
                <a:path w="160" h="178">
                  <a:moveTo>
                    <a:pt x="3" y="89"/>
                  </a:moveTo>
                  <a:lnTo>
                    <a:pt x="0" y="10"/>
                  </a:lnTo>
                  <a:lnTo>
                    <a:pt x="105" y="12"/>
                  </a:lnTo>
                  <a:lnTo>
                    <a:pt x="105" y="1"/>
                  </a:lnTo>
                  <a:lnTo>
                    <a:pt x="131" y="0"/>
                  </a:lnTo>
                  <a:lnTo>
                    <a:pt x="134" y="3"/>
                  </a:lnTo>
                  <a:lnTo>
                    <a:pt x="126" y="30"/>
                  </a:lnTo>
                  <a:lnTo>
                    <a:pt x="119" y="49"/>
                  </a:lnTo>
                  <a:lnTo>
                    <a:pt x="111" y="58"/>
                  </a:lnTo>
                  <a:lnTo>
                    <a:pt x="103" y="109"/>
                  </a:lnTo>
                  <a:lnTo>
                    <a:pt x="111" y="137"/>
                  </a:lnTo>
                  <a:lnTo>
                    <a:pt x="135" y="135"/>
                  </a:lnTo>
                  <a:lnTo>
                    <a:pt x="137" y="154"/>
                  </a:lnTo>
                  <a:lnTo>
                    <a:pt x="149" y="163"/>
                  </a:lnTo>
                  <a:lnTo>
                    <a:pt x="160" y="178"/>
                  </a:lnTo>
                  <a:lnTo>
                    <a:pt x="11" y="178"/>
                  </a:lnTo>
                  <a:lnTo>
                    <a:pt x="3" y="89"/>
                  </a:lnTo>
                  <a:close/>
                </a:path>
              </a:pathLst>
            </a:custGeom>
            <a:solidFill>
              <a:schemeClr val="tx2"/>
            </a:solidFill>
            <a:ln w="9525">
              <a:solidFill>
                <a:schemeClr val="tx1"/>
              </a:solidFill>
              <a:round/>
              <a:headEnd/>
              <a:tailEnd/>
            </a:ln>
          </p:spPr>
          <p:txBody>
            <a:bodyPr/>
            <a:lstStyle/>
            <a:p>
              <a:endParaRPr lang="en-US" b="1" dirty="0"/>
            </a:p>
          </p:txBody>
        </p:sp>
        <p:sp>
          <p:nvSpPr>
            <p:cNvPr id="1464" name="Freeform 306"/>
            <p:cNvSpPr>
              <a:spLocks/>
            </p:cNvSpPr>
            <p:nvPr/>
          </p:nvSpPr>
          <p:spPr bwMode="auto">
            <a:xfrm>
              <a:off x="6589713" y="3114675"/>
              <a:ext cx="260350" cy="338138"/>
            </a:xfrm>
            <a:custGeom>
              <a:avLst/>
              <a:gdLst/>
              <a:ahLst/>
              <a:cxnLst>
                <a:cxn ang="0">
                  <a:pos x="8" y="21"/>
                </a:cxn>
                <a:cxn ang="0">
                  <a:pos x="0" y="6"/>
                </a:cxn>
                <a:cxn ang="0">
                  <a:pos x="128" y="0"/>
                </a:cxn>
                <a:cxn ang="0">
                  <a:pos x="136" y="89"/>
                </a:cxn>
                <a:cxn ang="0">
                  <a:pos x="154" y="89"/>
                </a:cxn>
                <a:cxn ang="0">
                  <a:pos x="143" y="95"/>
                </a:cxn>
                <a:cxn ang="0">
                  <a:pos x="154" y="100"/>
                </a:cxn>
                <a:cxn ang="0">
                  <a:pos x="143" y="106"/>
                </a:cxn>
                <a:cxn ang="0">
                  <a:pos x="148" y="111"/>
                </a:cxn>
                <a:cxn ang="0">
                  <a:pos x="148" y="152"/>
                </a:cxn>
                <a:cxn ang="0">
                  <a:pos x="154" y="166"/>
                </a:cxn>
                <a:cxn ang="0">
                  <a:pos x="160" y="168"/>
                </a:cxn>
                <a:cxn ang="0">
                  <a:pos x="160" y="178"/>
                </a:cxn>
                <a:cxn ang="0">
                  <a:pos x="173" y="195"/>
                </a:cxn>
                <a:cxn ang="0">
                  <a:pos x="142" y="226"/>
                </a:cxn>
                <a:cxn ang="0">
                  <a:pos x="133" y="226"/>
                </a:cxn>
                <a:cxn ang="0">
                  <a:pos x="113" y="203"/>
                </a:cxn>
                <a:cxn ang="0">
                  <a:pos x="103" y="202"/>
                </a:cxn>
                <a:cxn ang="0">
                  <a:pos x="99" y="189"/>
                </a:cxn>
                <a:cxn ang="0">
                  <a:pos x="91" y="183"/>
                </a:cxn>
                <a:cxn ang="0">
                  <a:pos x="70" y="183"/>
                </a:cxn>
                <a:cxn ang="0">
                  <a:pos x="65" y="178"/>
                </a:cxn>
                <a:cxn ang="0">
                  <a:pos x="63" y="168"/>
                </a:cxn>
                <a:cxn ang="0">
                  <a:pos x="62" y="152"/>
                </a:cxn>
                <a:cxn ang="0">
                  <a:pos x="34" y="126"/>
                </a:cxn>
                <a:cxn ang="0">
                  <a:pos x="19" y="100"/>
                </a:cxn>
                <a:cxn ang="0">
                  <a:pos x="17" y="86"/>
                </a:cxn>
                <a:cxn ang="0">
                  <a:pos x="11" y="72"/>
                </a:cxn>
                <a:cxn ang="0">
                  <a:pos x="16" y="58"/>
                </a:cxn>
                <a:cxn ang="0">
                  <a:pos x="10" y="41"/>
                </a:cxn>
                <a:cxn ang="0">
                  <a:pos x="8" y="21"/>
                </a:cxn>
              </a:cxnLst>
              <a:rect l="0" t="0" r="r" b="b"/>
              <a:pathLst>
                <a:path w="173" h="226">
                  <a:moveTo>
                    <a:pt x="8" y="21"/>
                  </a:moveTo>
                  <a:lnTo>
                    <a:pt x="0" y="6"/>
                  </a:lnTo>
                  <a:lnTo>
                    <a:pt x="128" y="0"/>
                  </a:lnTo>
                  <a:lnTo>
                    <a:pt x="136" y="89"/>
                  </a:lnTo>
                  <a:lnTo>
                    <a:pt x="154" y="89"/>
                  </a:lnTo>
                  <a:lnTo>
                    <a:pt x="143" y="95"/>
                  </a:lnTo>
                  <a:lnTo>
                    <a:pt x="154" y="100"/>
                  </a:lnTo>
                  <a:lnTo>
                    <a:pt x="143" y="106"/>
                  </a:lnTo>
                  <a:lnTo>
                    <a:pt x="148" y="111"/>
                  </a:lnTo>
                  <a:lnTo>
                    <a:pt x="148" y="152"/>
                  </a:lnTo>
                  <a:lnTo>
                    <a:pt x="154" y="166"/>
                  </a:lnTo>
                  <a:lnTo>
                    <a:pt x="160" y="168"/>
                  </a:lnTo>
                  <a:lnTo>
                    <a:pt x="160" y="178"/>
                  </a:lnTo>
                  <a:lnTo>
                    <a:pt x="173" y="195"/>
                  </a:lnTo>
                  <a:lnTo>
                    <a:pt x="142" y="226"/>
                  </a:lnTo>
                  <a:lnTo>
                    <a:pt x="133" y="226"/>
                  </a:lnTo>
                  <a:lnTo>
                    <a:pt x="113" y="203"/>
                  </a:lnTo>
                  <a:lnTo>
                    <a:pt x="103" y="202"/>
                  </a:lnTo>
                  <a:lnTo>
                    <a:pt x="99" y="189"/>
                  </a:lnTo>
                  <a:lnTo>
                    <a:pt x="91" y="183"/>
                  </a:lnTo>
                  <a:lnTo>
                    <a:pt x="70" y="183"/>
                  </a:lnTo>
                  <a:lnTo>
                    <a:pt x="65" y="178"/>
                  </a:lnTo>
                  <a:lnTo>
                    <a:pt x="63" y="168"/>
                  </a:lnTo>
                  <a:lnTo>
                    <a:pt x="62" y="152"/>
                  </a:lnTo>
                  <a:lnTo>
                    <a:pt x="34" y="126"/>
                  </a:lnTo>
                  <a:lnTo>
                    <a:pt x="19" y="100"/>
                  </a:lnTo>
                  <a:lnTo>
                    <a:pt x="17" y="86"/>
                  </a:lnTo>
                  <a:lnTo>
                    <a:pt x="11" y="72"/>
                  </a:lnTo>
                  <a:lnTo>
                    <a:pt x="16" y="58"/>
                  </a:lnTo>
                  <a:lnTo>
                    <a:pt x="10" y="41"/>
                  </a:lnTo>
                  <a:lnTo>
                    <a:pt x="8" y="21"/>
                  </a:lnTo>
                  <a:close/>
                </a:path>
              </a:pathLst>
            </a:custGeom>
            <a:solidFill>
              <a:srgbClr val="E7E8E8"/>
            </a:solidFill>
            <a:ln w="9525">
              <a:solidFill>
                <a:schemeClr val="tx1"/>
              </a:solidFill>
              <a:round/>
              <a:headEnd/>
              <a:tailEnd/>
            </a:ln>
          </p:spPr>
          <p:txBody>
            <a:bodyPr/>
            <a:lstStyle/>
            <a:p>
              <a:endParaRPr lang="en-US" b="1" dirty="0"/>
            </a:p>
          </p:txBody>
        </p:sp>
        <p:sp>
          <p:nvSpPr>
            <p:cNvPr id="1465" name="Freeform 307"/>
            <p:cNvSpPr>
              <a:spLocks/>
            </p:cNvSpPr>
            <p:nvPr/>
          </p:nvSpPr>
          <p:spPr bwMode="auto">
            <a:xfrm>
              <a:off x="6354763" y="3146425"/>
              <a:ext cx="333375" cy="285750"/>
            </a:xfrm>
            <a:custGeom>
              <a:avLst/>
              <a:gdLst/>
              <a:ahLst/>
              <a:cxnLst>
                <a:cxn ang="0">
                  <a:pos x="166" y="0"/>
                </a:cxn>
                <a:cxn ang="0">
                  <a:pos x="168" y="16"/>
                </a:cxn>
                <a:cxn ang="0">
                  <a:pos x="174" y="37"/>
                </a:cxn>
                <a:cxn ang="0">
                  <a:pos x="169" y="51"/>
                </a:cxn>
                <a:cxn ang="0">
                  <a:pos x="175" y="65"/>
                </a:cxn>
                <a:cxn ang="0">
                  <a:pos x="177" y="79"/>
                </a:cxn>
                <a:cxn ang="0">
                  <a:pos x="192" y="105"/>
                </a:cxn>
                <a:cxn ang="0">
                  <a:pos x="220" y="131"/>
                </a:cxn>
                <a:cxn ang="0">
                  <a:pos x="223" y="157"/>
                </a:cxn>
                <a:cxn ang="0">
                  <a:pos x="123" y="176"/>
                </a:cxn>
                <a:cxn ang="0">
                  <a:pos x="123" y="184"/>
                </a:cxn>
                <a:cxn ang="0">
                  <a:pos x="98" y="191"/>
                </a:cxn>
                <a:cxn ang="0">
                  <a:pos x="92" y="187"/>
                </a:cxn>
                <a:cxn ang="0">
                  <a:pos x="92" y="179"/>
                </a:cxn>
                <a:cxn ang="0">
                  <a:pos x="100" y="176"/>
                </a:cxn>
                <a:cxn ang="0">
                  <a:pos x="98" y="150"/>
                </a:cxn>
                <a:cxn ang="0">
                  <a:pos x="86" y="162"/>
                </a:cxn>
                <a:cxn ang="0">
                  <a:pos x="81" y="157"/>
                </a:cxn>
                <a:cxn ang="0">
                  <a:pos x="81" y="139"/>
                </a:cxn>
                <a:cxn ang="0">
                  <a:pos x="67" y="134"/>
                </a:cxn>
                <a:cxn ang="0">
                  <a:pos x="60" y="124"/>
                </a:cxn>
                <a:cxn ang="0">
                  <a:pos x="49" y="121"/>
                </a:cxn>
                <a:cxn ang="0">
                  <a:pos x="47" y="108"/>
                </a:cxn>
                <a:cxn ang="0">
                  <a:pos x="37" y="110"/>
                </a:cxn>
                <a:cxn ang="0">
                  <a:pos x="27" y="93"/>
                </a:cxn>
                <a:cxn ang="0">
                  <a:pos x="21" y="93"/>
                </a:cxn>
                <a:cxn ang="0">
                  <a:pos x="21" y="79"/>
                </a:cxn>
                <a:cxn ang="0">
                  <a:pos x="15" y="57"/>
                </a:cxn>
                <a:cxn ang="0">
                  <a:pos x="0" y="33"/>
                </a:cxn>
                <a:cxn ang="0">
                  <a:pos x="166" y="0"/>
                </a:cxn>
              </a:cxnLst>
              <a:rect l="0" t="0" r="r" b="b"/>
              <a:pathLst>
                <a:path w="223" h="191">
                  <a:moveTo>
                    <a:pt x="166" y="0"/>
                  </a:moveTo>
                  <a:lnTo>
                    <a:pt x="168" y="16"/>
                  </a:lnTo>
                  <a:lnTo>
                    <a:pt x="174" y="37"/>
                  </a:lnTo>
                  <a:lnTo>
                    <a:pt x="169" y="51"/>
                  </a:lnTo>
                  <a:lnTo>
                    <a:pt x="175" y="65"/>
                  </a:lnTo>
                  <a:lnTo>
                    <a:pt x="177" y="79"/>
                  </a:lnTo>
                  <a:lnTo>
                    <a:pt x="192" y="105"/>
                  </a:lnTo>
                  <a:lnTo>
                    <a:pt x="220" y="131"/>
                  </a:lnTo>
                  <a:lnTo>
                    <a:pt x="223" y="157"/>
                  </a:lnTo>
                  <a:lnTo>
                    <a:pt x="123" y="176"/>
                  </a:lnTo>
                  <a:lnTo>
                    <a:pt x="123" y="184"/>
                  </a:lnTo>
                  <a:lnTo>
                    <a:pt x="98" y="191"/>
                  </a:lnTo>
                  <a:lnTo>
                    <a:pt x="92" y="187"/>
                  </a:lnTo>
                  <a:lnTo>
                    <a:pt x="92" y="179"/>
                  </a:lnTo>
                  <a:lnTo>
                    <a:pt x="100" y="176"/>
                  </a:lnTo>
                  <a:lnTo>
                    <a:pt x="98" y="150"/>
                  </a:lnTo>
                  <a:lnTo>
                    <a:pt x="86" y="162"/>
                  </a:lnTo>
                  <a:lnTo>
                    <a:pt x="81" y="157"/>
                  </a:lnTo>
                  <a:lnTo>
                    <a:pt x="81" y="139"/>
                  </a:lnTo>
                  <a:lnTo>
                    <a:pt x="67" y="134"/>
                  </a:lnTo>
                  <a:lnTo>
                    <a:pt x="60" y="124"/>
                  </a:lnTo>
                  <a:lnTo>
                    <a:pt x="49" y="121"/>
                  </a:lnTo>
                  <a:lnTo>
                    <a:pt x="47" y="108"/>
                  </a:lnTo>
                  <a:lnTo>
                    <a:pt x="37" y="110"/>
                  </a:lnTo>
                  <a:lnTo>
                    <a:pt x="27" y="93"/>
                  </a:lnTo>
                  <a:lnTo>
                    <a:pt x="21" y="93"/>
                  </a:lnTo>
                  <a:lnTo>
                    <a:pt x="21" y="79"/>
                  </a:lnTo>
                  <a:lnTo>
                    <a:pt x="15" y="57"/>
                  </a:lnTo>
                  <a:lnTo>
                    <a:pt x="0" y="33"/>
                  </a:lnTo>
                  <a:lnTo>
                    <a:pt x="166" y="0"/>
                  </a:lnTo>
                  <a:close/>
                </a:path>
              </a:pathLst>
            </a:custGeom>
            <a:solidFill>
              <a:schemeClr val="tx2"/>
            </a:solidFill>
            <a:ln w="9525">
              <a:solidFill>
                <a:schemeClr val="tx1"/>
              </a:solidFill>
              <a:round/>
              <a:headEnd/>
              <a:tailEnd/>
            </a:ln>
          </p:spPr>
          <p:txBody>
            <a:bodyPr/>
            <a:lstStyle/>
            <a:p>
              <a:endParaRPr lang="en-US" b="1" dirty="0"/>
            </a:p>
          </p:txBody>
        </p:sp>
        <p:sp>
          <p:nvSpPr>
            <p:cNvPr id="1466" name="Freeform 308"/>
            <p:cNvSpPr>
              <a:spLocks/>
            </p:cNvSpPr>
            <p:nvPr/>
          </p:nvSpPr>
          <p:spPr bwMode="auto">
            <a:xfrm>
              <a:off x="4722813" y="4365625"/>
              <a:ext cx="300037" cy="260350"/>
            </a:xfrm>
            <a:custGeom>
              <a:avLst/>
              <a:gdLst/>
              <a:ahLst/>
              <a:cxnLst>
                <a:cxn ang="0">
                  <a:pos x="0" y="0"/>
                </a:cxn>
                <a:cxn ang="0">
                  <a:pos x="134" y="2"/>
                </a:cxn>
                <a:cxn ang="0">
                  <a:pos x="200" y="2"/>
                </a:cxn>
                <a:cxn ang="0">
                  <a:pos x="200" y="174"/>
                </a:cxn>
                <a:cxn ang="0">
                  <a:pos x="0" y="174"/>
                </a:cxn>
                <a:cxn ang="0">
                  <a:pos x="0" y="0"/>
                </a:cxn>
              </a:cxnLst>
              <a:rect l="0" t="0" r="r" b="b"/>
              <a:pathLst>
                <a:path w="200" h="174">
                  <a:moveTo>
                    <a:pt x="0" y="0"/>
                  </a:moveTo>
                  <a:lnTo>
                    <a:pt x="134" y="2"/>
                  </a:lnTo>
                  <a:lnTo>
                    <a:pt x="200" y="2"/>
                  </a:lnTo>
                  <a:lnTo>
                    <a:pt x="200" y="174"/>
                  </a:lnTo>
                  <a:lnTo>
                    <a:pt x="0" y="174"/>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467" name="Freeform 309"/>
            <p:cNvSpPr>
              <a:spLocks/>
            </p:cNvSpPr>
            <p:nvPr/>
          </p:nvSpPr>
          <p:spPr bwMode="auto">
            <a:xfrm>
              <a:off x="5022850" y="4348163"/>
              <a:ext cx="238125" cy="277812"/>
            </a:xfrm>
            <a:custGeom>
              <a:avLst/>
              <a:gdLst/>
              <a:ahLst/>
              <a:cxnLst>
                <a:cxn ang="0">
                  <a:pos x="0" y="13"/>
                </a:cxn>
                <a:cxn ang="0">
                  <a:pos x="112" y="13"/>
                </a:cxn>
                <a:cxn ang="0">
                  <a:pos x="114" y="36"/>
                </a:cxn>
                <a:cxn ang="0">
                  <a:pos x="129" y="36"/>
                </a:cxn>
                <a:cxn ang="0">
                  <a:pos x="160" y="0"/>
                </a:cxn>
                <a:cxn ang="0">
                  <a:pos x="160" y="185"/>
                </a:cxn>
                <a:cxn ang="0">
                  <a:pos x="0" y="185"/>
                </a:cxn>
                <a:cxn ang="0">
                  <a:pos x="0" y="13"/>
                </a:cxn>
              </a:cxnLst>
              <a:rect l="0" t="0" r="r" b="b"/>
              <a:pathLst>
                <a:path w="160" h="185">
                  <a:moveTo>
                    <a:pt x="0" y="13"/>
                  </a:moveTo>
                  <a:lnTo>
                    <a:pt x="112" y="13"/>
                  </a:lnTo>
                  <a:lnTo>
                    <a:pt x="114" y="36"/>
                  </a:lnTo>
                  <a:lnTo>
                    <a:pt x="129" y="36"/>
                  </a:lnTo>
                  <a:lnTo>
                    <a:pt x="160" y="0"/>
                  </a:lnTo>
                  <a:lnTo>
                    <a:pt x="160" y="185"/>
                  </a:lnTo>
                  <a:lnTo>
                    <a:pt x="0" y="185"/>
                  </a:lnTo>
                  <a:lnTo>
                    <a:pt x="0" y="13"/>
                  </a:lnTo>
                  <a:close/>
                </a:path>
              </a:pathLst>
            </a:custGeom>
            <a:solidFill>
              <a:schemeClr val="accent3"/>
            </a:solidFill>
            <a:ln w="9525">
              <a:solidFill>
                <a:schemeClr val="tx1"/>
              </a:solidFill>
              <a:round/>
              <a:headEnd/>
              <a:tailEnd/>
            </a:ln>
          </p:spPr>
          <p:txBody>
            <a:bodyPr/>
            <a:lstStyle/>
            <a:p>
              <a:endParaRPr lang="en-US" b="1" dirty="0"/>
            </a:p>
          </p:txBody>
        </p:sp>
        <p:sp>
          <p:nvSpPr>
            <p:cNvPr id="1468" name="Freeform 310"/>
            <p:cNvSpPr>
              <a:spLocks/>
            </p:cNvSpPr>
            <p:nvPr/>
          </p:nvSpPr>
          <p:spPr bwMode="auto">
            <a:xfrm>
              <a:off x="4922838" y="4233863"/>
              <a:ext cx="355600" cy="168275"/>
            </a:xfrm>
            <a:custGeom>
              <a:avLst/>
              <a:gdLst/>
              <a:ahLst/>
              <a:cxnLst>
                <a:cxn ang="0">
                  <a:pos x="226" y="77"/>
                </a:cxn>
                <a:cxn ang="0">
                  <a:pos x="195" y="113"/>
                </a:cxn>
                <a:cxn ang="0">
                  <a:pos x="180" y="113"/>
                </a:cxn>
                <a:cxn ang="0">
                  <a:pos x="178" y="90"/>
                </a:cxn>
                <a:cxn ang="0">
                  <a:pos x="66" y="90"/>
                </a:cxn>
                <a:cxn ang="0">
                  <a:pos x="0" y="90"/>
                </a:cxn>
                <a:cxn ang="0">
                  <a:pos x="0" y="0"/>
                </a:cxn>
                <a:cxn ang="0">
                  <a:pos x="118" y="0"/>
                </a:cxn>
                <a:cxn ang="0">
                  <a:pos x="237" y="60"/>
                </a:cxn>
                <a:cxn ang="0">
                  <a:pos x="226" y="77"/>
                </a:cxn>
              </a:cxnLst>
              <a:rect l="0" t="0" r="r" b="b"/>
              <a:pathLst>
                <a:path w="237" h="113">
                  <a:moveTo>
                    <a:pt x="226" y="77"/>
                  </a:moveTo>
                  <a:lnTo>
                    <a:pt x="195" y="113"/>
                  </a:lnTo>
                  <a:lnTo>
                    <a:pt x="180" y="113"/>
                  </a:lnTo>
                  <a:lnTo>
                    <a:pt x="178" y="90"/>
                  </a:lnTo>
                  <a:lnTo>
                    <a:pt x="66" y="90"/>
                  </a:lnTo>
                  <a:lnTo>
                    <a:pt x="0" y="90"/>
                  </a:lnTo>
                  <a:lnTo>
                    <a:pt x="0" y="0"/>
                  </a:lnTo>
                  <a:lnTo>
                    <a:pt x="118" y="0"/>
                  </a:lnTo>
                  <a:lnTo>
                    <a:pt x="237" y="60"/>
                  </a:lnTo>
                  <a:lnTo>
                    <a:pt x="226" y="77"/>
                  </a:lnTo>
                  <a:close/>
                </a:path>
              </a:pathLst>
            </a:custGeom>
            <a:solidFill>
              <a:schemeClr val="accent3"/>
            </a:solidFill>
            <a:ln w="9525">
              <a:solidFill>
                <a:schemeClr val="tx1"/>
              </a:solidFill>
              <a:round/>
              <a:headEnd/>
              <a:tailEnd/>
            </a:ln>
          </p:spPr>
          <p:txBody>
            <a:bodyPr/>
            <a:lstStyle/>
            <a:p>
              <a:endParaRPr lang="en-US" b="1" dirty="0"/>
            </a:p>
          </p:txBody>
        </p:sp>
        <p:sp>
          <p:nvSpPr>
            <p:cNvPr id="1469" name="Freeform 311"/>
            <p:cNvSpPr>
              <a:spLocks/>
            </p:cNvSpPr>
            <p:nvPr/>
          </p:nvSpPr>
          <p:spPr bwMode="auto">
            <a:xfrm>
              <a:off x="4868863" y="4048125"/>
              <a:ext cx="349250" cy="244475"/>
            </a:xfrm>
            <a:custGeom>
              <a:avLst/>
              <a:gdLst/>
              <a:ahLst/>
              <a:cxnLst>
                <a:cxn ang="0">
                  <a:pos x="234" y="47"/>
                </a:cxn>
                <a:cxn ang="0">
                  <a:pos x="234" y="164"/>
                </a:cxn>
                <a:cxn ang="0">
                  <a:pos x="155" y="124"/>
                </a:cxn>
                <a:cxn ang="0">
                  <a:pos x="20" y="124"/>
                </a:cxn>
                <a:cxn ang="0">
                  <a:pos x="20" y="64"/>
                </a:cxn>
                <a:cxn ang="0">
                  <a:pos x="0" y="64"/>
                </a:cxn>
                <a:cxn ang="0">
                  <a:pos x="0" y="0"/>
                </a:cxn>
                <a:cxn ang="0">
                  <a:pos x="127" y="0"/>
                </a:cxn>
                <a:cxn ang="0">
                  <a:pos x="127" y="47"/>
                </a:cxn>
                <a:cxn ang="0">
                  <a:pos x="234" y="47"/>
                </a:cxn>
              </a:cxnLst>
              <a:rect l="0" t="0" r="r" b="b"/>
              <a:pathLst>
                <a:path w="234" h="164">
                  <a:moveTo>
                    <a:pt x="234" y="47"/>
                  </a:moveTo>
                  <a:lnTo>
                    <a:pt x="234" y="164"/>
                  </a:lnTo>
                  <a:lnTo>
                    <a:pt x="155" y="124"/>
                  </a:lnTo>
                  <a:lnTo>
                    <a:pt x="20" y="124"/>
                  </a:lnTo>
                  <a:lnTo>
                    <a:pt x="20" y="64"/>
                  </a:lnTo>
                  <a:lnTo>
                    <a:pt x="0" y="64"/>
                  </a:lnTo>
                  <a:lnTo>
                    <a:pt x="0" y="0"/>
                  </a:lnTo>
                  <a:lnTo>
                    <a:pt x="127" y="0"/>
                  </a:lnTo>
                  <a:lnTo>
                    <a:pt x="127" y="47"/>
                  </a:lnTo>
                  <a:lnTo>
                    <a:pt x="234" y="47"/>
                  </a:lnTo>
                  <a:close/>
                </a:path>
              </a:pathLst>
            </a:custGeom>
            <a:solidFill>
              <a:schemeClr val="accent3"/>
            </a:solidFill>
            <a:ln w="9525">
              <a:solidFill>
                <a:schemeClr val="tx1"/>
              </a:solidFill>
              <a:round/>
              <a:headEnd/>
              <a:tailEnd/>
            </a:ln>
          </p:spPr>
          <p:txBody>
            <a:bodyPr/>
            <a:lstStyle/>
            <a:p>
              <a:endParaRPr lang="en-US" b="1" dirty="0"/>
            </a:p>
          </p:txBody>
        </p:sp>
        <p:sp>
          <p:nvSpPr>
            <p:cNvPr id="1470" name="Freeform 312"/>
            <p:cNvSpPr>
              <a:spLocks/>
            </p:cNvSpPr>
            <p:nvPr/>
          </p:nvSpPr>
          <p:spPr bwMode="auto">
            <a:xfrm>
              <a:off x="5218113" y="4117975"/>
              <a:ext cx="206375" cy="204788"/>
            </a:xfrm>
            <a:custGeom>
              <a:avLst/>
              <a:gdLst/>
              <a:ahLst/>
              <a:cxnLst>
                <a:cxn ang="0">
                  <a:pos x="40" y="137"/>
                </a:cxn>
                <a:cxn ang="0">
                  <a:pos x="0" y="117"/>
                </a:cxn>
                <a:cxn ang="0">
                  <a:pos x="0" y="0"/>
                </a:cxn>
                <a:cxn ang="0">
                  <a:pos x="89" y="0"/>
                </a:cxn>
                <a:cxn ang="0">
                  <a:pos x="138" y="62"/>
                </a:cxn>
                <a:cxn ang="0">
                  <a:pos x="70" y="130"/>
                </a:cxn>
                <a:cxn ang="0">
                  <a:pos x="40" y="137"/>
                </a:cxn>
              </a:cxnLst>
              <a:rect l="0" t="0" r="r" b="b"/>
              <a:pathLst>
                <a:path w="138" h="137">
                  <a:moveTo>
                    <a:pt x="40" y="137"/>
                  </a:moveTo>
                  <a:lnTo>
                    <a:pt x="0" y="117"/>
                  </a:lnTo>
                  <a:lnTo>
                    <a:pt x="0" y="0"/>
                  </a:lnTo>
                  <a:lnTo>
                    <a:pt x="89" y="0"/>
                  </a:lnTo>
                  <a:lnTo>
                    <a:pt x="138" y="62"/>
                  </a:lnTo>
                  <a:lnTo>
                    <a:pt x="70" y="130"/>
                  </a:lnTo>
                  <a:lnTo>
                    <a:pt x="40" y="137"/>
                  </a:lnTo>
                  <a:close/>
                </a:path>
              </a:pathLst>
            </a:custGeom>
            <a:solidFill>
              <a:schemeClr val="accent3"/>
            </a:solidFill>
            <a:ln w="9525">
              <a:solidFill>
                <a:schemeClr val="tx1"/>
              </a:solidFill>
              <a:round/>
              <a:headEnd/>
              <a:tailEnd/>
            </a:ln>
          </p:spPr>
          <p:txBody>
            <a:bodyPr/>
            <a:lstStyle/>
            <a:p>
              <a:endParaRPr lang="en-US" b="1" dirty="0"/>
            </a:p>
          </p:txBody>
        </p:sp>
        <p:sp>
          <p:nvSpPr>
            <p:cNvPr id="1471" name="Freeform 313"/>
            <p:cNvSpPr>
              <a:spLocks/>
            </p:cNvSpPr>
            <p:nvPr/>
          </p:nvSpPr>
          <p:spPr bwMode="auto">
            <a:xfrm>
              <a:off x="5322888" y="4168775"/>
              <a:ext cx="268287" cy="207963"/>
            </a:xfrm>
            <a:custGeom>
              <a:avLst/>
              <a:gdLst/>
              <a:ahLst/>
              <a:cxnLst>
                <a:cxn ang="0">
                  <a:pos x="0" y="96"/>
                </a:cxn>
                <a:cxn ang="0">
                  <a:pos x="68" y="28"/>
                </a:cxn>
                <a:cxn ang="0">
                  <a:pos x="101" y="0"/>
                </a:cxn>
                <a:cxn ang="0">
                  <a:pos x="179" y="66"/>
                </a:cxn>
                <a:cxn ang="0">
                  <a:pos x="179" y="94"/>
                </a:cxn>
                <a:cxn ang="0">
                  <a:pos x="158" y="114"/>
                </a:cxn>
                <a:cxn ang="0">
                  <a:pos x="99" y="139"/>
                </a:cxn>
                <a:cxn ang="0">
                  <a:pos x="84" y="119"/>
                </a:cxn>
                <a:cxn ang="0">
                  <a:pos x="87" y="102"/>
                </a:cxn>
                <a:cxn ang="0">
                  <a:pos x="79" y="96"/>
                </a:cxn>
                <a:cxn ang="0">
                  <a:pos x="42" y="94"/>
                </a:cxn>
                <a:cxn ang="0">
                  <a:pos x="30" y="97"/>
                </a:cxn>
                <a:cxn ang="0">
                  <a:pos x="0" y="96"/>
                </a:cxn>
              </a:cxnLst>
              <a:rect l="0" t="0" r="r" b="b"/>
              <a:pathLst>
                <a:path w="179" h="139">
                  <a:moveTo>
                    <a:pt x="0" y="96"/>
                  </a:moveTo>
                  <a:lnTo>
                    <a:pt x="68" y="28"/>
                  </a:lnTo>
                  <a:lnTo>
                    <a:pt x="101" y="0"/>
                  </a:lnTo>
                  <a:lnTo>
                    <a:pt x="179" y="66"/>
                  </a:lnTo>
                  <a:lnTo>
                    <a:pt x="179" y="94"/>
                  </a:lnTo>
                  <a:lnTo>
                    <a:pt x="158" y="114"/>
                  </a:lnTo>
                  <a:lnTo>
                    <a:pt x="99" y="139"/>
                  </a:lnTo>
                  <a:lnTo>
                    <a:pt x="84" y="119"/>
                  </a:lnTo>
                  <a:lnTo>
                    <a:pt x="87" y="102"/>
                  </a:lnTo>
                  <a:lnTo>
                    <a:pt x="79" y="96"/>
                  </a:lnTo>
                  <a:lnTo>
                    <a:pt x="42" y="94"/>
                  </a:lnTo>
                  <a:lnTo>
                    <a:pt x="30" y="97"/>
                  </a:lnTo>
                  <a:lnTo>
                    <a:pt x="0" y="96"/>
                  </a:lnTo>
                  <a:close/>
                </a:path>
              </a:pathLst>
            </a:custGeom>
            <a:solidFill>
              <a:schemeClr val="accent3"/>
            </a:solidFill>
            <a:ln w="9525">
              <a:solidFill>
                <a:schemeClr val="tx1"/>
              </a:solidFill>
              <a:round/>
              <a:headEnd/>
              <a:tailEnd/>
            </a:ln>
          </p:spPr>
          <p:txBody>
            <a:bodyPr/>
            <a:lstStyle/>
            <a:p>
              <a:endParaRPr lang="en-US" b="1" dirty="0"/>
            </a:p>
          </p:txBody>
        </p:sp>
        <p:sp>
          <p:nvSpPr>
            <p:cNvPr id="1472" name="Freeform 314"/>
            <p:cNvSpPr>
              <a:spLocks/>
            </p:cNvSpPr>
            <p:nvPr/>
          </p:nvSpPr>
          <p:spPr bwMode="auto">
            <a:xfrm>
              <a:off x="5260975" y="4310063"/>
              <a:ext cx="287338" cy="306387"/>
            </a:xfrm>
            <a:custGeom>
              <a:avLst/>
              <a:gdLst/>
              <a:ahLst/>
              <a:cxnLst>
                <a:cxn ang="0">
                  <a:pos x="0" y="162"/>
                </a:cxn>
                <a:cxn ang="0">
                  <a:pos x="0" y="26"/>
                </a:cxn>
                <a:cxn ang="0">
                  <a:pos x="11" y="9"/>
                </a:cxn>
                <a:cxn ang="0">
                  <a:pos x="41" y="2"/>
                </a:cxn>
                <a:cxn ang="0">
                  <a:pos x="71" y="3"/>
                </a:cxn>
                <a:cxn ang="0">
                  <a:pos x="83" y="0"/>
                </a:cxn>
                <a:cxn ang="0">
                  <a:pos x="120" y="2"/>
                </a:cxn>
                <a:cxn ang="0">
                  <a:pos x="128" y="8"/>
                </a:cxn>
                <a:cxn ang="0">
                  <a:pos x="125" y="25"/>
                </a:cxn>
                <a:cxn ang="0">
                  <a:pos x="140" y="45"/>
                </a:cxn>
                <a:cxn ang="0">
                  <a:pos x="146" y="57"/>
                </a:cxn>
                <a:cxn ang="0">
                  <a:pos x="155" y="59"/>
                </a:cxn>
                <a:cxn ang="0">
                  <a:pos x="165" y="68"/>
                </a:cxn>
                <a:cxn ang="0">
                  <a:pos x="174" y="80"/>
                </a:cxn>
                <a:cxn ang="0">
                  <a:pos x="191" y="83"/>
                </a:cxn>
                <a:cxn ang="0">
                  <a:pos x="191" y="92"/>
                </a:cxn>
                <a:cxn ang="0">
                  <a:pos x="118" y="205"/>
                </a:cxn>
                <a:cxn ang="0">
                  <a:pos x="23" y="163"/>
                </a:cxn>
                <a:cxn ang="0">
                  <a:pos x="0" y="162"/>
                </a:cxn>
              </a:cxnLst>
              <a:rect l="0" t="0" r="r" b="b"/>
              <a:pathLst>
                <a:path w="191" h="205">
                  <a:moveTo>
                    <a:pt x="0" y="162"/>
                  </a:moveTo>
                  <a:lnTo>
                    <a:pt x="0" y="26"/>
                  </a:lnTo>
                  <a:lnTo>
                    <a:pt x="11" y="9"/>
                  </a:lnTo>
                  <a:lnTo>
                    <a:pt x="41" y="2"/>
                  </a:lnTo>
                  <a:lnTo>
                    <a:pt x="71" y="3"/>
                  </a:lnTo>
                  <a:lnTo>
                    <a:pt x="83" y="0"/>
                  </a:lnTo>
                  <a:lnTo>
                    <a:pt x="120" y="2"/>
                  </a:lnTo>
                  <a:lnTo>
                    <a:pt x="128" y="8"/>
                  </a:lnTo>
                  <a:lnTo>
                    <a:pt x="125" y="25"/>
                  </a:lnTo>
                  <a:lnTo>
                    <a:pt x="140" y="45"/>
                  </a:lnTo>
                  <a:lnTo>
                    <a:pt x="146" y="57"/>
                  </a:lnTo>
                  <a:lnTo>
                    <a:pt x="155" y="59"/>
                  </a:lnTo>
                  <a:lnTo>
                    <a:pt x="165" y="68"/>
                  </a:lnTo>
                  <a:lnTo>
                    <a:pt x="174" y="80"/>
                  </a:lnTo>
                  <a:lnTo>
                    <a:pt x="191" y="83"/>
                  </a:lnTo>
                  <a:lnTo>
                    <a:pt x="191" y="92"/>
                  </a:lnTo>
                  <a:lnTo>
                    <a:pt x="118" y="205"/>
                  </a:lnTo>
                  <a:lnTo>
                    <a:pt x="23" y="163"/>
                  </a:lnTo>
                  <a:lnTo>
                    <a:pt x="0" y="162"/>
                  </a:lnTo>
                  <a:close/>
                </a:path>
              </a:pathLst>
            </a:custGeom>
            <a:solidFill>
              <a:schemeClr val="accent3"/>
            </a:solidFill>
            <a:ln w="9525">
              <a:solidFill>
                <a:schemeClr val="tx1"/>
              </a:solidFill>
              <a:round/>
              <a:headEnd/>
              <a:tailEnd/>
            </a:ln>
          </p:spPr>
          <p:txBody>
            <a:bodyPr/>
            <a:lstStyle/>
            <a:p>
              <a:endParaRPr lang="en-US" b="1" dirty="0"/>
            </a:p>
          </p:txBody>
        </p:sp>
        <p:sp>
          <p:nvSpPr>
            <p:cNvPr id="1473" name="Freeform 315"/>
            <p:cNvSpPr>
              <a:spLocks/>
            </p:cNvSpPr>
            <p:nvPr/>
          </p:nvSpPr>
          <p:spPr bwMode="auto">
            <a:xfrm>
              <a:off x="5470525" y="4252913"/>
              <a:ext cx="282575" cy="227012"/>
            </a:xfrm>
            <a:custGeom>
              <a:avLst/>
              <a:gdLst/>
              <a:ahLst/>
              <a:cxnLst>
                <a:cxn ang="0">
                  <a:pos x="51" y="130"/>
                </a:cxn>
                <a:cxn ang="0">
                  <a:pos x="51" y="121"/>
                </a:cxn>
                <a:cxn ang="0">
                  <a:pos x="34" y="118"/>
                </a:cxn>
                <a:cxn ang="0">
                  <a:pos x="25" y="106"/>
                </a:cxn>
                <a:cxn ang="0">
                  <a:pos x="15" y="97"/>
                </a:cxn>
                <a:cxn ang="0">
                  <a:pos x="6" y="95"/>
                </a:cxn>
                <a:cxn ang="0">
                  <a:pos x="0" y="83"/>
                </a:cxn>
                <a:cxn ang="0">
                  <a:pos x="59" y="58"/>
                </a:cxn>
                <a:cxn ang="0">
                  <a:pos x="80" y="38"/>
                </a:cxn>
                <a:cxn ang="0">
                  <a:pos x="115" y="0"/>
                </a:cxn>
                <a:cxn ang="0">
                  <a:pos x="126" y="6"/>
                </a:cxn>
                <a:cxn ang="0">
                  <a:pos x="143" y="35"/>
                </a:cxn>
                <a:cxn ang="0">
                  <a:pos x="149" y="38"/>
                </a:cxn>
                <a:cxn ang="0">
                  <a:pos x="166" y="55"/>
                </a:cxn>
                <a:cxn ang="0">
                  <a:pos x="188" y="69"/>
                </a:cxn>
                <a:cxn ang="0">
                  <a:pos x="128" y="152"/>
                </a:cxn>
                <a:cxn ang="0">
                  <a:pos x="55" y="147"/>
                </a:cxn>
                <a:cxn ang="0">
                  <a:pos x="51" y="130"/>
                </a:cxn>
              </a:cxnLst>
              <a:rect l="0" t="0" r="r" b="b"/>
              <a:pathLst>
                <a:path w="188" h="152">
                  <a:moveTo>
                    <a:pt x="51" y="130"/>
                  </a:moveTo>
                  <a:lnTo>
                    <a:pt x="51" y="121"/>
                  </a:lnTo>
                  <a:lnTo>
                    <a:pt x="34" y="118"/>
                  </a:lnTo>
                  <a:lnTo>
                    <a:pt x="25" y="106"/>
                  </a:lnTo>
                  <a:lnTo>
                    <a:pt x="15" y="97"/>
                  </a:lnTo>
                  <a:lnTo>
                    <a:pt x="6" y="95"/>
                  </a:lnTo>
                  <a:lnTo>
                    <a:pt x="0" y="83"/>
                  </a:lnTo>
                  <a:lnTo>
                    <a:pt x="59" y="58"/>
                  </a:lnTo>
                  <a:lnTo>
                    <a:pt x="80" y="38"/>
                  </a:lnTo>
                  <a:lnTo>
                    <a:pt x="115" y="0"/>
                  </a:lnTo>
                  <a:lnTo>
                    <a:pt x="126" y="6"/>
                  </a:lnTo>
                  <a:lnTo>
                    <a:pt x="143" y="35"/>
                  </a:lnTo>
                  <a:lnTo>
                    <a:pt x="149" y="38"/>
                  </a:lnTo>
                  <a:lnTo>
                    <a:pt x="166" y="55"/>
                  </a:lnTo>
                  <a:lnTo>
                    <a:pt x="188" y="69"/>
                  </a:lnTo>
                  <a:lnTo>
                    <a:pt x="128" y="152"/>
                  </a:lnTo>
                  <a:lnTo>
                    <a:pt x="55" y="147"/>
                  </a:lnTo>
                  <a:lnTo>
                    <a:pt x="51" y="130"/>
                  </a:lnTo>
                  <a:close/>
                </a:path>
              </a:pathLst>
            </a:custGeom>
            <a:solidFill>
              <a:schemeClr val="accent3"/>
            </a:solidFill>
            <a:ln w="9525">
              <a:solidFill>
                <a:schemeClr val="tx1"/>
              </a:solidFill>
              <a:round/>
              <a:headEnd/>
              <a:tailEnd/>
            </a:ln>
          </p:spPr>
          <p:txBody>
            <a:bodyPr/>
            <a:lstStyle/>
            <a:p>
              <a:endParaRPr lang="en-US" b="1" dirty="0"/>
            </a:p>
          </p:txBody>
        </p:sp>
        <p:sp>
          <p:nvSpPr>
            <p:cNvPr id="1474" name="Freeform 316"/>
            <p:cNvSpPr>
              <a:spLocks/>
            </p:cNvSpPr>
            <p:nvPr/>
          </p:nvSpPr>
          <p:spPr bwMode="auto">
            <a:xfrm>
              <a:off x="5438775" y="4448175"/>
              <a:ext cx="274638" cy="279400"/>
            </a:xfrm>
            <a:custGeom>
              <a:avLst/>
              <a:gdLst/>
              <a:ahLst/>
              <a:cxnLst>
                <a:cxn ang="0">
                  <a:pos x="0" y="73"/>
                </a:cxn>
                <a:cxn ang="0">
                  <a:pos x="47" y="0"/>
                </a:cxn>
                <a:cxn ang="0">
                  <a:pos x="50" y="11"/>
                </a:cxn>
                <a:cxn ang="0">
                  <a:pos x="97" y="14"/>
                </a:cxn>
                <a:cxn ang="0">
                  <a:pos x="94" y="19"/>
                </a:cxn>
                <a:cxn ang="0">
                  <a:pos x="119" y="46"/>
                </a:cxn>
                <a:cxn ang="0">
                  <a:pos x="39" y="121"/>
                </a:cxn>
                <a:cxn ang="0">
                  <a:pos x="0" y="73"/>
                </a:cxn>
              </a:cxnLst>
              <a:rect l="0" t="0" r="r" b="b"/>
              <a:pathLst>
                <a:path w="119" h="121">
                  <a:moveTo>
                    <a:pt x="0" y="73"/>
                  </a:moveTo>
                  <a:cubicBezTo>
                    <a:pt x="47" y="0"/>
                    <a:pt x="47" y="0"/>
                    <a:pt x="47" y="0"/>
                  </a:cubicBezTo>
                  <a:cubicBezTo>
                    <a:pt x="47" y="0"/>
                    <a:pt x="51" y="12"/>
                    <a:pt x="50" y="11"/>
                  </a:cubicBezTo>
                  <a:cubicBezTo>
                    <a:pt x="49" y="11"/>
                    <a:pt x="97" y="14"/>
                    <a:pt x="97" y="14"/>
                  </a:cubicBezTo>
                  <a:cubicBezTo>
                    <a:pt x="94" y="19"/>
                    <a:pt x="94" y="19"/>
                    <a:pt x="94" y="19"/>
                  </a:cubicBezTo>
                  <a:cubicBezTo>
                    <a:pt x="119" y="46"/>
                    <a:pt x="119" y="46"/>
                    <a:pt x="119" y="46"/>
                  </a:cubicBezTo>
                  <a:cubicBezTo>
                    <a:pt x="39" y="121"/>
                    <a:pt x="39" y="121"/>
                    <a:pt x="39" y="121"/>
                  </a:cubicBezTo>
                  <a:lnTo>
                    <a:pt x="0" y="73"/>
                  </a:lnTo>
                  <a:close/>
                </a:path>
              </a:pathLst>
            </a:custGeom>
            <a:solidFill>
              <a:schemeClr val="accent3"/>
            </a:solidFill>
            <a:ln w="9525">
              <a:solidFill>
                <a:schemeClr val="tx1"/>
              </a:solidFill>
              <a:round/>
              <a:headEnd/>
              <a:tailEnd/>
            </a:ln>
          </p:spPr>
          <p:txBody>
            <a:bodyPr/>
            <a:lstStyle/>
            <a:p>
              <a:endParaRPr lang="en-US" b="1" dirty="0"/>
            </a:p>
          </p:txBody>
        </p:sp>
        <p:sp>
          <p:nvSpPr>
            <p:cNvPr id="1475" name="Rectangle 317"/>
            <p:cNvSpPr>
              <a:spLocks noChangeArrowheads="1"/>
            </p:cNvSpPr>
            <p:nvPr/>
          </p:nvSpPr>
          <p:spPr bwMode="auto">
            <a:xfrm>
              <a:off x="5268913" y="4848225"/>
              <a:ext cx="200025" cy="280988"/>
            </a:xfrm>
            <a:prstGeom prst="rect">
              <a:avLst/>
            </a:prstGeom>
            <a:solidFill>
              <a:schemeClr val="accent3"/>
            </a:solidFill>
            <a:ln w="9525">
              <a:solidFill>
                <a:schemeClr val="tx1"/>
              </a:solidFill>
              <a:miter lim="800000"/>
              <a:headEnd/>
              <a:tailEnd/>
            </a:ln>
          </p:spPr>
          <p:txBody>
            <a:bodyPr/>
            <a:lstStyle/>
            <a:p>
              <a:endParaRPr lang="en-US" b="1" dirty="0"/>
            </a:p>
          </p:txBody>
        </p:sp>
        <p:sp>
          <p:nvSpPr>
            <p:cNvPr id="1476" name="Freeform 318"/>
            <p:cNvSpPr>
              <a:spLocks/>
            </p:cNvSpPr>
            <p:nvPr/>
          </p:nvSpPr>
          <p:spPr bwMode="auto">
            <a:xfrm>
              <a:off x="5022850" y="4625975"/>
              <a:ext cx="246063" cy="222250"/>
            </a:xfrm>
            <a:custGeom>
              <a:avLst/>
              <a:gdLst/>
              <a:ahLst/>
              <a:cxnLst>
                <a:cxn ang="0">
                  <a:pos x="0" y="0"/>
                </a:cxn>
                <a:cxn ang="0">
                  <a:pos x="160" y="0"/>
                </a:cxn>
                <a:cxn ang="0">
                  <a:pos x="165" y="149"/>
                </a:cxn>
                <a:cxn ang="0">
                  <a:pos x="0" y="149"/>
                </a:cxn>
                <a:cxn ang="0">
                  <a:pos x="0" y="0"/>
                </a:cxn>
              </a:cxnLst>
              <a:rect l="0" t="0" r="r" b="b"/>
              <a:pathLst>
                <a:path w="165" h="149">
                  <a:moveTo>
                    <a:pt x="0" y="0"/>
                  </a:moveTo>
                  <a:lnTo>
                    <a:pt x="160" y="0"/>
                  </a:lnTo>
                  <a:lnTo>
                    <a:pt x="165" y="149"/>
                  </a:lnTo>
                  <a:lnTo>
                    <a:pt x="0" y="149"/>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477" name="Freeform 319"/>
            <p:cNvSpPr>
              <a:spLocks/>
            </p:cNvSpPr>
            <p:nvPr/>
          </p:nvSpPr>
          <p:spPr bwMode="auto">
            <a:xfrm>
              <a:off x="5260975" y="4552950"/>
              <a:ext cx="307975" cy="295275"/>
            </a:xfrm>
            <a:custGeom>
              <a:avLst/>
              <a:gdLst/>
              <a:ahLst/>
              <a:cxnLst>
                <a:cxn ang="0">
                  <a:pos x="138" y="198"/>
                </a:cxn>
                <a:cxn ang="0">
                  <a:pos x="5" y="198"/>
                </a:cxn>
                <a:cxn ang="0">
                  <a:pos x="0" y="49"/>
                </a:cxn>
                <a:cxn ang="0">
                  <a:pos x="0" y="0"/>
                </a:cxn>
                <a:cxn ang="0">
                  <a:pos x="23" y="1"/>
                </a:cxn>
                <a:cxn ang="0">
                  <a:pos x="118" y="43"/>
                </a:cxn>
                <a:cxn ang="0">
                  <a:pos x="179" y="117"/>
                </a:cxn>
                <a:cxn ang="0">
                  <a:pos x="205" y="146"/>
                </a:cxn>
                <a:cxn ang="0">
                  <a:pos x="138" y="198"/>
                </a:cxn>
              </a:cxnLst>
              <a:rect l="0" t="0" r="r" b="b"/>
              <a:pathLst>
                <a:path w="205" h="198">
                  <a:moveTo>
                    <a:pt x="138" y="198"/>
                  </a:moveTo>
                  <a:lnTo>
                    <a:pt x="5" y="198"/>
                  </a:lnTo>
                  <a:lnTo>
                    <a:pt x="0" y="49"/>
                  </a:lnTo>
                  <a:lnTo>
                    <a:pt x="0" y="0"/>
                  </a:lnTo>
                  <a:lnTo>
                    <a:pt x="23" y="1"/>
                  </a:lnTo>
                  <a:lnTo>
                    <a:pt x="118" y="43"/>
                  </a:lnTo>
                  <a:lnTo>
                    <a:pt x="179" y="117"/>
                  </a:lnTo>
                  <a:lnTo>
                    <a:pt x="205" y="146"/>
                  </a:lnTo>
                  <a:lnTo>
                    <a:pt x="138" y="198"/>
                  </a:lnTo>
                  <a:close/>
                </a:path>
              </a:pathLst>
            </a:custGeom>
            <a:solidFill>
              <a:schemeClr val="accent3"/>
            </a:solidFill>
            <a:ln w="9525">
              <a:solidFill>
                <a:schemeClr val="tx1"/>
              </a:solidFill>
              <a:round/>
              <a:headEnd/>
              <a:tailEnd/>
            </a:ln>
          </p:spPr>
          <p:txBody>
            <a:bodyPr/>
            <a:lstStyle/>
            <a:p>
              <a:endParaRPr lang="en-US" b="1" dirty="0"/>
            </a:p>
          </p:txBody>
        </p:sp>
        <p:sp>
          <p:nvSpPr>
            <p:cNvPr id="1478" name="Freeform 320"/>
            <p:cNvSpPr>
              <a:spLocks/>
            </p:cNvSpPr>
            <p:nvPr/>
          </p:nvSpPr>
          <p:spPr bwMode="auto">
            <a:xfrm>
              <a:off x="4262438" y="3179763"/>
              <a:ext cx="184150" cy="252412"/>
            </a:xfrm>
            <a:custGeom>
              <a:avLst/>
              <a:gdLst/>
              <a:ahLst/>
              <a:cxnLst>
                <a:cxn ang="0">
                  <a:pos x="0" y="0"/>
                </a:cxn>
                <a:cxn ang="0">
                  <a:pos x="29" y="2"/>
                </a:cxn>
                <a:cxn ang="0">
                  <a:pos x="123" y="2"/>
                </a:cxn>
                <a:cxn ang="0">
                  <a:pos x="123" y="128"/>
                </a:cxn>
                <a:cxn ang="0">
                  <a:pos x="104" y="128"/>
                </a:cxn>
                <a:cxn ang="0">
                  <a:pos x="104" y="168"/>
                </a:cxn>
                <a:cxn ang="0">
                  <a:pos x="0" y="168"/>
                </a:cxn>
                <a:cxn ang="0">
                  <a:pos x="0" y="134"/>
                </a:cxn>
                <a:cxn ang="0">
                  <a:pos x="0" y="0"/>
                </a:cxn>
              </a:cxnLst>
              <a:rect l="0" t="0" r="r" b="b"/>
              <a:pathLst>
                <a:path w="123" h="168">
                  <a:moveTo>
                    <a:pt x="0" y="0"/>
                  </a:moveTo>
                  <a:lnTo>
                    <a:pt x="29" y="2"/>
                  </a:lnTo>
                  <a:lnTo>
                    <a:pt x="123" y="2"/>
                  </a:lnTo>
                  <a:lnTo>
                    <a:pt x="123" y="128"/>
                  </a:lnTo>
                  <a:lnTo>
                    <a:pt x="104" y="128"/>
                  </a:lnTo>
                  <a:lnTo>
                    <a:pt x="104" y="168"/>
                  </a:lnTo>
                  <a:lnTo>
                    <a:pt x="0" y="168"/>
                  </a:lnTo>
                  <a:lnTo>
                    <a:pt x="0" y="134"/>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79" name="Freeform 321"/>
            <p:cNvSpPr>
              <a:spLocks/>
            </p:cNvSpPr>
            <p:nvPr/>
          </p:nvSpPr>
          <p:spPr bwMode="auto">
            <a:xfrm>
              <a:off x="4446588" y="3182938"/>
              <a:ext cx="230187" cy="188912"/>
            </a:xfrm>
            <a:custGeom>
              <a:avLst/>
              <a:gdLst/>
              <a:ahLst/>
              <a:cxnLst>
                <a:cxn ang="0">
                  <a:pos x="0" y="0"/>
                </a:cxn>
                <a:cxn ang="0">
                  <a:pos x="41" y="0"/>
                </a:cxn>
                <a:cxn ang="0">
                  <a:pos x="154" y="0"/>
                </a:cxn>
                <a:cxn ang="0">
                  <a:pos x="154" y="126"/>
                </a:cxn>
                <a:cxn ang="0">
                  <a:pos x="0" y="126"/>
                </a:cxn>
                <a:cxn ang="0">
                  <a:pos x="0" y="0"/>
                </a:cxn>
              </a:cxnLst>
              <a:rect l="0" t="0" r="r" b="b"/>
              <a:pathLst>
                <a:path w="154" h="126">
                  <a:moveTo>
                    <a:pt x="0" y="0"/>
                  </a:moveTo>
                  <a:lnTo>
                    <a:pt x="41" y="0"/>
                  </a:lnTo>
                  <a:lnTo>
                    <a:pt x="154" y="0"/>
                  </a:lnTo>
                  <a:lnTo>
                    <a:pt x="154" y="126"/>
                  </a:lnTo>
                  <a:lnTo>
                    <a:pt x="0" y="126"/>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0" name="Freeform 322"/>
            <p:cNvSpPr>
              <a:spLocks/>
            </p:cNvSpPr>
            <p:nvPr/>
          </p:nvSpPr>
          <p:spPr bwMode="auto">
            <a:xfrm>
              <a:off x="4676775" y="3182938"/>
              <a:ext cx="201613" cy="249237"/>
            </a:xfrm>
            <a:custGeom>
              <a:avLst/>
              <a:gdLst/>
              <a:ahLst/>
              <a:cxnLst>
                <a:cxn ang="0">
                  <a:pos x="0" y="0"/>
                </a:cxn>
                <a:cxn ang="0">
                  <a:pos x="24" y="0"/>
                </a:cxn>
                <a:cxn ang="0">
                  <a:pos x="135" y="0"/>
                </a:cxn>
                <a:cxn ang="0">
                  <a:pos x="135" y="166"/>
                </a:cxn>
                <a:cxn ang="0">
                  <a:pos x="29" y="166"/>
                </a:cxn>
                <a:cxn ang="0">
                  <a:pos x="0" y="166"/>
                </a:cxn>
                <a:cxn ang="0">
                  <a:pos x="0" y="126"/>
                </a:cxn>
                <a:cxn ang="0">
                  <a:pos x="0" y="0"/>
                </a:cxn>
              </a:cxnLst>
              <a:rect l="0" t="0" r="r" b="b"/>
              <a:pathLst>
                <a:path w="135" h="166">
                  <a:moveTo>
                    <a:pt x="0" y="0"/>
                  </a:moveTo>
                  <a:lnTo>
                    <a:pt x="24" y="0"/>
                  </a:lnTo>
                  <a:lnTo>
                    <a:pt x="135" y="0"/>
                  </a:lnTo>
                  <a:lnTo>
                    <a:pt x="135" y="166"/>
                  </a:lnTo>
                  <a:lnTo>
                    <a:pt x="29" y="166"/>
                  </a:lnTo>
                  <a:lnTo>
                    <a:pt x="0" y="166"/>
                  </a:lnTo>
                  <a:lnTo>
                    <a:pt x="0" y="126"/>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1" name="Freeform 323"/>
            <p:cNvSpPr>
              <a:spLocks/>
            </p:cNvSpPr>
            <p:nvPr/>
          </p:nvSpPr>
          <p:spPr bwMode="auto">
            <a:xfrm>
              <a:off x="4262438" y="3371850"/>
              <a:ext cx="457200" cy="285750"/>
            </a:xfrm>
            <a:custGeom>
              <a:avLst/>
              <a:gdLst/>
              <a:ahLst/>
              <a:cxnLst>
                <a:cxn ang="0">
                  <a:pos x="0" y="40"/>
                </a:cxn>
                <a:cxn ang="0">
                  <a:pos x="104" y="40"/>
                </a:cxn>
                <a:cxn ang="0">
                  <a:pos x="104" y="0"/>
                </a:cxn>
                <a:cxn ang="0">
                  <a:pos x="277" y="0"/>
                </a:cxn>
                <a:cxn ang="0">
                  <a:pos x="277" y="40"/>
                </a:cxn>
                <a:cxn ang="0">
                  <a:pos x="306" y="40"/>
                </a:cxn>
                <a:cxn ang="0">
                  <a:pos x="306" y="191"/>
                </a:cxn>
                <a:cxn ang="0">
                  <a:pos x="154" y="191"/>
                </a:cxn>
                <a:cxn ang="0">
                  <a:pos x="154" y="54"/>
                </a:cxn>
                <a:cxn ang="0">
                  <a:pos x="0" y="54"/>
                </a:cxn>
                <a:cxn ang="0">
                  <a:pos x="0" y="40"/>
                </a:cxn>
              </a:cxnLst>
              <a:rect l="0" t="0" r="r" b="b"/>
              <a:pathLst>
                <a:path w="306" h="191">
                  <a:moveTo>
                    <a:pt x="0" y="40"/>
                  </a:moveTo>
                  <a:lnTo>
                    <a:pt x="104" y="40"/>
                  </a:lnTo>
                  <a:lnTo>
                    <a:pt x="104" y="0"/>
                  </a:lnTo>
                  <a:lnTo>
                    <a:pt x="277" y="0"/>
                  </a:lnTo>
                  <a:lnTo>
                    <a:pt x="277" y="40"/>
                  </a:lnTo>
                  <a:lnTo>
                    <a:pt x="306" y="40"/>
                  </a:lnTo>
                  <a:lnTo>
                    <a:pt x="306" y="191"/>
                  </a:lnTo>
                  <a:lnTo>
                    <a:pt x="154" y="191"/>
                  </a:lnTo>
                  <a:lnTo>
                    <a:pt x="154" y="54"/>
                  </a:lnTo>
                  <a:lnTo>
                    <a:pt x="0" y="54"/>
                  </a:lnTo>
                  <a:lnTo>
                    <a:pt x="0" y="4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2" name="Freeform 324"/>
            <p:cNvSpPr>
              <a:spLocks/>
            </p:cNvSpPr>
            <p:nvPr/>
          </p:nvSpPr>
          <p:spPr bwMode="auto">
            <a:xfrm>
              <a:off x="4262438" y="3452813"/>
              <a:ext cx="230187" cy="207962"/>
            </a:xfrm>
            <a:custGeom>
              <a:avLst/>
              <a:gdLst/>
              <a:ahLst/>
              <a:cxnLst>
                <a:cxn ang="0">
                  <a:pos x="0" y="0"/>
                </a:cxn>
                <a:cxn ang="0">
                  <a:pos x="154" y="0"/>
                </a:cxn>
                <a:cxn ang="0">
                  <a:pos x="154" y="137"/>
                </a:cxn>
                <a:cxn ang="0">
                  <a:pos x="77" y="137"/>
                </a:cxn>
                <a:cxn ang="0">
                  <a:pos x="0" y="139"/>
                </a:cxn>
                <a:cxn ang="0">
                  <a:pos x="0" y="0"/>
                </a:cxn>
              </a:cxnLst>
              <a:rect l="0" t="0" r="r" b="b"/>
              <a:pathLst>
                <a:path w="154" h="139">
                  <a:moveTo>
                    <a:pt x="0" y="0"/>
                  </a:moveTo>
                  <a:lnTo>
                    <a:pt x="154" y="0"/>
                  </a:lnTo>
                  <a:lnTo>
                    <a:pt x="154" y="137"/>
                  </a:lnTo>
                  <a:lnTo>
                    <a:pt x="77" y="137"/>
                  </a:lnTo>
                  <a:lnTo>
                    <a:pt x="0" y="139"/>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3" name="Freeform 325"/>
            <p:cNvSpPr>
              <a:spLocks/>
            </p:cNvSpPr>
            <p:nvPr/>
          </p:nvSpPr>
          <p:spPr bwMode="auto">
            <a:xfrm>
              <a:off x="4719638" y="3432175"/>
              <a:ext cx="214312" cy="225425"/>
            </a:xfrm>
            <a:custGeom>
              <a:avLst/>
              <a:gdLst/>
              <a:ahLst/>
              <a:cxnLst>
                <a:cxn ang="0">
                  <a:pos x="0" y="0"/>
                </a:cxn>
                <a:cxn ang="0">
                  <a:pos x="106" y="0"/>
                </a:cxn>
                <a:cxn ang="0">
                  <a:pos x="112" y="8"/>
                </a:cxn>
                <a:cxn ang="0">
                  <a:pos x="123" y="10"/>
                </a:cxn>
                <a:cxn ang="0">
                  <a:pos x="125" y="17"/>
                </a:cxn>
                <a:cxn ang="0">
                  <a:pos x="126" y="28"/>
                </a:cxn>
                <a:cxn ang="0">
                  <a:pos x="143" y="33"/>
                </a:cxn>
                <a:cxn ang="0">
                  <a:pos x="143" y="151"/>
                </a:cxn>
                <a:cxn ang="0">
                  <a:pos x="0" y="151"/>
                </a:cxn>
                <a:cxn ang="0">
                  <a:pos x="0" y="0"/>
                </a:cxn>
              </a:cxnLst>
              <a:rect l="0" t="0" r="r" b="b"/>
              <a:pathLst>
                <a:path w="143" h="151">
                  <a:moveTo>
                    <a:pt x="0" y="0"/>
                  </a:moveTo>
                  <a:lnTo>
                    <a:pt x="106" y="0"/>
                  </a:lnTo>
                  <a:lnTo>
                    <a:pt x="112" y="8"/>
                  </a:lnTo>
                  <a:lnTo>
                    <a:pt x="123" y="10"/>
                  </a:lnTo>
                  <a:lnTo>
                    <a:pt x="125" y="17"/>
                  </a:lnTo>
                  <a:lnTo>
                    <a:pt x="126" y="28"/>
                  </a:lnTo>
                  <a:lnTo>
                    <a:pt x="143" y="33"/>
                  </a:lnTo>
                  <a:lnTo>
                    <a:pt x="143" y="151"/>
                  </a:lnTo>
                  <a:lnTo>
                    <a:pt x="0" y="151"/>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4" name="Freeform 326"/>
            <p:cNvSpPr>
              <a:spLocks/>
            </p:cNvSpPr>
            <p:nvPr/>
          </p:nvSpPr>
          <p:spPr bwMode="auto">
            <a:xfrm>
              <a:off x="3802063" y="3656013"/>
              <a:ext cx="574675" cy="392112"/>
            </a:xfrm>
            <a:custGeom>
              <a:avLst/>
              <a:gdLst/>
              <a:ahLst/>
              <a:cxnLst>
                <a:cxn ang="0">
                  <a:pos x="0" y="0"/>
                </a:cxn>
                <a:cxn ang="0">
                  <a:pos x="32" y="1"/>
                </a:cxn>
                <a:cxn ang="0">
                  <a:pos x="166" y="0"/>
                </a:cxn>
                <a:cxn ang="0">
                  <a:pos x="308" y="3"/>
                </a:cxn>
                <a:cxn ang="0">
                  <a:pos x="385" y="1"/>
                </a:cxn>
                <a:cxn ang="0">
                  <a:pos x="385" y="131"/>
                </a:cxn>
                <a:cxn ang="0">
                  <a:pos x="385" y="262"/>
                </a:cxn>
                <a:cxn ang="0">
                  <a:pos x="160" y="262"/>
                </a:cxn>
                <a:cxn ang="0">
                  <a:pos x="160" y="258"/>
                </a:cxn>
                <a:cxn ang="0">
                  <a:pos x="185" y="243"/>
                </a:cxn>
                <a:cxn ang="0">
                  <a:pos x="191" y="234"/>
                </a:cxn>
                <a:cxn ang="0">
                  <a:pos x="178" y="214"/>
                </a:cxn>
                <a:cxn ang="0">
                  <a:pos x="181" y="208"/>
                </a:cxn>
                <a:cxn ang="0">
                  <a:pos x="183" y="194"/>
                </a:cxn>
                <a:cxn ang="0">
                  <a:pos x="195" y="178"/>
                </a:cxn>
                <a:cxn ang="0">
                  <a:pos x="198" y="165"/>
                </a:cxn>
                <a:cxn ang="0">
                  <a:pos x="186" y="146"/>
                </a:cxn>
                <a:cxn ang="0">
                  <a:pos x="172" y="144"/>
                </a:cxn>
                <a:cxn ang="0">
                  <a:pos x="160" y="137"/>
                </a:cxn>
                <a:cxn ang="0">
                  <a:pos x="148" y="123"/>
                </a:cxn>
                <a:cxn ang="0">
                  <a:pos x="143" y="95"/>
                </a:cxn>
                <a:cxn ang="0">
                  <a:pos x="123" y="54"/>
                </a:cxn>
                <a:cxn ang="0">
                  <a:pos x="98" y="31"/>
                </a:cxn>
                <a:cxn ang="0">
                  <a:pos x="83" y="32"/>
                </a:cxn>
                <a:cxn ang="0">
                  <a:pos x="75" y="26"/>
                </a:cxn>
                <a:cxn ang="0">
                  <a:pos x="44" y="23"/>
                </a:cxn>
                <a:cxn ang="0">
                  <a:pos x="34" y="15"/>
                </a:cxn>
                <a:cxn ang="0">
                  <a:pos x="0" y="0"/>
                </a:cxn>
              </a:cxnLst>
              <a:rect l="0" t="0" r="r" b="b"/>
              <a:pathLst>
                <a:path w="385" h="262">
                  <a:moveTo>
                    <a:pt x="0" y="0"/>
                  </a:moveTo>
                  <a:lnTo>
                    <a:pt x="32" y="1"/>
                  </a:lnTo>
                  <a:lnTo>
                    <a:pt x="166" y="0"/>
                  </a:lnTo>
                  <a:lnTo>
                    <a:pt x="308" y="3"/>
                  </a:lnTo>
                  <a:lnTo>
                    <a:pt x="385" y="1"/>
                  </a:lnTo>
                  <a:lnTo>
                    <a:pt x="385" y="131"/>
                  </a:lnTo>
                  <a:lnTo>
                    <a:pt x="385" y="262"/>
                  </a:lnTo>
                  <a:lnTo>
                    <a:pt x="160" y="262"/>
                  </a:lnTo>
                  <a:lnTo>
                    <a:pt x="160" y="258"/>
                  </a:lnTo>
                  <a:lnTo>
                    <a:pt x="185" y="243"/>
                  </a:lnTo>
                  <a:lnTo>
                    <a:pt x="191" y="234"/>
                  </a:lnTo>
                  <a:lnTo>
                    <a:pt x="178" y="214"/>
                  </a:lnTo>
                  <a:lnTo>
                    <a:pt x="181" y="208"/>
                  </a:lnTo>
                  <a:lnTo>
                    <a:pt x="183" y="194"/>
                  </a:lnTo>
                  <a:lnTo>
                    <a:pt x="195" y="178"/>
                  </a:lnTo>
                  <a:lnTo>
                    <a:pt x="198" y="165"/>
                  </a:lnTo>
                  <a:lnTo>
                    <a:pt x="186" y="146"/>
                  </a:lnTo>
                  <a:lnTo>
                    <a:pt x="172" y="144"/>
                  </a:lnTo>
                  <a:lnTo>
                    <a:pt x="160" y="137"/>
                  </a:lnTo>
                  <a:lnTo>
                    <a:pt x="148" y="123"/>
                  </a:lnTo>
                  <a:lnTo>
                    <a:pt x="143" y="95"/>
                  </a:lnTo>
                  <a:lnTo>
                    <a:pt x="123" y="54"/>
                  </a:lnTo>
                  <a:lnTo>
                    <a:pt x="98" y="31"/>
                  </a:lnTo>
                  <a:lnTo>
                    <a:pt x="83" y="32"/>
                  </a:lnTo>
                  <a:lnTo>
                    <a:pt x="75" y="26"/>
                  </a:lnTo>
                  <a:lnTo>
                    <a:pt x="44" y="23"/>
                  </a:lnTo>
                  <a:lnTo>
                    <a:pt x="34" y="15"/>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5" name="Rectangle 327"/>
            <p:cNvSpPr>
              <a:spLocks noChangeArrowheads="1"/>
            </p:cNvSpPr>
            <p:nvPr/>
          </p:nvSpPr>
          <p:spPr bwMode="auto">
            <a:xfrm>
              <a:off x="4376738" y="3657600"/>
              <a:ext cx="342900" cy="193675"/>
            </a:xfrm>
            <a:prstGeom prst="rect">
              <a:avLst/>
            </a:prstGeom>
            <a:solidFill>
              <a:schemeClr val="bg1">
                <a:lumMod val="75000"/>
              </a:schemeClr>
            </a:solidFill>
            <a:ln w="9525">
              <a:solidFill>
                <a:schemeClr val="tx1"/>
              </a:solidFill>
              <a:miter lim="800000"/>
              <a:headEnd/>
              <a:tailEnd/>
            </a:ln>
          </p:spPr>
          <p:txBody>
            <a:bodyPr/>
            <a:lstStyle/>
            <a:p>
              <a:endParaRPr lang="en-US" b="1" dirty="0"/>
            </a:p>
          </p:txBody>
        </p:sp>
        <p:sp>
          <p:nvSpPr>
            <p:cNvPr id="1486" name="Rectangle 328"/>
            <p:cNvSpPr>
              <a:spLocks noChangeArrowheads="1"/>
            </p:cNvSpPr>
            <p:nvPr/>
          </p:nvSpPr>
          <p:spPr bwMode="auto">
            <a:xfrm>
              <a:off x="4376738" y="3851275"/>
              <a:ext cx="342900" cy="196850"/>
            </a:xfrm>
            <a:prstGeom prst="rect">
              <a:avLst/>
            </a:prstGeom>
            <a:solidFill>
              <a:schemeClr val="bg1">
                <a:lumMod val="75000"/>
              </a:schemeClr>
            </a:solidFill>
            <a:ln w="9525">
              <a:solidFill>
                <a:schemeClr val="tx1"/>
              </a:solidFill>
              <a:miter lim="800000"/>
              <a:headEnd/>
              <a:tailEnd/>
            </a:ln>
          </p:spPr>
          <p:txBody>
            <a:bodyPr/>
            <a:lstStyle/>
            <a:p>
              <a:endParaRPr lang="en-US" b="1" dirty="0"/>
            </a:p>
          </p:txBody>
        </p:sp>
        <p:sp>
          <p:nvSpPr>
            <p:cNvPr id="1487" name="Freeform 329"/>
            <p:cNvSpPr>
              <a:spLocks/>
            </p:cNvSpPr>
            <p:nvPr/>
          </p:nvSpPr>
          <p:spPr bwMode="auto">
            <a:xfrm>
              <a:off x="4719638" y="3657600"/>
              <a:ext cx="258762" cy="193675"/>
            </a:xfrm>
            <a:custGeom>
              <a:avLst/>
              <a:gdLst/>
              <a:ahLst/>
              <a:cxnLst>
                <a:cxn ang="0">
                  <a:pos x="0" y="0"/>
                </a:cxn>
                <a:cxn ang="0">
                  <a:pos x="143" y="0"/>
                </a:cxn>
                <a:cxn ang="0">
                  <a:pos x="143" y="54"/>
                </a:cxn>
                <a:cxn ang="0">
                  <a:pos x="173" y="54"/>
                </a:cxn>
                <a:cxn ang="0">
                  <a:pos x="173" y="130"/>
                </a:cxn>
                <a:cxn ang="0">
                  <a:pos x="0" y="130"/>
                </a:cxn>
                <a:cxn ang="0">
                  <a:pos x="0" y="0"/>
                </a:cxn>
              </a:cxnLst>
              <a:rect l="0" t="0" r="r" b="b"/>
              <a:pathLst>
                <a:path w="173" h="130">
                  <a:moveTo>
                    <a:pt x="0" y="0"/>
                  </a:moveTo>
                  <a:lnTo>
                    <a:pt x="143" y="0"/>
                  </a:lnTo>
                  <a:lnTo>
                    <a:pt x="143" y="54"/>
                  </a:lnTo>
                  <a:lnTo>
                    <a:pt x="173" y="54"/>
                  </a:lnTo>
                  <a:lnTo>
                    <a:pt x="173" y="130"/>
                  </a:lnTo>
                  <a:lnTo>
                    <a:pt x="0" y="13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8" name="Freeform 330"/>
            <p:cNvSpPr>
              <a:spLocks/>
            </p:cNvSpPr>
            <p:nvPr/>
          </p:nvSpPr>
          <p:spPr bwMode="auto">
            <a:xfrm>
              <a:off x="4483100" y="4048125"/>
              <a:ext cx="385763" cy="317500"/>
            </a:xfrm>
            <a:custGeom>
              <a:avLst/>
              <a:gdLst/>
              <a:ahLst/>
              <a:cxnLst>
                <a:cxn ang="0">
                  <a:pos x="0" y="0"/>
                </a:cxn>
                <a:cxn ang="0">
                  <a:pos x="0" y="212"/>
                </a:cxn>
                <a:cxn ang="0">
                  <a:pos x="189" y="212"/>
                </a:cxn>
                <a:cxn ang="0">
                  <a:pos x="183" y="203"/>
                </a:cxn>
                <a:cxn ang="0">
                  <a:pos x="180" y="192"/>
                </a:cxn>
                <a:cxn ang="0">
                  <a:pos x="186" y="178"/>
                </a:cxn>
                <a:cxn ang="0">
                  <a:pos x="181" y="169"/>
                </a:cxn>
                <a:cxn ang="0">
                  <a:pos x="189" y="157"/>
                </a:cxn>
                <a:cxn ang="0">
                  <a:pos x="181" y="143"/>
                </a:cxn>
                <a:cxn ang="0">
                  <a:pos x="183" y="130"/>
                </a:cxn>
                <a:cxn ang="0">
                  <a:pos x="190" y="123"/>
                </a:cxn>
                <a:cxn ang="0">
                  <a:pos x="195" y="89"/>
                </a:cxn>
                <a:cxn ang="0">
                  <a:pos x="200" y="64"/>
                </a:cxn>
                <a:cxn ang="0">
                  <a:pos x="257" y="64"/>
                </a:cxn>
                <a:cxn ang="0">
                  <a:pos x="257" y="0"/>
                </a:cxn>
                <a:cxn ang="0">
                  <a:pos x="158" y="0"/>
                </a:cxn>
                <a:cxn ang="0">
                  <a:pos x="0" y="0"/>
                </a:cxn>
              </a:cxnLst>
              <a:rect l="0" t="0" r="r" b="b"/>
              <a:pathLst>
                <a:path w="257" h="212">
                  <a:moveTo>
                    <a:pt x="0" y="0"/>
                  </a:moveTo>
                  <a:lnTo>
                    <a:pt x="0" y="212"/>
                  </a:lnTo>
                  <a:lnTo>
                    <a:pt x="189" y="212"/>
                  </a:lnTo>
                  <a:lnTo>
                    <a:pt x="183" y="203"/>
                  </a:lnTo>
                  <a:lnTo>
                    <a:pt x="180" y="192"/>
                  </a:lnTo>
                  <a:lnTo>
                    <a:pt x="186" y="178"/>
                  </a:lnTo>
                  <a:lnTo>
                    <a:pt x="181" y="169"/>
                  </a:lnTo>
                  <a:lnTo>
                    <a:pt x="189" y="157"/>
                  </a:lnTo>
                  <a:lnTo>
                    <a:pt x="181" y="143"/>
                  </a:lnTo>
                  <a:lnTo>
                    <a:pt x="183" y="130"/>
                  </a:lnTo>
                  <a:lnTo>
                    <a:pt x="190" y="123"/>
                  </a:lnTo>
                  <a:lnTo>
                    <a:pt x="195" y="89"/>
                  </a:lnTo>
                  <a:lnTo>
                    <a:pt x="200" y="64"/>
                  </a:lnTo>
                  <a:lnTo>
                    <a:pt x="257" y="64"/>
                  </a:lnTo>
                  <a:lnTo>
                    <a:pt x="257" y="0"/>
                  </a:lnTo>
                  <a:lnTo>
                    <a:pt x="158" y="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89" name="Freeform 331"/>
            <p:cNvSpPr>
              <a:spLocks/>
            </p:cNvSpPr>
            <p:nvPr/>
          </p:nvSpPr>
          <p:spPr bwMode="auto">
            <a:xfrm>
              <a:off x="4752975" y="4143375"/>
              <a:ext cx="169863" cy="225425"/>
            </a:xfrm>
            <a:custGeom>
              <a:avLst/>
              <a:gdLst/>
              <a:ahLst/>
              <a:cxnLst>
                <a:cxn ang="0">
                  <a:pos x="20" y="0"/>
                </a:cxn>
                <a:cxn ang="0">
                  <a:pos x="77" y="0"/>
                </a:cxn>
                <a:cxn ang="0">
                  <a:pos x="97" y="0"/>
                </a:cxn>
                <a:cxn ang="0">
                  <a:pos x="97" y="60"/>
                </a:cxn>
                <a:cxn ang="0">
                  <a:pos x="114" y="60"/>
                </a:cxn>
                <a:cxn ang="0">
                  <a:pos x="114" y="150"/>
                </a:cxn>
                <a:cxn ang="0">
                  <a:pos x="9" y="148"/>
                </a:cxn>
                <a:cxn ang="0">
                  <a:pos x="3" y="139"/>
                </a:cxn>
                <a:cxn ang="0">
                  <a:pos x="0" y="128"/>
                </a:cxn>
                <a:cxn ang="0">
                  <a:pos x="6" y="114"/>
                </a:cxn>
                <a:cxn ang="0">
                  <a:pos x="1" y="105"/>
                </a:cxn>
                <a:cxn ang="0">
                  <a:pos x="9" y="93"/>
                </a:cxn>
                <a:cxn ang="0">
                  <a:pos x="1" y="79"/>
                </a:cxn>
                <a:cxn ang="0">
                  <a:pos x="3" y="66"/>
                </a:cxn>
                <a:cxn ang="0">
                  <a:pos x="10" y="59"/>
                </a:cxn>
                <a:cxn ang="0">
                  <a:pos x="14" y="26"/>
                </a:cxn>
                <a:cxn ang="0">
                  <a:pos x="20" y="0"/>
                </a:cxn>
              </a:cxnLst>
              <a:rect l="0" t="0" r="r" b="b"/>
              <a:pathLst>
                <a:path w="114" h="150">
                  <a:moveTo>
                    <a:pt x="20" y="0"/>
                  </a:moveTo>
                  <a:lnTo>
                    <a:pt x="77" y="0"/>
                  </a:lnTo>
                  <a:lnTo>
                    <a:pt x="97" y="0"/>
                  </a:lnTo>
                  <a:lnTo>
                    <a:pt x="97" y="60"/>
                  </a:lnTo>
                  <a:lnTo>
                    <a:pt x="114" y="60"/>
                  </a:lnTo>
                  <a:lnTo>
                    <a:pt x="114" y="150"/>
                  </a:lnTo>
                  <a:lnTo>
                    <a:pt x="9" y="148"/>
                  </a:lnTo>
                  <a:lnTo>
                    <a:pt x="3" y="139"/>
                  </a:lnTo>
                  <a:lnTo>
                    <a:pt x="0" y="128"/>
                  </a:lnTo>
                  <a:lnTo>
                    <a:pt x="6" y="114"/>
                  </a:lnTo>
                  <a:lnTo>
                    <a:pt x="1" y="105"/>
                  </a:lnTo>
                  <a:lnTo>
                    <a:pt x="9" y="93"/>
                  </a:lnTo>
                  <a:lnTo>
                    <a:pt x="1" y="79"/>
                  </a:lnTo>
                  <a:lnTo>
                    <a:pt x="3" y="66"/>
                  </a:lnTo>
                  <a:lnTo>
                    <a:pt x="10" y="59"/>
                  </a:lnTo>
                  <a:lnTo>
                    <a:pt x="14" y="26"/>
                  </a:lnTo>
                  <a:lnTo>
                    <a:pt x="2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90" name="Freeform 332"/>
            <p:cNvSpPr>
              <a:spLocks/>
            </p:cNvSpPr>
            <p:nvPr/>
          </p:nvSpPr>
          <p:spPr bwMode="auto">
            <a:xfrm>
              <a:off x="4719638" y="3851275"/>
              <a:ext cx="338137" cy="196850"/>
            </a:xfrm>
            <a:custGeom>
              <a:avLst/>
              <a:gdLst/>
              <a:ahLst/>
              <a:cxnLst>
                <a:cxn ang="0">
                  <a:pos x="99" y="131"/>
                </a:cxn>
                <a:cxn ang="0">
                  <a:pos x="226" y="131"/>
                </a:cxn>
                <a:cxn ang="0">
                  <a:pos x="226" y="67"/>
                </a:cxn>
                <a:cxn ang="0">
                  <a:pos x="173" y="67"/>
                </a:cxn>
                <a:cxn ang="0">
                  <a:pos x="173" y="0"/>
                </a:cxn>
                <a:cxn ang="0">
                  <a:pos x="0" y="0"/>
                </a:cxn>
                <a:cxn ang="0">
                  <a:pos x="0" y="131"/>
                </a:cxn>
                <a:cxn ang="0">
                  <a:pos x="99" y="131"/>
                </a:cxn>
              </a:cxnLst>
              <a:rect l="0" t="0" r="r" b="b"/>
              <a:pathLst>
                <a:path w="226" h="131">
                  <a:moveTo>
                    <a:pt x="99" y="131"/>
                  </a:moveTo>
                  <a:lnTo>
                    <a:pt x="226" y="131"/>
                  </a:lnTo>
                  <a:lnTo>
                    <a:pt x="226" y="67"/>
                  </a:lnTo>
                  <a:lnTo>
                    <a:pt x="173" y="67"/>
                  </a:lnTo>
                  <a:lnTo>
                    <a:pt x="173" y="0"/>
                  </a:lnTo>
                  <a:lnTo>
                    <a:pt x="0" y="0"/>
                  </a:lnTo>
                  <a:lnTo>
                    <a:pt x="0" y="131"/>
                  </a:lnTo>
                  <a:lnTo>
                    <a:pt x="99" y="131"/>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91" name="Freeform 333"/>
            <p:cNvSpPr>
              <a:spLocks/>
            </p:cNvSpPr>
            <p:nvPr/>
          </p:nvSpPr>
          <p:spPr bwMode="auto">
            <a:xfrm>
              <a:off x="4057650" y="3170238"/>
              <a:ext cx="204788" cy="211137"/>
            </a:xfrm>
            <a:custGeom>
              <a:avLst/>
              <a:gdLst/>
              <a:ahLst/>
              <a:cxnLst>
                <a:cxn ang="0">
                  <a:pos x="0" y="0"/>
                </a:cxn>
                <a:cxn ang="0">
                  <a:pos x="24" y="1"/>
                </a:cxn>
                <a:cxn ang="0">
                  <a:pos x="137" y="7"/>
                </a:cxn>
                <a:cxn ang="0">
                  <a:pos x="137" y="141"/>
                </a:cxn>
                <a:cxn ang="0">
                  <a:pos x="0" y="141"/>
                </a:cxn>
                <a:cxn ang="0">
                  <a:pos x="0" y="0"/>
                </a:cxn>
              </a:cxnLst>
              <a:rect l="0" t="0" r="r" b="b"/>
              <a:pathLst>
                <a:path w="137" h="141">
                  <a:moveTo>
                    <a:pt x="0" y="0"/>
                  </a:moveTo>
                  <a:lnTo>
                    <a:pt x="24" y="1"/>
                  </a:lnTo>
                  <a:lnTo>
                    <a:pt x="137" y="7"/>
                  </a:lnTo>
                  <a:lnTo>
                    <a:pt x="137" y="141"/>
                  </a:lnTo>
                  <a:lnTo>
                    <a:pt x="0" y="141"/>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92" name="Freeform 334"/>
            <p:cNvSpPr>
              <a:spLocks/>
            </p:cNvSpPr>
            <p:nvPr/>
          </p:nvSpPr>
          <p:spPr bwMode="auto">
            <a:xfrm>
              <a:off x="4049713" y="3381375"/>
              <a:ext cx="212725" cy="279400"/>
            </a:xfrm>
            <a:custGeom>
              <a:avLst/>
              <a:gdLst/>
              <a:ahLst/>
              <a:cxnLst>
                <a:cxn ang="0">
                  <a:pos x="5" y="0"/>
                </a:cxn>
                <a:cxn ang="0">
                  <a:pos x="142" y="0"/>
                </a:cxn>
                <a:cxn ang="0">
                  <a:pos x="142" y="34"/>
                </a:cxn>
                <a:cxn ang="0">
                  <a:pos x="142" y="48"/>
                </a:cxn>
                <a:cxn ang="0">
                  <a:pos x="142" y="187"/>
                </a:cxn>
                <a:cxn ang="0">
                  <a:pos x="0" y="184"/>
                </a:cxn>
                <a:cxn ang="0">
                  <a:pos x="5" y="0"/>
                </a:cxn>
              </a:cxnLst>
              <a:rect l="0" t="0" r="r" b="b"/>
              <a:pathLst>
                <a:path w="142" h="187">
                  <a:moveTo>
                    <a:pt x="5" y="0"/>
                  </a:moveTo>
                  <a:lnTo>
                    <a:pt x="142" y="0"/>
                  </a:lnTo>
                  <a:lnTo>
                    <a:pt x="142" y="34"/>
                  </a:lnTo>
                  <a:lnTo>
                    <a:pt x="142" y="48"/>
                  </a:lnTo>
                  <a:lnTo>
                    <a:pt x="142" y="187"/>
                  </a:lnTo>
                  <a:lnTo>
                    <a:pt x="0" y="184"/>
                  </a:lnTo>
                  <a:lnTo>
                    <a:pt x="5"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493" name="Freeform 335"/>
            <p:cNvSpPr>
              <a:spLocks/>
            </p:cNvSpPr>
            <p:nvPr/>
          </p:nvSpPr>
          <p:spPr bwMode="auto">
            <a:xfrm>
              <a:off x="4992688" y="5495925"/>
              <a:ext cx="222250" cy="349250"/>
            </a:xfrm>
            <a:custGeom>
              <a:avLst/>
              <a:gdLst/>
              <a:ahLst/>
              <a:cxnLst>
                <a:cxn ang="0">
                  <a:pos x="0" y="16"/>
                </a:cxn>
                <a:cxn ang="0">
                  <a:pos x="23" y="0"/>
                </a:cxn>
                <a:cxn ang="0">
                  <a:pos x="35" y="14"/>
                </a:cxn>
                <a:cxn ang="0">
                  <a:pos x="149" y="14"/>
                </a:cxn>
                <a:cxn ang="0">
                  <a:pos x="149" y="166"/>
                </a:cxn>
                <a:cxn ang="0">
                  <a:pos x="131" y="208"/>
                </a:cxn>
                <a:cxn ang="0">
                  <a:pos x="89" y="233"/>
                </a:cxn>
                <a:cxn ang="0">
                  <a:pos x="77" y="202"/>
                </a:cxn>
                <a:cxn ang="0">
                  <a:pos x="68" y="171"/>
                </a:cxn>
                <a:cxn ang="0">
                  <a:pos x="48" y="136"/>
                </a:cxn>
                <a:cxn ang="0">
                  <a:pos x="21" y="102"/>
                </a:cxn>
                <a:cxn ang="0">
                  <a:pos x="15" y="77"/>
                </a:cxn>
                <a:cxn ang="0">
                  <a:pos x="11" y="40"/>
                </a:cxn>
                <a:cxn ang="0">
                  <a:pos x="0" y="16"/>
                </a:cxn>
              </a:cxnLst>
              <a:rect l="0" t="0" r="r" b="b"/>
              <a:pathLst>
                <a:path w="149" h="233">
                  <a:moveTo>
                    <a:pt x="0" y="16"/>
                  </a:moveTo>
                  <a:lnTo>
                    <a:pt x="23" y="0"/>
                  </a:lnTo>
                  <a:lnTo>
                    <a:pt x="35" y="14"/>
                  </a:lnTo>
                  <a:lnTo>
                    <a:pt x="149" y="14"/>
                  </a:lnTo>
                  <a:lnTo>
                    <a:pt x="149" y="166"/>
                  </a:lnTo>
                  <a:lnTo>
                    <a:pt x="131" y="208"/>
                  </a:lnTo>
                  <a:lnTo>
                    <a:pt x="89" y="233"/>
                  </a:lnTo>
                  <a:lnTo>
                    <a:pt x="77" y="202"/>
                  </a:lnTo>
                  <a:lnTo>
                    <a:pt x="68" y="171"/>
                  </a:lnTo>
                  <a:lnTo>
                    <a:pt x="48" y="136"/>
                  </a:lnTo>
                  <a:lnTo>
                    <a:pt x="21" y="102"/>
                  </a:lnTo>
                  <a:lnTo>
                    <a:pt x="15" y="77"/>
                  </a:lnTo>
                  <a:lnTo>
                    <a:pt x="11" y="40"/>
                  </a:lnTo>
                  <a:lnTo>
                    <a:pt x="0" y="16"/>
                  </a:lnTo>
                  <a:close/>
                </a:path>
              </a:pathLst>
            </a:custGeom>
            <a:solidFill>
              <a:schemeClr val="accent6"/>
            </a:solidFill>
            <a:ln w="9525">
              <a:solidFill>
                <a:schemeClr val="tx1"/>
              </a:solidFill>
              <a:round/>
              <a:headEnd/>
              <a:tailEnd/>
            </a:ln>
          </p:spPr>
          <p:txBody>
            <a:bodyPr/>
            <a:lstStyle/>
            <a:p>
              <a:endParaRPr lang="en-US" b="1" dirty="0"/>
            </a:p>
          </p:txBody>
        </p:sp>
        <p:sp>
          <p:nvSpPr>
            <p:cNvPr id="1494" name="Freeform 336"/>
            <p:cNvSpPr>
              <a:spLocks/>
            </p:cNvSpPr>
            <p:nvPr/>
          </p:nvSpPr>
          <p:spPr bwMode="auto">
            <a:xfrm>
              <a:off x="5214938" y="5470525"/>
              <a:ext cx="233362" cy="274638"/>
            </a:xfrm>
            <a:custGeom>
              <a:avLst/>
              <a:gdLst/>
              <a:ahLst/>
              <a:cxnLst>
                <a:cxn ang="0">
                  <a:pos x="0" y="31"/>
                </a:cxn>
                <a:cxn ang="0">
                  <a:pos x="36" y="31"/>
                </a:cxn>
                <a:cxn ang="0">
                  <a:pos x="36" y="0"/>
                </a:cxn>
                <a:cxn ang="0">
                  <a:pos x="96" y="0"/>
                </a:cxn>
                <a:cxn ang="0">
                  <a:pos x="96" y="8"/>
                </a:cxn>
                <a:cxn ang="0">
                  <a:pos x="103" y="8"/>
                </a:cxn>
                <a:cxn ang="0">
                  <a:pos x="103" y="0"/>
                </a:cxn>
                <a:cxn ang="0">
                  <a:pos x="116" y="0"/>
                </a:cxn>
                <a:cxn ang="0">
                  <a:pos x="116" y="6"/>
                </a:cxn>
                <a:cxn ang="0">
                  <a:pos x="125" y="6"/>
                </a:cxn>
                <a:cxn ang="0">
                  <a:pos x="125" y="29"/>
                </a:cxn>
                <a:cxn ang="0">
                  <a:pos x="133" y="36"/>
                </a:cxn>
                <a:cxn ang="0">
                  <a:pos x="133" y="71"/>
                </a:cxn>
                <a:cxn ang="0">
                  <a:pos x="137" y="71"/>
                </a:cxn>
                <a:cxn ang="0">
                  <a:pos x="140" y="94"/>
                </a:cxn>
                <a:cxn ang="0">
                  <a:pos x="149" y="94"/>
                </a:cxn>
                <a:cxn ang="0">
                  <a:pos x="149" y="100"/>
                </a:cxn>
                <a:cxn ang="0">
                  <a:pos x="156" y="100"/>
                </a:cxn>
                <a:cxn ang="0">
                  <a:pos x="156" y="183"/>
                </a:cxn>
                <a:cxn ang="0">
                  <a:pos x="0" y="183"/>
                </a:cxn>
                <a:cxn ang="0">
                  <a:pos x="0" y="31"/>
                </a:cxn>
              </a:cxnLst>
              <a:rect l="0" t="0" r="r" b="b"/>
              <a:pathLst>
                <a:path w="156" h="183">
                  <a:moveTo>
                    <a:pt x="0" y="31"/>
                  </a:moveTo>
                  <a:lnTo>
                    <a:pt x="36" y="31"/>
                  </a:lnTo>
                  <a:lnTo>
                    <a:pt x="36" y="0"/>
                  </a:lnTo>
                  <a:lnTo>
                    <a:pt x="96" y="0"/>
                  </a:lnTo>
                  <a:lnTo>
                    <a:pt x="96" y="8"/>
                  </a:lnTo>
                  <a:lnTo>
                    <a:pt x="103" y="8"/>
                  </a:lnTo>
                  <a:lnTo>
                    <a:pt x="103" y="0"/>
                  </a:lnTo>
                  <a:lnTo>
                    <a:pt x="116" y="0"/>
                  </a:lnTo>
                  <a:lnTo>
                    <a:pt x="116" y="6"/>
                  </a:lnTo>
                  <a:lnTo>
                    <a:pt x="125" y="6"/>
                  </a:lnTo>
                  <a:lnTo>
                    <a:pt x="125" y="29"/>
                  </a:lnTo>
                  <a:lnTo>
                    <a:pt x="133" y="36"/>
                  </a:lnTo>
                  <a:lnTo>
                    <a:pt x="133" y="71"/>
                  </a:lnTo>
                  <a:lnTo>
                    <a:pt x="137" y="71"/>
                  </a:lnTo>
                  <a:lnTo>
                    <a:pt x="140" y="94"/>
                  </a:lnTo>
                  <a:lnTo>
                    <a:pt x="149" y="94"/>
                  </a:lnTo>
                  <a:lnTo>
                    <a:pt x="149" y="100"/>
                  </a:lnTo>
                  <a:lnTo>
                    <a:pt x="156" y="100"/>
                  </a:lnTo>
                  <a:lnTo>
                    <a:pt x="156" y="183"/>
                  </a:lnTo>
                  <a:lnTo>
                    <a:pt x="0" y="183"/>
                  </a:lnTo>
                  <a:lnTo>
                    <a:pt x="0" y="31"/>
                  </a:lnTo>
                  <a:close/>
                </a:path>
              </a:pathLst>
            </a:custGeom>
            <a:solidFill>
              <a:schemeClr val="accent6"/>
            </a:solidFill>
            <a:ln w="9525">
              <a:solidFill>
                <a:schemeClr val="tx1"/>
              </a:solidFill>
              <a:round/>
              <a:headEnd/>
              <a:tailEnd/>
            </a:ln>
          </p:spPr>
          <p:txBody>
            <a:bodyPr/>
            <a:lstStyle/>
            <a:p>
              <a:endParaRPr lang="en-US" b="1" dirty="0"/>
            </a:p>
          </p:txBody>
        </p:sp>
        <p:sp>
          <p:nvSpPr>
            <p:cNvPr id="1495" name="Freeform 337"/>
            <p:cNvSpPr>
              <a:spLocks/>
            </p:cNvSpPr>
            <p:nvPr/>
          </p:nvSpPr>
          <p:spPr bwMode="auto">
            <a:xfrm>
              <a:off x="5402263" y="5514975"/>
              <a:ext cx="231775" cy="230188"/>
            </a:xfrm>
            <a:custGeom>
              <a:avLst/>
              <a:gdLst/>
              <a:ahLst/>
              <a:cxnLst>
                <a:cxn ang="0">
                  <a:pos x="0" y="0"/>
                </a:cxn>
                <a:cxn ang="0">
                  <a:pos x="8" y="7"/>
                </a:cxn>
                <a:cxn ang="0">
                  <a:pos x="8" y="42"/>
                </a:cxn>
                <a:cxn ang="0">
                  <a:pos x="12" y="42"/>
                </a:cxn>
                <a:cxn ang="0">
                  <a:pos x="15" y="65"/>
                </a:cxn>
                <a:cxn ang="0">
                  <a:pos x="24" y="65"/>
                </a:cxn>
                <a:cxn ang="0">
                  <a:pos x="24" y="71"/>
                </a:cxn>
                <a:cxn ang="0">
                  <a:pos x="31" y="71"/>
                </a:cxn>
                <a:cxn ang="0">
                  <a:pos x="31" y="154"/>
                </a:cxn>
                <a:cxn ang="0">
                  <a:pos x="54" y="153"/>
                </a:cxn>
                <a:cxn ang="0">
                  <a:pos x="155" y="154"/>
                </a:cxn>
                <a:cxn ang="0">
                  <a:pos x="154" y="21"/>
                </a:cxn>
                <a:cxn ang="0">
                  <a:pos x="155" y="0"/>
                </a:cxn>
                <a:cxn ang="0">
                  <a:pos x="77" y="0"/>
                </a:cxn>
                <a:cxn ang="0">
                  <a:pos x="0" y="0"/>
                </a:cxn>
              </a:cxnLst>
              <a:rect l="0" t="0" r="r" b="b"/>
              <a:pathLst>
                <a:path w="155" h="154">
                  <a:moveTo>
                    <a:pt x="0" y="0"/>
                  </a:moveTo>
                  <a:lnTo>
                    <a:pt x="8" y="7"/>
                  </a:lnTo>
                  <a:lnTo>
                    <a:pt x="8" y="42"/>
                  </a:lnTo>
                  <a:lnTo>
                    <a:pt x="12" y="42"/>
                  </a:lnTo>
                  <a:lnTo>
                    <a:pt x="15" y="65"/>
                  </a:lnTo>
                  <a:lnTo>
                    <a:pt x="24" y="65"/>
                  </a:lnTo>
                  <a:lnTo>
                    <a:pt x="24" y="71"/>
                  </a:lnTo>
                  <a:lnTo>
                    <a:pt x="31" y="71"/>
                  </a:lnTo>
                  <a:lnTo>
                    <a:pt x="31" y="154"/>
                  </a:lnTo>
                  <a:lnTo>
                    <a:pt x="54" y="153"/>
                  </a:lnTo>
                  <a:lnTo>
                    <a:pt x="155" y="154"/>
                  </a:lnTo>
                  <a:lnTo>
                    <a:pt x="154" y="21"/>
                  </a:lnTo>
                  <a:lnTo>
                    <a:pt x="155" y="0"/>
                  </a:lnTo>
                  <a:lnTo>
                    <a:pt x="77" y="0"/>
                  </a:lnTo>
                  <a:lnTo>
                    <a:pt x="0" y="0"/>
                  </a:lnTo>
                  <a:close/>
                </a:path>
              </a:pathLst>
            </a:custGeom>
            <a:solidFill>
              <a:schemeClr val="accent6"/>
            </a:solidFill>
            <a:ln w="9525">
              <a:solidFill>
                <a:schemeClr val="tx1"/>
              </a:solidFill>
              <a:round/>
              <a:headEnd/>
              <a:tailEnd/>
            </a:ln>
          </p:spPr>
          <p:txBody>
            <a:bodyPr/>
            <a:lstStyle/>
            <a:p>
              <a:endParaRPr lang="en-US" b="1" dirty="0"/>
            </a:p>
          </p:txBody>
        </p:sp>
        <p:sp>
          <p:nvSpPr>
            <p:cNvPr id="1496" name="Freeform 338"/>
            <p:cNvSpPr>
              <a:spLocks/>
            </p:cNvSpPr>
            <p:nvPr/>
          </p:nvSpPr>
          <p:spPr bwMode="auto">
            <a:xfrm>
              <a:off x="5126038" y="5743575"/>
              <a:ext cx="357187" cy="260350"/>
            </a:xfrm>
            <a:custGeom>
              <a:avLst/>
              <a:gdLst/>
              <a:ahLst/>
              <a:cxnLst>
                <a:cxn ang="0">
                  <a:pos x="0" y="68"/>
                </a:cxn>
                <a:cxn ang="0">
                  <a:pos x="42" y="43"/>
                </a:cxn>
                <a:cxn ang="0">
                  <a:pos x="60" y="1"/>
                </a:cxn>
                <a:cxn ang="0">
                  <a:pos x="216" y="1"/>
                </a:cxn>
                <a:cxn ang="0">
                  <a:pos x="239" y="0"/>
                </a:cxn>
                <a:cxn ang="0">
                  <a:pos x="171" y="174"/>
                </a:cxn>
                <a:cxn ang="0">
                  <a:pos x="139" y="163"/>
                </a:cxn>
                <a:cxn ang="0">
                  <a:pos x="108" y="145"/>
                </a:cxn>
                <a:cxn ang="0">
                  <a:pos x="71" y="132"/>
                </a:cxn>
                <a:cxn ang="0">
                  <a:pos x="29" y="125"/>
                </a:cxn>
                <a:cxn ang="0">
                  <a:pos x="15" y="106"/>
                </a:cxn>
                <a:cxn ang="0">
                  <a:pos x="9" y="88"/>
                </a:cxn>
                <a:cxn ang="0">
                  <a:pos x="0" y="68"/>
                </a:cxn>
              </a:cxnLst>
              <a:rect l="0" t="0" r="r" b="b"/>
              <a:pathLst>
                <a:path w="239" h="174">
                  <a:moveTo>
                    <a:pt x="0" y="68"/>
                  </a:moveTo>
                  <a:lnTo>
                    <a:pt x="42" y="43"/>
                  </a:lnTo>
                  <a:lnTo>
                    <a:pt x="60" y="1"/>
                  </a:lnTo>
                  <a:lnTo>
                    <a:pt x="216" y="1"/>
                  </a:lnTo>
                  <a:lnTo>
                    <a:pt x="239" y="0"/>
                  </a:lnTo>
                  <a:lnTo>
                    <a:pt x="171" y="174"/>
                  </a:lnTo>
                  <a:lnTo>
                    <a:pt x="139" y="163"/>
                  </a:lnTo>
                  <a:lnTo>
                    <a:pt x="108" y="145"/>
                  </a:lnTo>
                  <a:lnTo>
                    <a:pt x="71" y="132"/>
                  </a:lnTo>
                  <a:lnTo>
                    <a:pt x="29" y="125"/>
                  </a:lnTo>
                  <a:lnTo>
                    <a:pt x="15" y="106"/>
                  </a:lnTo>
                  <a:lnTo>
                    <a:pt x="9" y="88"/>
                  </a:lnTo>
                  <a:lnTo>
                    <a:pt x="0" y="68"/>
                  </a:lnTo>
                  <a:close/>
                </a:path>
              </a:pathLst>
            </a:custGeom>
            <a:solidFill>
              <a:schemeClr val="accent6"/>
            </a:solidFill>
            <a:ln w="9525">
              <a:solidFill>
                <a:schemeClr val="tx1"/>
              </a:solidFill>
              <a:round/>
              <a:headEnd/>
              <a:tailEnd/>
            </a:ln>
          </p:spPr>
          <p:txBody>
            <a:bodyPr/>
            <a:lstStyle/>
            <a:p>
              <a:endParaRPr lang="en-US" b="1" dirty="0"/>
            </a:p>
          </p:txBody>
        </p:sp>
        <p:sp>
          <p:nvSpPr>
            <p:cNvPr id="1497" name="Freeform 339"/>
            <p:cNvSpPr>
              <a:spLocks/>
            </p:cNvSpPr>
            <p:nvPr/>
          </p:nvSpPr>
          <p:spPr bwMode="auto">
            <a:xfrm>
              <a:off x="5381625" y="5743575"/>
              <a:ext cx="303213" cy="354013"/>
            </a:xfrm>
            <a:custGeom>
              <a:avLst/>
              <a:gdLst/>
              <a:ahLst/>
              <a:cxnLst>
                <a:cxn ang="0">
                  <a:pos x="68" y="0"/>
                </a:cxn>
                <a:cxn ang="0">
                  <a:pos x="169" y="1"/>
                </a:cxn>
                <a:cxn ang="0">
                  <a:pos x="169" y="55"/>
                </a:cxn>
                <a:cxn ang="0">
                  <a:pos x="179" y="55"/>
                </a:cxn>
                <a:cxn ang="0">
                  <a:pos x="180" y="68"/>
                </a:cxn>
                <a:cxn ang="0">
                  <a:pos x="175" y="71"/>
                </a:cxn>
                <a:cxn ang="0">
                  <a:pos x="174" y="78"/>
                </a:cxn>
                <a:cxn ang="0">
                  <a:pos x="169" y="82"/>
                </a:cxn>
                <a:cxn ang="0">
                  <a:pos x="169" y="91"/>
                </a:cxn>
                <a:cxn ang="0">
                  <a:pos x="168" y="109"/>
                </a:cxn>
                <a:cxn ang="0">
                  <a:pos x="203" y="115"/>
                </a:cxn>
                <a:cxn ang="0">
                  <a:pos x="203" y="142"/>
                </a:cxn>
                <a:cxn ang="0">
                  <a:pos x="203" y="237"/>
                </a:cxn>
                <a:cxn ang="0">
                  <a:pos x="114" y="232"/>
                </a:cxn>
                <a:cxn ang="0">
                  <a:pos x="65" y="206"/>
                </a:cxn>
                <a:cxn ang="0">
                  <a:pos x="26" y="185"/>
                </a:cxn>
                <a:cxn ang="0">
                  <a:pos x="0" y="174"/>
                </a:cxn>
                <a:cxn ang="0">
                  <a:pos x="68" y="0"/>
                </a:cxn>
              </a:cxnLst>
              <a:rect l="0" t="0" r="r" b="b"/>
              <a:pathLst>
                <a:path w="203" h="237">
                  <a:moveTo>
                    <a:pt x="68" y="0"/>
                  </a:moveTo>
                  <a:lnTo>
                    <a:pt x="169" y="1"/>
                  </a:lnTo>
                  <a:lnTo>
                    <a:pt x="169" y="55"/>
                  </a:lnTo>
                  <a:lnTo>
                    <a:pt x="179" y="55"/>
                  </a:lnTo>
                  <a:lnTo>
                    <a:pt x="180" y="68"/>
                  </a:lnTo>
                  <a:lnTo>
                    <a:pt x="175" y="71"/>
                  </a:lnTo>
                  <a:lnTo>
                    <a:pt x="174" y="78"/>
                  </a:lnTo>
                  <a:lnTo>
                    <a:pt x="169" y="82"/>
                  </a:lnTo>
                  <a:lnTo>
                    <a:pt x="169" y="91"/>
                  </a:lnTo>
                  <a:lnTo>
                    <a:pt x="168" y="109"/>
                  </a:lnTo>
                  <a:lnTo>
                    <a:pt x="203" y="115"/>
                  </a:lnTo>
                  <a:lnTo>
                    <a:pt x="203" y="142"/>
                  </a:lnTo>
                  <a:lnTo>
                    <a:pt x="203" y="237"/>
                  </a:lnTo>
                  <a:lnTo>
                    <a:pt x="114" y="232"/>
                  </a:lnTo>
                  <a:lnTo>
                    <a:pt x="65" y="206"/>
                  </a:lnTo>
                  <a:lnTo>
                    <a:pt x="26" y="185"/>
                  </a:lnTo>
                  <a:lnTo>
                    <a:pt x="0" y="174"/>
                  </a:lnTo>
                  <a:lnTo>
                    <a:pt x="68" y="0"/>
                  </a:lnTo>
                  <a:close/>
                </a:path>
              </a:pathLst>
            </a:custGeom>
            <a:solidFill>
              <a:schemeClr val="accent6"/>
            </a:solidFill>
            <a:ln w="9525">
              <a:solidFill>
                <a:schemeClr val="tx1"/>
              </a:solidFill>
              <a:round/>
              <a:headEnd/>
              <a:tailEnd/>
            </a:ln>
          </p:spPr>
          <p:txBody>
            <a:bodyPr/>
            <a:lstStyle/>
            <a:p>
              <a:endParaRPr lang="en-US" b="1" dirty="0"/>
            </a:p>
          </p:txBody>
        </p:sp>
        <p:sp>
          <p:nvSpPr>
            <p:cNvPr id="1498" name="Freeform 340"/>
            <p:cNvSpPr>
              <a:spLocks/>
            </p:cNvSpPr>
            <p:nvPr/>
          </p:nvSpPr>
          <p:spPr bwMode="auto">
            <a:xfrm>
              <a:off x="5632450" y="5495925"/>
              <a:ext cx="301625" cy="330200"/>
            </a:xfrm>
            <a:custGeom>
              <a:avLst/>
              <a:gdLst/>
              <a:ahLst/>
              <a:cxnLst>
                <a:cxn ang="0">
                  <a:pos x="0" y="33"/>
                </a:cxn>
                <a:cxn ang="0">
                  <a:pos x="15" y="19"/>
                </a:cxn>
                <a:cxn ang="0">
                  <a:pos x="34" y="20"/>
                </a:cxn>
                <a:cxn ang="0">
                  <a:pos x="49" y="3"/>
                </a:cxn>
                <a:cxn ang="0">
                  <a:pos x="80" y="8"/>
                </a:cxn>
                <a:cxn ang="0">
                  <a:pos x="98" y="2"/>
                </a:cxn>
                <a:cxn ang="0">
                  <a:pos x="123" y="8"/>
                </a:cxn>
                <a:cxn ang="0">
                  <a:pos x="143" y="0"/>
                </a:cxn>
                <a:cxn ang="0">
                  <a:pos x="171" y="0"/>
                </a:cxn>
                <a:cxn ang="0">
                  <a:pos x="166" y="28"/>
                </a:cxn>
                <a:cxn ang="0">
                  <a:pos x="169" y="51"/>
                </a:cxn>
                <a:cxn ang="0">
                  <a:pos x="166" y="85"/>
                </a:cxn>
                <a:cxn ang="0">
                  <a:pos x="172" y="113"/>
                </a:cxn>
                <a:cxn ang="0">
                  <a:pos x="185" y="154"/>
                </a:cxn>
                <a:cxn ang="0">
                  <a:pos x="201" y="220"/>
                </a:cxn>
                <a:cxn ang="0">
                  <a:pos x="11" y="220"/>
                </a:cxn>
                <a:cxn ang="0">
                  <a:pos x="1" y="220"/>
                </a:cxn>
                <a:cxn ang="0">
                  <a:pos x="1" y="166"/>
                </a:cxn>
                <a:cxn ang="0">
                  <a:pos x="0" y="33"/>
                </a:cxn>
              </a:cxnLst>
              <a:rect l="0" t="0" r="r" b="b"/>
              <a:pathLst>
                <a:path w="201" h="220">
                  <a:moveTo>
                    <a:pt x="0" y="33"/>
                  </a:moveTo>
                  <a:lnTo>
                    <a:pt x="15" y="19"/>
                  </a:lnTo>
                  <a:lnTo>
                    <a:pt x="34" y="20"/>
                  </a:lnTo>
                  <a:lnTo>
                    <a:pt x="49" y="3"/>
                  </a:lnTo>
                  <a:lnTo>
                    <a:pt x="80" y="8"/>
                  </a:lnTo>
                  <a:lnTo>
                    <a:pt x="98" y="2"/>
                  </a:lnTo>
                  <a:lnTo>
                    <a:pt x="123" y="8"/>
                  </a:lnTo>
                  <a:lnTo>
                    <a:pt x="143" y="0"/>
                  </a:lnTo>
                  <a:lnTo>
                    <a:pt x="171" y="0"/>
                  </a:lnTo>
                  <a:lnTo>
                    <a:pt x="166" y="28"/>
                  </a:lnTo>
                  <a:lnTo>
                    <a:pt x="169" y="51"/>
                  </a:lnTo>
                  <a:lnTo>
                    <a:pt x="166" y="85"/>
                  </a:lnTo>
                  <a:lnTo>
                    <a:pt x="172" y="113"/>
                  </a:lnTo>
                  <a:lnTo>
                    <a:pt x="185" y="154"/>
                  </a:lnTo>
                  <a:lnTo>
                    <a:pt x="201" y="220"/>
                  </a:lnTo>
                  <a:lnTo>
                    <a:pt x="11" y="220"/>
                  </a:lnTo>
                  <a:lnTo>
                    <a:pt x="1" y="220"/>
                  </a:lnTo>
                  <a:lnTo>
                    <a:pt x="1" y="166"/>
                  </a:lnTo>
                  <a:lnTo>
                    <a:pt x="0" y="33"/>
                  </a:lnTo>
                  <a:close/>
                </a:path>
              </a:pathLst>
            </a:custGeom>
            <a:solidFill>
              <a:schemeClr val="accent6"/>
            </a:solidFill>
            <a:ln w="9525">
              <a:solidFill>
                <a:schemeClr val="tx1"/>
              </a:solidFill>
              <a:round/>
              <a:headEnd/>
              <a:tailEnd/>
            </a:ln>
          </p:spPr>
          <p:txBody>
            <a:bodyPr/>
            <a:lstStyle/>
            <a:p>
              <a:endParaRPr lang="en-US" b="1" dirty="0"/>
            </a:p>
          </p:txBody>
        </p:sp>
        <p:sp>
          <p:nvSpPr>
            <p:cNvPr id="1499" name="Freeform 341"/>
            <p:cNvSpPr>
              <a:spLocks/>
            </p:cNvSpPr>
            <p:nvPr/>
          </p:nvSpPr>
          <p:spPr bwMode="auto">
            <a:xfrm>
              <a:off x="5632450" y="5826125"/>
              <a:ext cx="331788" cy="144463"/>
            </a:xfrm>
            <a:custGeom>
              <a:avLst/>
              <a:gdLst/>
              <a:ahLst/>
              <a:cxnLst>
                <a:cxn ang="0">
                  <a:pos x="11" y="0"/>
                </a:cxn>
                <a:cxn ang="0">
                  <a:pos x="12" y="13"/>
                </a:cxn>
                <a:cxn ang="0">
                  <a:pos x="7" y="16"/>
                </a:cxn>
                <a:cxn ang="0">
                  <a:pos x="6" y="23"/>
                </a:cxn>
                <a:cxn ang="0">
                  <a:pos x="1" y="27"/>
                </a:cxn>
                <a:cxn ang="0">
                  <a:pos x="0" y="54"/>
                </a:cxn>
                <a:cxn ang="0">
                  <a:pos x="35" y="60"/>
                </a:cxn>
                <a:cxn ang="0">
                  <a:pos x="35" y="87"/>
                </a:cxn>
                <a:cxn ang="0">
                  <a:pos x="83" y="94"/>
                </a:cxn>
                <a:cxn ang="0">
                  <a:pos x="140" y="97"/>
                </a:cxn>
                <a:cxn ang="0">
                  <a:pos x="171" y="67"/>
                </a:cxn>
                <a:cxn ang="0">
                  <a:pos x="194" y="67"/>
                </a:cxn>
                <a:cxn ang="0">
                  <a:pos x="195" y="60"/>
                </a:cxn>
                <a:cxn ang="0">
                  <a:pos x="221" y="59"/>
                </a:cxn>
                <a:cxn ang="0">
                  <a:pos x="201" y="0"/>
                </a:cxn>
                <a:cxn ang="0">
                  <a:pos x="11" y="0"/>
                </a:cxn>
              </a:cxnLst>
              <a:rect l="0" t="0" r="r" b="b"/>
              <a:pathLst>
                <a:path w="221" h="97">
                  <a:moveTo>
                    <a:pt x="11" y="0"/>
                  </a:moveTo>
                  <a:lnTo>
                    <a:pt x="12" y="13"/>
                  </a:lnTo>
                  <a:lnTo>
                    <a:pt x="7" y="16"/>
                  </a:lnTo>
                  <a:lnTo>
                    <a:pt x="6" y="23"/>
                  </a:lnTo>
                  <a:lnTo>
                    <a:pt x="1" y="27"/>
                  </a:lnTo>
                  <a:lnTo>
                    <a:pt x="0" y="54"/>
                  </a:lnTo>
                  <a:lnTo>
                    <a:pt x="35" y="60"/>
                  </a:lnTo>
                  <a:lnTo>
                    <a:pt x="35" y="87"/>
                  </a:lnTo>
                  <a:lnTo>
                    <a:pt x="83" y="94"/>
                  </a:lnTo>
                  <a:lnTo>
                    <a:pt x="140" y="97"/>
                  </a:lnTo>
                  <a:lnTo>
                    <a:pt x="171" y="67"/>
                  </a:lnTo>
                  <a:lnTo>
                    <a:pt x="194" y="67"/>
                  </a:lnTo>
                  <a:lnTo>
                    <a:pt x="195" y="60"/>
                  </a:lnTo>
                  <a:lnTo>
                    <a:pt x="221" y="59"/>
                  </a:lnTo>
                  <a:lnTo>
                    <a:pt x="201" y="0"/>
                  </a:lnTo>
                  <a:lnTo>
                    <a:pt x="11" y="0"/>
                  </a:lnTo>
                  <a:close/>
                </a:path>
              </a:pathLst>
            </a:custGeom>
            <a:solidFill>
              <a:schemeClr val="accent6"/>
            </a:solidFill>
            <a:ln w="9525">
              <a:solidFill>
                <a:schemeClr val="tx1"/>
              </a:solidFill>
              <a:round/>
              <a:headEnd/>
              <a:tailEnd/>
            </a:ln>
          </p:spPr>
          <p:txBody>
            <a:bodyPr/>
            <a:lstStyle/>
            <a:p>
              <a:endParaRPr lang="en-US" b="1" dirty="0"/>
            </a:p>
          </p:txBody>
        </p:sp>
        <p:sp>
          <p:nvSpPr>
            <p:cNvPr id="1500" name="Freeform 342"/>
            <p:cNvSpPr>
              <a:spLocks/>
            </p:cNvSpPr>
            <p:nvPr/>
          </p:nvSpPr>
          <p:spPr bwMode="auto">
            <a:xfrm>
              <a:off x="5684838" y="5913438"/>
              <a:ext cx="320675" cy="277812"/>
            </a:xfrm>
            <a:custGeom>
              <a:avLst/>
              <a:gdLst/>
              <a:ahLst/>
              <a:cxnLst>
                <a:cxn ang="0">
                  <a:pos x="0" y="28"/>
                </a:cxn>
                <a:cxn ang="0">
                  <a:pos x="45" y="35"/>
                </a:cxn>
                <a:cxn ang="0">
                  <a:pos x="105" y="38"/>
                </a:cxn>
                <a:cxn ang="0">
                  <a:pos x="136" y="8"/>
                </a:cxn>
                <a:cxn ang="0">
                  <a:pos x="159" y="8"/>
                </a:cxn>
                <a:cxn ang="0">
                  <a:pos x="160" y="1"/>
                </a:cxn>
                <a:cxn ang="0">
                  <a:pos x="186" y="0"/>
                </a:cxn>
                <a:cxn ang="0">
                  <a:pos x="194" y="34"/>
                </a:cxn>
                <a:cxn ang="0">
                  <a:pos x="207" y="75"/>
                </a:cxn>
                <a:cxn ang="0">
                  <a:pos x="210" y="103"/>
                </a:cxn>
                <a:cxn ang="0">
                  <a:pos x="214" y="145"/>
                </a:cxn>
                <a:cxn ang="0">
                  <a:pos x="183" y="151"/>
                </a:cxn>
                <a:cxn ang="0">
                  <a:pos x="157" y="162"/>
                </a:cxn>
                <a:cxn ang="0">
                  <a:pos x="150" y="185"/>
                </a:cxn>
                <a:cxn ang="0">
                  <a:pos x="123" y="180"/>
                </a:cxn>
                <a:cxn ang="0">
                  <a:pos x="99" y="165"/>
                </a:cxn>
                <a:cxn ang="0">
                  <a:pos x="60" y="132"/>
                </a:cxn>
                <a:cxn ang="0">
                  <a:pos x="36" y="128"/>
                </a:cxn>
                <a:cxn ang="0">
                  <a:pos x="0" y="123"/>
                </a:cxn>
                <a:cxn ang="0">
                  <a:pos x="0" y="28"/>
                </a:cxn>
              </a:cxnLst>
              <a:rect l="0" t="0" r="r" b="b"/>
              <a:pathLst>
                <a:path w="214" h="185">
                  <a:moveTo>
                    <a:pt x="0" y="28"/>
                  </a:moveTo>
                  <a:lnTo>
                    <a:pt x="45" y="35"/>
                  </a:lnTo>
                  <a:lnTo>
                    <a:pt x="105" y="38"/>
                  </a:lnTo>
                  <a:lnTo>
                    <a:pt x="136" y="8"/>
                  </a:lnTo>
                  <a:lnTo>
                    <a:pt x="159" y="8"/>
                  </a:lnTo>
                  <a:lnTo>
                    <a:pt x="160" y="1"/>
                  </a:lnTo>
                  <a:lnTo>
                    <a:pt x="186" y="0"/>
                  </a:lnTo>
                  <a:lnTo>
                    <a:pt x="194" y="34"/>
                  </a:lnTo>
                  <a:lnTo>
                    <a:pt x="207" y="75"/>
                  </a:lnTo>
                  <a:lnTo>
                    <a:pt x="210" y="103"/>
                  </a:lnTo>
                  <a:lnTo>
                    <a:pt x="214" y="145"/>
                  </a:lnTo>
                  <a:lnTo>
                    <a:pt x="183" y="151"/>
                  </a:lnTo>
                  <a:lnTo>
                    <a:pt x="157" y="162"/>
                  </a:lnTo>
                  <a:lnTo>
                    <a:pt x="150" y="185"/>
                  </a:lnTo>
                  <a:lnTo>
                    <a:pt x="123" y="180"/>
                  </a:lnTo>
                  <a:lnTo>
                    <a:pt x="99" y="165"/>
                  </a:lnTo>
                  <a:lnTo>
                    <a:pt x="60" y="132"/>
                  </a:lnTo>
                  <a:lnTo>
                    <a:pt x="36" y="128"/>
                  </a:lnTo>
                  <a:lnTo>
                    <a:pt x="0" y="123"/>
                  </a:lnTo>
                  <a:lnTo>
                    <a:pt x="0" y="28"/>
                  </a:lnTo>
                  <a:close/>
                </a:path>
              </a:pathLst>
            </a:custGeom>
            <a:solidFill>
              <a:schemeClr val="accent6"/>
            </a:solidFill>
            <a:ln w="9525">
              <a:solidFill>
                <a:schemeClr val="tx1"/>
              </a:solidFill>
              <a:round/>
              <a:headEnd/>
              <a:tailEnd/>
            </a:ln>
          </p:spPr>
          <p:txBody>
            <a:bodyPr/>
            <a:lstStyle/>
            <a:p>
              <a:endParaRPr lang="en-US" b="1" dirty="0"/>
            </a:p>
          </p:txBody>
        </p:sp>
        <p:sp>
          <p:nvSpPr>
            <p:cNvPr id="1501" name="Freeform 343"/>
            <p:cNvSpPr>
              <a:spLocks/>
            </p:cNvSpPr>
            <p:nvPr/>
          </p:nvSpPr>
          <p:spPr bwMode="auto">
            <a:xfrm>
              <a:off x="6199188" y="2298700"/>
              <a:ext cx="203200" cy="265113"/>
            </a:xfrm>
            <a:custGeom>
              <a:avLst/>
              <a:gdLst/>
              <a:ahLst/>
              <a:cxnLst>
                <a:cxn ang="0">
                  <a:pos x="0" y="113"/>
                </a:cxn>
                <a:cxn ang="0">
                  <a:pos x="0" y="115"/>
                </a:cxn>
                <a:cxn ang="0">
                  <a:pos x="16" y="115"/>
                </a:cxn>
                <a:cxn ang="0">
                  <a:pos x="88" y="100"/>
                </a:cxn>
                <a:cxn ang="0">
                  <a:pos x="88" y="9"/>
                </a:cxn>
                <a:cxn ang="0">
                  <a:pos x="84" y="9"/>
                </a:cxn>
                <a:cxn ang="0">
                  <a:pos x="73" y="0"/>
                </a:cxn>
                <a:cxn ang="0">
                  <a:pos x="63" y="7"/>
                </a:cxn>
                <a:cxn ang="0">
                  <a:pos x="37" y="17"/>
                </a:cxn>
                <a:cxn ang="0">
                  <a:pos x="31" y="29"/>
                </a:cxn>
                <a:cxn ang="0">
                  <a:pos x="15" y="28"/>
                </a:cxn>
                <a:cxn ang="0">
                  <a:pos x="9" y="39"/>
                </a:cxn>
                <a:cxn ang="0">
                  <a:pos x="0" y="41"/>
                </a:cxn>
                <a:cxn ang="0">
                  <a:pos x="0" y="113"/>
                </a:cxn>
              </a:cxnLst>
              <a:rect l="0" t="0" r="r" b="b"/>
              <a:pathLst>
                <a:path w="88" h="115">
                  <a:moveTo>
                    <a:pt x="0" y="113"/>
                  </a:moveTo>
                  <a:cubicBezTo>
                    <a:pt x="0" y="115"/>
                    <a:pt x="0" y="115"/>
                    <a:pt x="0" y="115"/>
                  </a:cubicBezTo>
                  <a:cubicBezTo>
                    <a:pt x="16" y="115"/>
                    <a:pt x="16" y="115"/>
                    <a:pt x="16" y="115"/>
                  </a:cubicBezTo>
                  <a:cubicBezTo>
                    <a:pt x="88" y="100"/>
                    <a:pt x="88" y="100"/>
                    <a:pt x="88" y="100"/>
                  </a:cubicBezTo>
                  <a:cubicBezTo>
                    <a:pt x="88" y="9"/>
                    <a:pt x="88" y="9"/>
                    <a:pt x="88" y="9"/>
                  </a:cubicBezTo>
                  <a:cubicBezTo>
                    <a:pt x="84" y="9"/>
                    <a:pt x="84" y="9"/>
                    <a:pt x="84" y="9"/>
                  </a:cubicBezTo>
                  <a:cubicBezTo>
                    <a:pt x="77" y="8"/>
                    <a:pt x="79" y="0"/>
                    <a:pt x="73" y="0"/>
                  </a:cubicBezTo>
                  <a:cubicBezTo>
                    <a:pt x="69" y="0"/>
                    <a:pt x="67" y="5"/>
                    <a:pt x="63" y="7"/>
                  </a:cubicBezTo>
                  <a:cubicBezTo>
                    <a:pt x="52" y="11"/>
                    <a:pt x="44" y="9"/>
                    <a:pt x="37" y="17"/>
                  </a:cubicBezTo>
                  <a:cubicBezTo>
                    <a:pt x="33" y="20"/>
                    <a:pt x="34" y="27"/>
                    <a:pt x="31" y="29"/>
                  </a:cubicBezTo>
                  <a:cubicBezTo>
                    <a:pt x="25" y="32"/>
                    <a:pt x="21" y="28"/>
                    <a:pt x="15" y="28"/>
                  </a:cubicBezTo>
                  <a:cubicBezTo>
                    <a:pt x="10" y="28"/>
                    <a:pt x="11" y="35"/>
                    <a:pt x="9" y="39"/>
                  </a:cubicBezTo>
                  <a:cubicBezTo>
                    <a:pt x="7" y="41"/>
                    <a:pt x="2" y="41"/>
                    <a:pt x="0" y="41"/>
                  </a:cubicBezTo>
                  <a:lnTo>
                    <a:pt x="0" y="113"/>
                  </a:lnTo>
                  <a:close/>
                </a:path>
              </a:pathLst>
            </a:custGeom>
            <a:solidFill>
              <a:schemeClr val="accent6"/>
            </a:solidFill>
            <a:ln w="9525">
              <a:solidFill>
                <a:schemeClr val="tx1"/>
              </a:solidFill>
              <a:round/>
              <a:headEnd/>
              <a:tailEnd/>
            </a:ln>
          </p:spPr>
          <p:txBody>
            <a:bodyPr/>
            <a:lstStyle/>
            <a:p>
              <a:endParaRPr lang="en-US" b="1" dirty="0"/>
            </a:p>
          </p:txBody>
        </p:sp>
        <p:sp>
          <p:nvSpPr>
            <p:cNvPr id="1502" name="Freeform 344"/>
            <p:cNvSpPr>
              <a:spLocks/>
            </p:cNvSpPr>
            <p:nvPr/>
          </p:nvSpPr>
          <p:spPr bwMode="auto">
            <a:xfrm>
              <a:off x="5969000" y="2274888"/>
              <a:ext cx="230188" cy="284162"/>
            </a:xfrm>
            <a:custGeom>
              <a:avLst/>
              <a:gdLst/>
              <a:ahLst/>
              <a:cxnLst>
                <a:cxn ang="0">
                  <a:pos x="5" y="113"/>
                </a:cxn>
                <a:cxn ang="0">
                  <a:pos x="23" y="113"/>
                </a:cxn>
                <a:cxn ang="0">
                  <a:pos x="23" y="123"/>
                </a:cxn>
                <a:cxn ang="0">
                  <a:pos x="100" y="123"/>
                </a:cxn>
                <a:cxn ang="0">
                  <a:pos x="100" y="51"/>
                </a:cxn>
                <a:cxn ang="0">
                  <a:pos x="99" y="50"/>
                </a:cxn>
                <a:cxn ang="0">
                  <a:pos x="74" y="31"/>
                </a:cxn>
                <a:cxn ang="0">
                  <a:pos x="61" y="21"/>
                </a:cxn>
                <a:cxn ang="0">
                  <a:pos x="50" y="11"/>
                </a:cxn>
                <a:cxn ang="0">
                  <a:pos x="47" y="11"/>
                </a:cxn>
                <a:cxn ang="0">
                  <a:pos x="36" y="26"/>
                </a:cxn>
                <a:cxn ang="0">
                  <a:pos x="5" y="0"/>
                </a:cxn>
                <a:cxn ang="0">
                  <a:pos x="1" y="4"/>
                </a:cxn>
                <a:cxn ang="0">
                  <a:pos x="0" y="6"/>
                </a:cxn>
                <a:cxn ang="0">
                  <a:pos x="5" y="113"/>
                </a:cxn>
              </a:cxnLst>
              <a:rect l="0" t="0" r="r" b="b"/>
              <a:pathLst>
                <a:path w="100" h="123">
                  <a:moveTo>
                    <a:pt x="5" y="113"/>
                  </a:moveTo>
                  <a:cubicBezTo>
                    <a:pt x="23" y="113"/>
                    <a:pt x="23" y="113"/>
                    <a:pt x="23" y="113"/>
                  </a:cubicBezTo>
                  <a:cubicBezTo>
                    <a:pt x="23" y="123"/>
                    <a:pt x="23" y="123"/>
                    <a:pt x="23" y="123"/>
                  </a:cubicBezTo>
                  <a:cubicBezTo>
                    <a:pt x="100" y="123"/>
                    <a:pt x="100" y="123"/>
                    <a:pt x="100" y="123"/>
                  </a:cubicBezTo>
                  <a:cubicBezTo>
                    <a:pt x="100" y="51"/>
                    <a:pt x="100" y="51"/>
                    <a:pt x="100" y="51"/>
                  </a:cubicBezTo>
                  <a:cubicBezTo>
                    <a:pt x="99" y="50"/>
                    <a:pt x="99" y="50"/>
                    <a:pt x="99" y="50"/>
                  </a:cubicBezTo>
                  <a:cubicBezTo>
                    <a:pt x="94" y="40"/>
                    <a:pt x="85" y="35"/>
                    <a:pt x="74" y="31"/>
                  </a:cubicBezTo>
                  <a:cubicBezTo>
                    <a:pt x="68" y="29"/>
                    <a:pt x="64" y="26"/>
                    <a:pt x="61" y="21"/>
                  </a:cubicBezTo>
                  <a:cubicBezTo>
                    <a:pt x="58" y="17"/>
                    <a:pt x="56" y="11"/>
                    <a:pt x="50" y="11"/>
                  </a:cubicBezTo>
                  <a:cubicBezTo>
                    <a:pt x="47" y="11"/>
                    <a:pt x="47" y="11"/>
                    <a:pt x="47" y="11"/>
                  </a:cubicBezTo>
                  <a:cubicBezTo>
                    <a:pt x="47" y="21"/>
                    <a:pt x="44" y="26"/>
                    <a:pt x="36" y="26"/>
                  </a:cubicBezTo>
                  <a:cubicBezTo>
                    <a:pt x="19" y="26"/>
                    <a:pt x="11" y="11"/>
                    <a:pt x="5" y="0"/>
                  </a:cubicBezTo>
                  <a:cubicBezTo>
                    <a:pt x="4" y="2"/>
                    <a:pt x="2" y="3"/>
                    <a:pt x="1" y="4"/>
                  </a:cubicBezTo>
                  <a:cubicBezTo>
                    <a:pt x="0" y="6"/>
                    <a:pt x="0" y="6"/>
                    <a:pt x="0" y="6"/>
                  </a:cubicBezTo>
                  <a:lnTo>
                    <a:pt x="5" y="113"/>
                  </a:lnTo>
                  <a:close/>
                </a:path>
              </a:pathLst>
            </a:custGeom>
            <a:solidFill>
              <a:schemeClr val="accent6"/>
            </a:solidFill>
            <a:ln w="9525">
              <a:solidFill>
                <a:schemeClr val="tx1"/>
              </a:solidFill>
              <a:round/>
              <a:headEnd/>
              <a:tailEnd/>
            </a:ln>
          </p:spPr>
          <p:txBody>
            <a:bodyPr/>
            <a:lstStyle/>
            <a:p>
              <a:endParaRPr lang="en-US" b="1" dirty="0"/>
            </a:p>
          </p:txBody>
        </p:sp>
        <p:sp>
          <p:nvSpPr>
            <p:cNvPr id="1503" name="Freeform 345"/>
            <p:cNvSpPr>
              <a:spLocks/>
            </p:cNvSpPr>
            <p:nvPr/>
          </p:nvSpPr>
          <p:spPr bwMode="auto">
            <a:xfrm>
              <a:off x="6402388" y="2279650"/>
              <a:ext cx="222250" cy="249238"/>
            </a:xfrm>
            <a:custGeom>
              <a:avLst/>
              <a:gdLst/>
              <a:ahLst/>
              <a:cxnLst>
                <a:cxn ang="0">
                  <a:pos x="0" y="108"/>
                </a:cxn>
                <a:cxn ang="0">
                  <a:pos x="4" y="97"/>
                </a:cxn>
                <a:cxn ang="0">
                  <a:pos x="15" y="89"/>
                </a:cxn>
                <a:cxn ang="0">
                  <a:pos x="22" y="91"/>
                </a:cxn>
                <a:cxn ang="0">
                  <a:pos x="51" y="91"/>
                </a:cxn>
                <a:cxn ang="0">
                  <a:pos x="54" y="97"/>
                </a:cxn>
                <a:cxn ang="0">
                  <a:pos x="69" y="97"/>
                </a:cxn>
                <a:cxn ang="0">
                  <a:pos x="84" y="107"/>
                </a:cxn>
                <a:cxn ang="0">
                  <a:pos x="97" y="107"/>
                </a:cxn>
                <a:cxn ang="0">
                  <a:pos x="92" y="9"/>
                </a:cxn>
                <a:cxn ang="0">
                  <a:pos x="65" y="9"/>
                </a:cxn>
                <a:cxn ang="0">
                  <a:pos x="42" y="0"/>
                </a:cxn>
                <a:cxn ang="0">
                  <a:pos x="30" y="5"/>
                </a:cxn>
                <a:cxn ang="0">
                  <a:pos x="0" y="17"/>
                </a:cxn>
                <a:cxn ang="0">
                  <a:pos x="0" y="108"/>
                </a:cxn>
              </a:cxnLst>
              <a:rect l="0" t="0" r="r" b="b"/>
              <a:pathLst>
                <a:path w="97" h="108">
                  <a:moveTo>
                    <a:pt x="0" y="108"/>
                  </a:moveTo>
                  <a:cubicBezTo>
                    <a:pt x="4" y="97"/>
                    <a:pt x="4" y="97"/>
                    <a:pt x="4" y="97"/>
                  </a:cubicBezTo>
                  <a:cubicBezTo>
                    <a:pt x="15" y="89"/>
                    <a:pt x="15" y="89"/>
                    <a:pt x="15" y="89"/>
                  </a:cubicBezTo>
                  <a:cubicBezTo>
                    <a:pt x="22" y="91"/>
                    <a:pt x="22" y="91"/>
                    <a:pt x="22" y="91"/>
                  </a:cubicBezTo>
                  <a:cubicBezTo>
                    <a:pt x="51" y="91"/>
                    <a:pt x="51" y="91"/>
                    <a:pt x="51" y="91"/>
                  </a:cubicBezTo>
                  <a:cubicBezTo>
                    <a:pt x="54" y="97"/>
                    <a:pt x="54" y="97"/>
                    <a:pt x="54" y="97"/>
                  </a:cubicBezTo>
                  <a:cubicBezTo>
                    <a:pt x="69" y="97"/>
                    <a:pt x="69" y="97"/>
                    <a:pt x="69" y="97"/>
                  </a:cubicBezTo>
                  <a:cubicBezTo>
                    <a:pt x="84" y="107"/>
                    <a:pt x="84" y="107"/>
                    <a:pt x="84" y="107"/>
                  </a:cubicBezTo>
                  <a:cubicBezTo>
                    <a:pt x="97" y="107"/>
                    <a:pt x="97" y="107"/>
                    <a:pt x="97" y="107"/>
                  </a:cubicBezTo>
                  <a:cubicBezTo>
                    <a:pt x="92" y="9"/>
                    <a:pt x="92" y="9"/>
                    <a:pt x="92" y="9"/>
                  </a:cubicBezTo>
                  <a:cubicBezTo>
                    <a:pt x="82" y="11"/>
                    <a:pt x="75" y="9"/>
                    <a:pt x="65" y="9"/>
                  </a:cubicBezTo>
                  <a:cubicBezTo>
                    <a:pt x="56" y="8"/>
                    <a:pt x="52" y="0"/>
                    <a:pt x="42" y="0"/>
                  </a:cubicBezTo>
                  <a:cubicBezTo>
                    <a:pt x="35" y="0"/>
                    <a:pt x="34" y="3"/>
                    <a:pt x="30" y="5"/>
                  </a:cubicBezTo>
                  <a:cubicBezTo>
                    <a:pt x="17" y="11"/>
                    <a:pt x="11" y="13"/>
                    <a:pt x="0" y="17"/>
                  </a:cubicBezTo>
                  <a:lnTo>
                    <a:pt x="0" y="108"/>
                  </a:lnTo>
                  <a:close/>
                </a:path>
              </a:pathLst>
            </a:custGeom>
            <a:solidFill>
              <a:schemeClr val="accent6"/>
            </a:solidFill>
            <a:ln w="9525">
              <a:solidFill>
                <a:schemeClr val="tx1"/>
              </a:solidFill>
              <a:round/>
              <a:headEnd/>
              <a:tailEnd/>
            </a:ln>
          </p:spPr>
          <p:txBody>
            <a:bodyPr/>
            <a:lstStyle/>
            <a:p>
              <a:endParaRPr lang="en-US" b="1" dirty="0"/>
            </a:p>
          </p:txBody>
        </p:sp>
        <p:sp>
          <p:nvSpPr>
            <p:cNvPr id="1504" name="Freeform 346"/>
            <p:cNvSpPr>
              <a:spLocks/>
            </p:cNvSpPr>
            <p:nvPr/>
          </p:nvSpPr>
          <p:spPr bwMode="auto">
            <a:xfrm>
              <a:off x="6615113" y="2257425"/>
              <a:ext cx="231775" cy="280988"/>
            </a:xfrm>
            <a:custGeom>
              <a:avLst/>
              <a:gdLst/>
              <a:ahLst/>
              <a:cxnLst>
                <a:cxn ang="0">
                  <a:pos x="5" y="117"/>
                </a:cxn>
                <a:cxn ang="0">
                  <a:pos x="12" y="121"/>
                </a:cxn>
                <a:cxn ang="0">
                  <a:pos x="24" y="122"/>
                </a:cxn>
                <a:cxn ang="0">
                  <a:pos x="28" y="117"/>
                </a:cxn>
                <a:cxn ang="0">
                  <a:pos x="50" y="118"/>
                </a:cxn>
                <a:cxn ang="0">
                  <a:pos x="54" y="113"/>
                </a:cxn>
                <a:cxn ang="0">
                  <a:pos x="89" y="113"/>
                </a:cxn>
                <a:cxn ang="0">
                  <a:pos x="92" y="118"/>
                </a:cxn>
                <a:cxn ang="0">
                  <a:pos x="101" y="121"/>
                </a:cxn>
                <a:cxn ang="0">
                  <a:pos x="101" y="46"/>
                </a:cxn>
                <a:cxn ang="0">
                  <a:pos x="100" y="46"/>
                </a:cxn>
                <a:cxn ang="0">
                  <a:pos x="66" y="27"/>
                </a:cxn>
                <a:cxn ang="0">
                  <a:pos x="21" y="0"/>
                </a:cxn>
                <a:cxn ang="0">
                  <a:pos x="0" y="19"/>
                </a:cxn>
                <a:cxn ang="0">
                  <a:pos x="5" y="117"/>
                </a:cxn>
              </a:cxnLst>
              <a:rect l="0" t="0" r="r" b="b"/>
              <a:pathLst>
                <a:path w="101" h="122">
                  <a:moveTo>
                    <a:pt x="5" y="117"/>
                  </a:moveTo>
                  <a:cubicBezTo>
                    <a:pt x="12" y="121"/>
                    <a:pt x="12" y="121"/>
                    <a:pt x="12" y="121"/>
                  </a:cubicBezTo>
                  <a:cubicBezTo>
                    <a:pt x="24" y="122"/>
                    <a:pt x="24" y="122"/>
                    <a:pt x="24" y="122"/>
                  </a:cubicBezTo>
                  <a:cubicBezTo>
                    <a:pt x="28" y="117"/>
                    <a:pt x="28" y="117"/>
                    <a:pt x="28" y="117"/>
                  </a:cubicBezTo>
                  <a:cubicBezTo>
                    <a:pt x="50" y="118"/>
                    <a:pt x="50" y="118"/>
                    <a:pt x="50" y="118"/>
                  </a:cubicBezTo>
                  <a:cubicBezTo>
                    <a:pt x="54" y="113"/>
                    <a:pt x="54" y="113"/>
                    <a:pt x="54" y="113"/>
                  </a:cubicBezTo>
                  <a:cubicBezTo>
                    <a:pt x="89" y="113"/>
                    <a:pt x="89" y="113"/>
                    <a:pt x="89" y="113"/>
                  </a:cubicBezTo>
                  <a:cubicBezTo>
                    <a:pt x="92" y="118"/>
                    <a:pt x="92" y="118"/>
                    <a:pt x="92" y="118"/>
                  </a:cubicBezTo>
                  <a:cubicBezTo>
                    <a:pt x="101" y="121"/>
                    <a:pt x="101" y="121"/>
                    <a:pt x="101" y="121"/>
                  </a:cubicBezTo>
                  <a:cubicBezTo>
                    <a:pt x="101" y="46"/>
                    <a:pt x="101" y="46"/>
                    <a:pt x="101" y="46"/>
                  </a:cubicBezTo>
                  <a:cubicBezTo>
                    <a:pt x="100" y="46"/>
                    <a:pt x="100" y="46"/>
                    <a:pt x="100" y="46"/>
                  </a:cubicBezTo>
                  <a:cubicBezTo>
                    <a:pt x="85" y="39"/>
                    <a:pt x="78" y="36"/>
                    <a:pt x="66" y="27"/>
                  </a:cubicBezTo>
                  <a:cubicBezTo>
                    <a:pt x="54" y="19"/>
                    <a:pt x="35" y="0"/>
                    <a:pt x="21" y="0"/>
                  </a:cubicBezTo>
                  <a:cubicBezTo>
                    <a:pt x="12" y="0"/>
                    <a:pt x="5" y="16"/>
                    <a:pt x="0" y="19"/>
                  </a:cubicBezTo>
                  <a:lnTo>
                    <a:pt x="5" y="117"/>
                  </a:lnTo>
                  <a:close/>
                </a:path>
              </a:pathLst>
            </a:custGeom>
            <a:solidFill>
              <a:schemeClr val="accent6"/>
            </a:solidFill>
            <a:ln w="9525">
              <a:solidFill>
                <a:schemeClr val="tx1"/>
              </a:solidFill>
              <a:round/>
              <a:headEnd/>
              <a:tailEnd/>
            </a:ln>
          </p:spPr>
          <p:txBody>
            <a:bodyPr/>
            <a:lstStyle/>
            <a:p>
              <a:endParaRPr lang="en-US" b="1" dirty="0"/>
            </a:p>
          </p:txBody>
        </p:sp>
        <p:sp>
          <p:nvSpPr>
            <p:cNvPr id="1505" name="Freeform 347"/>
            <p:cNvSpPr>
              <a:spLocks/>
            </p:cNvSpPr>
            <p:nvPr/>
          </p:nvSpPr>
          <p:spPr bwMode="auto">
            <a:xfrm>
              <a:off x="6235700" y="2528888"/>
              <a:ext cx="174625" cy="274637"/>
            </a:xfrm>
            <a:custGeom>
              <a:avLst/>
              <a:gdLst/>
              <a:ahLst/>
              <a:cxnLst>
                <a:cxn ang="0">
                  <a:pos x="0" y="23"/>
                </a:cxn>
                <a:cxn ang="0">
                  <a:pos x="6" y="143"/>
                </a:cxn>
                <a:cxn ang="0">
                  <a:pos x="6" y="183"/>
                </a:cxn>
                <a:cxn ang="0">
                  <a:pos x="89" y="183"/>
                </a:cxn>
                <a:cxn ang="0">
                  <a:pos x="99" y="135"/>
                </a:cxn>
                <a:cxn ang="0">
                  <a:pos x="117" y="135"/>
                </a:cxn>
                <a:cxn ang="0">
                  <a:pos x="117" y="55"/>
                </a:cxn>
                <a:cxn ang="0">
                  <a:pos x="111" y="0"/>
                </a:cxn>
                <a:cxn ang="0">
                  <a:pos x="0" y="23"/>
                </a:cxn>
              </a:cxnLst>
              <a:rect l="0" t="0" r="r" b="b"/>
              <a:pathLst>
                <a:path w="117" h="183">
                  <a:moveTo>
                    <a:pt x="0" y="23"/>
                  </a:moveTo>
                  <a:lnTo>
                    <a:pt x="6" y="143"/>
                  </a:lnTo>
                  <a:lnTo>
                    <a:pt x="6" y="183"/>
                  </a:lnTo>
                  <a:lnTo>
                    <a:pt x="89" y="183"/>
                  </a:lnTo>
                  <a:lnTo>
                    <a:pt x="99" y="135"/>
                  </a:lnTo>
                  <a:lnTo>
                    <a:pt x="117" y="135"/>
                  </a:lnTo>
                  <a:lnTo>
                    <a:pt x="117" y="55"/>
                  </a:lnTo>
                  <a:lnTo>
                    <a:pt x="111" y="0"/>
                  </a:lnTo>
                  <a:lnTo>
                    <a:pt x="0" y="23"/>
                  </a:lnTo>
                  <a:close/>
                </a:path>
              </a:pathLst>
            </a:custGeom>
            <a:solidFill>
              <a:schemeClr val="accent6"/>
            </a:solidFill>
            <a:ln w="9525">
              <a:solidFill>
                <a:schemeClr val="tx1"/>
              </a:solidFill>
              <a:round/>
              <a:headEnd/>
              <a:tailEnd/>
            </a:ln>
          </p:spPr>
          <p:txBody>
            <a:bodyPr/>
            <a:lstStyle/>
            <a:p>
              <a:endParaRPr lang="en-US" b="1" dirty="0"/>
            </a:p>
          </p:txBody>
        </p:sp>
        <p:sp>
          <p:nvSpPr>
            <p:cNvPr id="1506" name="Freeform 348"/>
            <p:cNvSpPr>
              <a:spLocks/>
            </p:cNvSpPr>
            <p:nvPr/>
          </p:nvSpPr>
          <p:spPr bwMode="auto">
            <a:xfrm>
              <a:off x="6402388" y="2484438"/>
              <a:ext cx="190500" cy="127000"/>
            </a:xfrm>
            <a:custGeom>
              <a:avLst/>
              <a:gdLst/>
              <a:ahLst/>
              <a:cxnLst>
                <a:cxn ang="0">
                  <a:pos x="6" y="85"/>
                </a:cxn>
                <a:cxn ang="0">
                  <a:pos x="39" y="60"/>
                </a:cxn>
                <a:cxn ang="0">
                  <a:pos x="60" y="59"/>
                </a:cxn>
                <a:cxn ang="0">
                  <a:pos x="72" y="40"/>
                </a:cxn>
                <a:cxn ang="0">
                  <a:pos x="106" y="40"/>
                </a:cxn>
                <a:cxn ang="0">
                  <a:pos x="128" y="28"/>
                </a:cxn>
                <a:cxn ang="0">
                  <a:pos x="106" y="13"/>
                </a:cxn>
                <a:cxn ang="0">
                  <a:pos x="83" y="13"/>
                </a:cxn>
                <a:cxn ang="0">
                  <a:pos x="79" y="3"/>
                </a:cxn>
                <a:cxn ang="0">
                  <a:pos x="34" y="3"/>
                </a:cxn>
                <a:cxn ang="0">
                  <a:pos x="23" y="0"/>
                </a:cxn>
                <a:cxn ang="0">
                  <a:pos x="6" y="13"/>
                </a:cxn>
                <a:cxn ang="0">
                  <a:pos x="0" y="30"/>
                </a:cxn>
                <a:cxn ang="0">
                  <a:pos x="6" y="85"/>
                </a:cxn>
              </a:cxnLst>
              <a:rect l="0" t="0" r="r" b="b"/>
              <a:pathLst>
                <a:path w="128" h="85">
                  <a:moveTo>
                    <a:pt x="6" y="85"/>
                  </a:moveTo>
                  <a:lnTo>
                    <a:pt x="39" y="60"/>
                  </a:lnTo>
                  <a:lnTo>
                    <a:pt x="60" y="59"/>
                  </a:lnTo>
                  <a:lnTo>
                    <a:pt x="72" y="40"/>
                  </a:lnTo>
                  <a:lnTo>
                    <a:pt x="106" y="40"/>
                  </a:lnTo>
                  <a:lnTo>
                    <a:pt x="128" y="28"/>
                  </a:lnTo>
                  <a:lnTo>
                    <a:pt x="106" y="13"/>
                  </a:lnTo>
                  <a:lnTo>
                    <a:pt x="83" y="13"/>
                  </a:lnTo>
                  <a:lnTo>
                    <a:pt x="79" y="3"/>
                  </a:lnTo>
                  <a:lnTo>
                    <a:pt x="34" y="3"/>
                  </a:lnTo>
                  <a:lnTo>
                    <a:pt x="23" y="0"/>
                  </a:lnTo>
                  <a:lnTo>
                    <a:pt x="6" y="13"/>
                  </a:lnTo>
                  <a:lnTo>
                    <a:pt x="0" y="30"/>
                  </a:lnTo>
                  <a:lnTo>
                    <a:pt x="6" y="85"/>
                  </a:lnTo>
                  <a:close/>
                </a:path>
              </a:pathLst>
            </a:custGeom>
            <a:solidFill>
              <a:schemeClr val="accent6"/>
            </a:solidFill>
            <a:ln w="9525">
              <a:solidFill>
                <a:schemeClr val="tx1"/>
              </a:solidFill>
              <a:round/>
              <a:headEnd/>
              <a:tailEnd/>
            </a:ln>
          </p:spPr>
          <p:txBody>
            <a:bodyPr/>
            <a:lstStyle/>
            <a:p>
              <a:endParaRPr lang="en-US" b="1" dirty="0"/>
            </a:p>
          </p:txBody>
        </p:sp>
        <p:sp>
          <p:nvSpPr>
            <p:cNvPr id="1507" name="Freeform 349"/>
            <p:cNvSpPr>
              <a:spLocks/>
            </p:cNvSpPr>
            <p:nvPr/>
          </p:nvSpPr>
          <p:spPr bwMode="auto">
            <a:xfrm>
              <a:off x="6369050" y="2725738"/>
              <a:ext cx="141288" cy="130175"/>
            </a:xfrm>
            <a:custGeom>
              <a:avLst/>
              <a:gdLst/>
              <a:ahLst/>
              <a:cxnLst>
                <a:cxn ang="0">
                  <a:pos x="0" y="52"/>
                </a:cxn>
                <a:cxn ang="0">
                  <a:pos x="16" y="55"/>
                </a:cxn>
                <a:cxn ang="0">
                  <a:pos x="34" y="69"/>
                </a:cxn>
                <a:cxn ang="0">
                  <a:pos x="64" y="70"/>
                </a:cxn>
                <a:cxn ang="0">
                  <a:pos x="94" y="87"/>
                </a:cxn>
                <a:cxn ang="0">
                  <a:pos x="88" y="69"/>
                </a:cxn>
                <a:cxn ang="0">
                  <a:pos x="88" y="10"/>
                </a:cxn>
                <a:cxn ang="0">
                  <a:pos x="82" y="0"/>
                </a:cxn>
                <a:cxn ang="0">
                  <a:pos x="65" y="0"/>
                </a:cxn>
                <a:cxn ang="0">
                  <a:pos x="54" y="4"/>
                </a:cxn>
                <a:cxn ang="0">
                  <a:pos x="28" y="4"/>
                </a:cxn>
                <a:cxn ang="0">
                  <a:pos x="10" y="4"/>
                </a:cxn>
                <a:cxn ang="0">
                  <a:pos x="0" y="52"/>
                </a:cxn>
              </a:cxnLst>
              <a:rect l="0" t="0" r="r" b="b"/>
              <a:pathLst>
                <a:path w="94" h="87">
                  <a:moveTo>
                    <a:pt x="0" y="52"/>
                  </a:moveTo>
                  <a:lnTo>
                    <a:pt x="16" y="55"/>
                  </a:lnTo>
                  <a:lnTo>
                    <a:pt x="34" y="69"/>
                  </a:lnTo>
                  <a:lnTo>
                    <a:pt x="64" y="70"/>
                  </a:lnTo>
                  <a:lnTo>
                    <a:pt x="94" y="87"/>
                  </a:lnTo>
                  <a:lnTo>
                    <a:pt x="88" y="69"/>
                  </a:lnTo>
                  <a:lnTo>
                    <a:pt x="88" y="10"/>
                  </a:lnTo>
                  <a:lnTo>
                    <a:pt x="82" y="0"/>
                  </a:lnTo>
                  <a:lnTo>
                    <a:pt x="65" y="0"/>
                  </a:lnTo>
                  <a:lnTo>
                    <a:pt x="54" y="4"/>
                  </a:lnTo>
                  <a:lnTo>
                    <a:pt x="28" y="4"/>
                  </a:lnTo>
                  <a:lnTo>
                    <a:pt x="10" y="4"/>
                  </a:lnTo>
                  <a:lnTo>
                    <a:pt x="0" y="52"/>
                  </a:lnTo>
                  <a:close/>
                </a:path>
              </a:pathLst>
            </a:custGeom>
            <a:solidFill>
              <a:schemeClr val="accent6"/>
            </a:solidFill>
            <a:ln w="9525">
              <a:solidFill>
                <a:schemeClr val="tx1"/>
              </a:solidFill>
              <a:round/>
              <a:headEnd/>
              <a:tailEnd/>
            </a:ln>
          </p:spPr>
          <p:txBody>
            <a:bodyPr/>
            <a:lstStyle/>
            <a:p>
              <a:endParaRPr lang="en-US" b="1" dirty="0"/>
            </a:p>
          </p:txBody>
        </p:sp>
        <p:sp>
          <p:nvSpPr>
            <p:cNvPr id="1508" name="Freeform 350"/>
            <p:cNvSpPr>
              <a:spLocks/>
            </p:cNvSpPr>
            <p:nvPr/>
          </p:nvSpPr>
          <p:spPr bwMode="auto">
            <a:xfrm>
              <a:off x="6410325" y="2525713"/>
              <a:ext cx="222250" cy="214312"/>
            </a:xfrm>
            <a:custGeom>
              <a:avLst/>
              <a:gdLst/>
              <a:ahLst/>
              <a:cxnLst>
                <a:cxn ang="0">
                  <a:pos x="54" y="133"/>
                </a:cxn>
                <a:cxn ang="0">
                  <a:pos x="60" y="143"/>
                </a:cxn>
                <a:cxn ang="0">
                  <a:pos x="77" y="137"/>
                </a:cxn>
                <a:cxn ang="0">
                  <a:pos x="126" y="137"/>
                </a:cxn>
                <a:cxn ang="0">
                  <a:pos x="148" y="131"/>
                </a:cxn>
                <a:cxn ang="0">
                  <a:pos x="143" y="0"/>
                </a:cxn>
                <a:cxn ang="0">
                  <a:pos x="122" y="0"/>
                </a:cxn>
                <a:cxn ang="0">
                  <a:pos x="100" y="12"/>
                </a:cxn>
                <a:cxn ang="0">
                  <a:pos x="66" y="12"/>
                </a:cxn>
                <a:cxn ang="0">
                  <a:pos x="54" y="31"/>
                </a:cxn>
                <a:cxn ang="0">
                  <a:pos x="33" y="32"/>
                </a:cxn>
                <a:cxn ang="0">
                  <a:pos x="0" y="57"/>
                </a:cxn>
                <a:cxn ang="0">
                  <a:pos x="0" y="137"/>
                </a:cxn>
                <a:cxn ang="0">
                  <a:pos x="26" y="137"/>
                </a:cxn>
                <a:cxn ang="0">
                  <a:pos x="37" y="133"/>
                </a:cxn>
                <a:cxn ang="0">
                  <a:pos x="54" y="133"/>
                </a:cxn>
              </a:cxnLst>
              <a:rect l="0" t="0" r="r" b="b"/>
              <a:pathLst>
                <a:path w="148" h="143">
                  <a:moveTo>
                    <a:pt x="54" y="133"/>
                  </a:moveTo>
                  <a:lnTo>
                    <a:pt x="60" y="143"/>
                  </a:lnTo>
                  <a:lnTo>
                    <a:pt x="77" y="137"/>
                  </a:lnTo>
                  <a:lnTo>
                    <a:pt x="126" y="137"/>
                  </a:lnTo>
                  <a:lnTo>
                    <a:pt x="148" y="131"/>
                  </a:lnTo>
                  <a:lnTo>
                    <a:pt x="143" y="0"/>
                  </a:lnTo>
                  <a:lnTo>
                    <a:pt x="122" y="0"/>
                  </a:lnTo>
                  <a:lnTo>
                    <a:pt x="100" y="12"/>
                  </a:lnTo>
                  <a:lnTo>
                    <a:pt x="66" y="12"/>
                  </a:lnTo>
                  <a:lnTo>
                    <a:pt x="54" y="31"/>
                  </a:lnTo>
                  <a:lnTo>
                    <a:pt x="33" y="32"/>
                  </a:lnTo>
                  <a:lnTo>
                    <a:pt x="0" y="57"/>
                  </a:lnTo>
                  <a:lnTo>
                    <a:pt x="0" y="137"/>
                  </a:lnTo>
                  <a:lnTo>
                    <a:pt x="26" y="137"/>
                  </a:lnTo>
                  <a:lnTo>
                    <a:pt x="37" y="133"/>
                  </a:lnTo>
                  <a:lnTo>
                    <a:pt x="54" y="133"/>
                  </a:lnTo>
                  <a:close/>
                </a:path>
              </a:pathLst>
            </a:custGeom>
            <a:solidFill>
              <a:schemeClr val="accent6"/>
            </a:solidFill>
            <a:ln w="9525">
              <a:solidFill>
                <a:schemeClr val="tx1"/>
              </a:solidFill>
              <a:round/>
              <a:headEnd/>
              <a:tailEnd/>
            </a:ln>
          </p:spPr>
          <p:txBody>
            <a:bodyPr/>
            <a:lstStyle/>
            <a:p>
              <a:endParaRPr lang="en-US" b="1" dirty="0"/>
            </a:p>
          </p:txBody>
        </p:sp>
        <p:sp>
          <p:nvSpPr>
            <p:cNvPr id="1509" name="Freeform 351"/>
            <p:cNvSpPr>
              <a:spLocks/>
            </p:cNvSpPr>
            <p:nvPr/>
          </p:nvSpPr>
          <p:spPr bwMode="auto">
            <a:xfrm>
              <a:off x="6624638" y="2525713"/>
              <a:ext cx="80962" cy="196850"/>
            </a:xfrm>
            <a:custGeom>
              <a:avLst/>
              <a:gdLst/>
              <a:ahLst/>
              <a:cxnLst>
                <a:cxn ang="0">
                  <a:pos x="5" y="131"/>
                </a:cxn>
                <a:cxn ang="0">
                  <a:pos x="53" y="131"/>
                </a:cxn>
                <a:cxn ang="0">
                  <a:pos x="54" y="108"/>
                </a:cxn>
                <a:cxn ang="0">
                  <a:pos x="54" y="0"/>
                </a:cxn>
                <a:cxn ang="0">
                  <a:pos x="36" y="0"/>
                </a:cxn>
                <a:cxn ang="0">
                  <a:pos x="30" y="8"/>
                </a:cxn>
                <a:cxn ang="0">
                  <a:pos x="10" y="6"/>
                </a:cxn>
                <a:cxn ang="0">
                  <a:pos x="0" y="0"/>
                </a:cxn>
                <a:cxn ang="0">
                  <a:pos x="5" y="131"/>
                </a:cxn>
              </a:cxnLst>
              <a:rect l="0" t="0" r="r" b="b"/>
              <a:pathLst>
                <a:path w="54" h="131">
                  <a:moveTo>
                    <a:pt x="5" y="131"/>
                  </a:moveTo>
                  <a:lnTo>
                    <a:pt x="53" y="131"/>
                  </a:lnTo>
                  <a:lnTo>
                    <a:pt x="54" y="108"/>
                  </a:lnTo>
                  <a:lnTo>
                    <a:pt x="54" y="0"/>
                  </a:lnTo>
                  <a:lnTo>
                    <a:pt x="36" y="0"/>
                  </a:lnTo>
                  <a:lnTo>
                    <a:pt x="30" y="8"/>
                  </a:lnTo>
                  <a:lnTo>
                    <a:pt x="10" y="6"/>
                  </a:lnTo>
                  <a:lnTo>
                    <a:pt x="0" y="0"/>
                  </a:lnTo>
                  <a:lnTo>
                    <a:pt x="5" y="131"/>
                  </a:lnTo>
                  <a:close/>
                </a:path>
              </a:pathLst>
            </a:custGeom>
            <a:solidFill>
              <a:schemeClr val="accent6"/>
            </a:solidFill>
            <a:ln w="9525">
              <a:solidFill>
                <a:schemeClr val="tx1"/>
              </a:solidFill>
              <a:round/>
              <a:headEnd/>
              <a:tailEnd/>
            </a:ln>
          </p:spPr>
          <p:txBody>
            <a:bodyPr/>
            <a:lstStyle/>
            <a:p>
              <a:endParaRPr lang="en-US" b="1" dirty="0"/>
            </a:p>
          </p:txBody>
        </p:sp>
        <p:sp>
          <p:nvSpPr>
            <p:cNvPr id="1510" name="Freeform 352"/>
            <p:cNvSpPr>
              <a:spLocks/>
            </p:cNvSpPr>
            <p:nvPr/>
          </p:nvSpPr>
          <p:spPr bwMode="auto">
            <a:xfrm>
              <a:off x="3849688" y="3165475"/>
              <a:ext cx="207962" cy="215900"/>
            </a:xfrm>
            <a:custGeom>
              <a:avLst/>
              <a:gdLst/>
              <a:ahLst/>
              <a:cxnLst>
                <a:cxn ang="0">
                  <a:pos x="139" y="3"/>
                </a:cxn>
                <a:cxn ang="0">
                  <a:pos x="139" y="144"/>
                </a:cxn>
                <a:cxn ang="0">
                  <a:pos x="0" y="144"/>
                </a:cxn>
                <a:cxn ang="0">
                  <a:pos x="0" y="0"/>
                </a:cxn>
                <a:cxn ang="0">
                  <a:pos x="139" y="3"/>
                </a:cxn>
              </a:cxnLst>
              <a:rect l="0" t="0" r="r" b="b"/>
              <a:pathLst>
                <a:path w="139" h="144">
                  <a:moveTo>
                    <a:pt x="139" y="3"/>
                  </a:moveTo>
                  <a:lnTo>
                    <a:pt x="139" y="144"/>
                  </a:lnTo>
                  <a:lnTo>
                    <a:pt x="0" y="144"/>
                  </a:lnTo>
                  <a:lnTo>
                    <a:pt x="0" y="0"/>
                  </a:lnTo>
                  <a:lnTo>
                    <a:pt x="139" y="3"/>
                  </a:lnTo>
                  <a:close/>
                </a:path>
              </a:pathLst>
            </a:custGeom>
            <a:solidFill>
              <a:schemeClr val="accent6"/>
            </a:solidFill>
            <a:ln w="9525">
              <a:solidFill>
                <a:schemeClr val="tx1"/>
              </a:solidFill>
              <a:round/>
              <a:headEnd/>
              <a:tailEnd/>
            </a:ln>
          </p:spPr>
          <p:txBody>
            <a:bodyPr/>
            <a:lstStyle/>
            <a:p>
              <a:endParaRPr lang="en-US" b="1" dirty="0"/>
            </a:p>
          </p:txBody>
        </p:sp>
        <p:sp>
          <p:nvSpPr>
            <p:cNvPr id="1511" name="Freeform 353"/>
            <p:cNvSpPr>
              <a:spLocks/>
            </p:cNvSpPr>
            <p:nvPr/>
          </p:nvSpPr>
          <p:spPr bwMode="auto">
            <a:xfrm>
              <a:off x="3640138" y="3157538"/>
              <a:ext cx="209550" cy="223837"/>
            </a:xfrm>
            <a:custGeom>
              <a:avLst/>
              <a:gdLst/>
              <a:ahLst/>
              <a:cxnLst>
                <a:cxn ang="0">
                  <a:pos x="140" y="5"/>
                </a:cxn>
                <a:cxn ang="0">
                  <a:pos x="0" y="0"/>
                </a:cxn>
                <a:cxn ang="0">
                  <a:pos x="0" y="143"/>
                </a:cxn>
                <a:cxn ang="0">
                  <a:pos x="140" y="149"/>
                </a:cxn>
                <a:cxn ang="0">
                  <a:pos x="140" y="5"/>
                </a:cxn>
              </a:cxnLst>
              <a:rect l="0" t="0" r="r" b="b"/>
              <a:pathLst>
                <a:path w="140" h="149">
                  <a:moveTo>
                    <a:pt x="140" y="5"/>
                  </a:moveTo>
                  <a:lnTo>
                    <a:pt x="0" y="0"/>
                  </a:lnTo>
                  <a:lnTo>
                    <a:pt x="0" y="143"/>
                  </a:lnTo>
                  <a:lnTo>
                    <a:pt x="140" y="149"/>
                  </a:lnTo>
                  <a:lnTo>
                    <a:pt x="140" y="5"/>
                  </a:lnTo>
                  <a:close/>
                </a:path>
              </a:pathLst>
            </a:custGeom>
            <a:solidFill>
              <a:schemeClr val="accent6"/>
            </a:solidFill>
            <a:ln w="9525">
              <a:solidFill>
                <a:schemeClr val="tx1"/>
              </a:solidFill>
              <a:round/>
              <a:headEnd/>
              <a:tailEnd/>
            </a:ln>
          </p:spPr>
          <p:txBody>
            <a:bodyPr/>
            <a:lstStyle/>
            <a:p>
              <a:endParaRPr lang="en-US" b="1" dirty="0"/>
            </a:p>
          </p:txBody>
        </p:sp>
        <p:sp>
          <p:nvSpPr>
            <p:cNvPr id="1512" name="Freeform 354"/>
            <p:cNvSpPr>
              <a:spLocks/>
            </p:cNvSpPr>
            <p:nvPr/>
          </p:nvSpPr>
          <p:spPr bwMode="auto">
            <a:xfrm>
              <a:off x="3427413" y="3157538"/>
              <a:ext cx="212725" cy="214312"/>
            </a:xfrm>
            <a:custGeom>
              <a:avLst/>
              <a:gdLst/>
              <a:ahLst/>
              <a:cxnLst>
                <a:cxn ang="0">
                  <a:pos x="142" y="0"/>
                </a:cxn>
                <a:cxn ang="0">
                  <a:pos x="142" y="143"/>
                </a:cxn>
                <a:cxn ang="0">
                  <a:pos x="0" y="139"/>
                </a:cxn>
                <a:cxn ang="0">
                  <a:pos x="0" y="26"/>
                </a:cxn>
                <a:cxn ang="0">
                  <a:pos x="73" y="26"/>
                </a:cxn>
                <a:cxn ang="0">
                  <a:pos x="76" y="0"/>
                </a:cxn>
                <a:cxn ang="0">
                  <a:pos x="142" y="0"/>
                </a:cxn>
              </a:cxnLst>
              <a:rect l="0" t="0" r="r" b="b"/>
              <a:pathLst>
                <a:path w="142" h="143">
                  <a:moveTo>
                    <a:pt x="142" y="0"/>
                  </a:moveTo>
                  <a:lnTo>
                    <a:pt x="142" y="143"/>
                  </a:lnTo>
                  <a:lnTo>
                    <a:pt x="0" y="139"/>
                  </a:lnTo>
                  <a:lnTo>
                    <a:pt x="0" y="26"/>
                  </a:lnTo>
                  <a:lnTo>
                    <a:pt x="73" y="26"/>
                  </a:lnTo>
                  <a:lnTo>
                    <a:pt x="76" y="0"/>
                  </a:lnTo>
                  <a:lnTo>
                    <a:pt x="142" y="0"/>
                  </a:lnTo>
                  <a:close/>
                </a:path>
              </a:pathLst>
            </a:custGeom>
            <a:solidFill>
              <a:schemeClr val="accent6"/>
            </a:solidFill>
            <a:ln w="9525">
              <a:solidFill>
                <a:schemeClr val="tx1"/>
              </a:solidFill>
              <a:round/>
              <a:headEnd/>
              <a:tailEnd/>
            </a:ln>
          </p:spPr>
          <p:txBody>
            <a:bodyPr/>
            <a:lstStyle/>
            <a:p>
              <a:endParaRPr lang="en-US" b="1" dirty="0"/>
            </a:p>
          </p:txBody>
        </p:sp>
        <p:sp>
          <p:nvSpPr>
            <p:cNvPr id="1513" name="Freeform 355"/>
            <p:cNvSpPr>
              <a:spLocks/>
            </p:cNvSpPr>
            <p:nvPr/>
          </p:nvSpPr>
          <p:spPr bwMode="auto">
            <a:xfrm>
              <a:off x="3849688" y="3381375"/>
              <a:ext cx="207962" cy="276225"/>
            </a:xfrm>
            <a:custGeom>
              <a:avLst/>
              <a:gdLst/>
              <a:ahLst/>
              <a:cxnLst>
                <a:cxn ang="0">
                  <a:pos x="139" y="0"/>
                </a:cxn>
                <a:cxn ang="0">
                  <a:pos x="134" y="184"/>
                </a:cxn>
                <a:cxn ang="0">
                  <a:pos x="0" y="185"/>
                </a:cxn>
                <a:cxn ang="0">
                  <a:pos x="0" y="0"/>
                </a:cxn>
                <a:cxn ang="0">
                  <a:pos x="139" y="0"/>
                </a:cxn>
              </a:cxnLst>
              <a:rect l="0" t="0" r="r" b="b"/>
              <a:pathLst>
                <a:path w="139" h="185">
                  <a:moveTo>
                    <a:pt x="139" y="0"/>
                  </a:moveTo>
                  <a:lnTo>
                    <a:pt x="134" y="184"/>
                  </a:lnTo>
                  <a:lnTo>
                    <a:pt x="0" y="185"/>
                  </a:lnTo>
                  <a:lnTo>
                    <a:pt x="0" y="0"/>
                  </a:lnTo>
                  <a:lnTo>
                    <a:pt x="139" y="0"/>
                  </a:lnTo>
                  <a:close/>
                </a:path>
              </a:pathLst>
            </a:custGeom>
            <a:solidFill>
              <a:schemeClr val="accent6"/>
            </a:solidFill>
            <a:ln w="9525">
              <a:solidFill>
                <a:schemeClr val="tx1"/>
              </a:solidFill>
              <a:round/>
              <a:headEnd/>
              <a:tailEnd/>
            </a:ln>
          </p:spPr>
          <p:txBody>
            <a:bodyPr/>
            <a:lstStyle/>
            <a:p>
              <a:endParaRPr lang="en-US" b="1" dirty="0"/>
            </a:p>
          </p:txBody>
        </p:sp>
        <p:sp>
          <p:nvSpPr>
            <p:cNvPr id="1514" name="Freeform 356"/>
            <p:cNvSpPr>
              <a:spLocks/>
            </p:cNvSpPr>
            <p:nvPr/>
          </p:nvSpPr>
          <p:spPr bwMode="auto">
            <a:xfrm>
              <a:off x="3646488" y="3371850"/>
              <a:ext cx="203200" cy="285750"/>
            </a:xfrm>
            <a:custGeom>
              <a:avLst/>
              <a:gdLst/>
              <a:ahLst/>
              <a:cxnLst>
                <a:cxn ang="0">
                  <a:pos x="135" y="191"/>
                </a:cxn>
                <a:cxn ang="0">
                  <a:pos x="103" y="191"/>
                </a:cxn>
                <a:cxn ang="0">
                  <a:pos x="97" y="182"/>
                </a:cxn>
                <a:cxn ang="0">
                  <a:pos x="87" y="167"/>
                </a:cxn>
                <a:cxn ang="0">
                  <a:pos x="74" y="139"/>
                </a:cxn>
                <a:cxn ang="0">
                  <a:pos x="61" y="133"/>
                </a:cxn>
                <a:cxn ang="0">
                  <a:pos x="44" y="133"/>
                </a:cxn>
                <a:cxn ang="0">
                  <a:pos x="37" y="120"/>
                </a:cxn>
                <a:cxn ang="0">
                  <a:pos x="30" y="114"/>
                </a:cxn>
                <a:cxn ang="0">
                  <a:pos x="20" y="110"/>
                </a:cxn>
                <a:cxn ang="0">
                  <a:pos x="0" y="108"/>
                </a:cxn>
                <a:cxn ang="0">
                  <a:pos x="0" y="0"/>
                </a:cxn>
                <a:cxn ang="0">
                  <a:pos x="135" y="6"/>
                </a:cxn>
                <a:cxn ang="0">
                  <a:pos x="135" y="191"/>
                </a:cxn>
              </a:cxnLst>
              <a:rect l="0" t="0" r="r" b="b"/>
              <a:pathLst>
                <a:path w="135" h="191">
                  <a:moveTo>
                    <a:pt x="135" y="191"/>
                  </a:moveTo>
                  <a:lnTo>
                    <a:pt x="103" y="191"/>
                  </a:lnTo>
                  <a:lnTo>
                    <a:pt x="97" y="182"/>
                  </a:lnTo>
                  <a:lnTo>
                    <a:pt x="87" y="167"/>
                  </a:lnTo>
                  <a:lnTo>
                    <a:pt x="74" y="139"/>
                  </a:lnTo>
                  <a:lnTo>
                    <a:pt x="61" y="133"/>
                  </a:lnTo>
                  <a:lnTo>
                    <a:pt x="44" y="133"/>
                  </a:lnTo>
                  <a:lnTo>
                    <a:pt x="37" y="120"/>
                  </a:lnTo>
                  <a:lnTo>
                    <a:pt x="30" y="114"/>
                  </a:lnTo>
                  <a:lnTo>
                    <a:pt x="20" y="110"/>
                  </a:lnTo>
                  <a:lnTo>
                    <a:pt x="0" y="108"/>
                  </a:lnTo>
                  <a:lnTo>
                    <a:pt x="0" y="0"/>
                  </a:lnTo>
                  <a:lnTo>
                    <a:pt x="135" y="6"/>
                  </a:lnTo>
                  <a:lnTo>
                    <a:pt x="135" y="191"/>
                  </a:lnTo>
                  <a:close/>
                </a:path>
              </a:pathLst>
            </a:custGeom>
            <a:solidFill>
              <a:schemeClr val="accent6"/>
            </a:solidFill>
            <a:ln w="9525">
              <a:solidFill>
                <a:schemeClr val="tx1"/>
              </a:solidFill>
              <a:round/>
              <a:headEnd/>
              <a:tailEnd/>
            </a:ln>
          </p:spPr>
          <p:txBody>
            <a:bodyPr/>
            <a:lstStyle/>
            <a:p>
              <a:endParaRPr lang="en-US" b="1" dirty="0"/>
            </a:p>
          </p:txBody>
        </p:sp>
        <p:sp>
          <p:nvSpPr>
            <p:cNvPr id="1515" name="Freeform 357"/>
            <p:cNvSpPr>
              <a:spLocks/>
            </p:cNvSpPr>
            <p:nvPr/>
          </p:nvSpPr>
          <p:spPr bwMode="auto">
            <a:xfrm>
              <a:off x="3182938" y="3190875"/>
              <a:ext cx="244475" cy="174625"/>
            </a:xfrm>
            <a:custGeom>
              <a:avLst/>
              <a:gdLst/>
              <a:ahLst/>
              <a:cxnLst>
                <a:cxn ang="0">
                  <a:pos x="163" y="117"/>
                </a:cxn>
                <a:cxn ang="0">
                  <a:pos x="105" y="117"/>
                </a:cxn>
                <a:cxn ang="0">
                  <a:pos x="82" y="111"/>
                </a:cxn>
                <a:cxn ang="0">
                  <a:pos x="80" y="98"/>
                </a:cxn>
                <a:cxn ang="0">
                  <a:pos x="68" y="92"/>
                </a:cxn>
                <a:cxn ang="0">
                  <a:pos x="65" y="81"/>
                </a:cxn>
                <a:cxn ang="0">
                  <a:pos x="49" y="78"/>
                </a:cxn>
                <a:cxn ang="0">
                  <a:pos x="39" y="74"/>
                </a:cxn>
                <a:cxn ang="0">
                  <a:pos x="34" y="67"/>
                </a:cxn>
                <a:cxn ang="0">
                  <a:pos x="33" y="46"/>
                </a:cxn>
                <a:cxn ang="0">
                  <a:pos x="26" y="44"/>
                </a:cxn>
                <a:cxn ang="0">
                  <a:pos x="17" y="37"/>
                </a:cxn>
                <a:cxn ang="0">
                  <a:pos x="0" y="21"/>
                </a:cxn>
                <a:cxn ang="0">
                  <a:pos x="2" y="0"/>
                </a:cxn>
                <a:cxn ang="0">
                  <a:pos x="163" y="4"/>
                </a:cxn>
                <a:cxn ang="0">
                  <a:pos x="163" y="117"/>
                </a:cxn>
              </a:cxnLst>
              <a:rect l="0" t="0" r="r" b="b"/>
              <a:pathLst>
                <a:path w="163" h="117">
                  <a:moveTo>
                    <a:pt x="163" y="117"/>
                  </a:moveTo>
                  <a:lnTo>
                    <a:pt x="105" y="117"/>
                  </a:lnTo>
                  <a:lnTo>
                    <a:pt x="82" y="111"/>
                  </a:lnTo>
                  <a:lnTo>
                    <a:pt x="80" y="98"/>
                  </a:lnTo>
                  <a:lnTo>
                    <a:pt x="68" y="92"/>
                  </a:lnTo>
                  <a:lnTo>
                    <a:pt x="65" y="81"/>
                  </a:lnTo>
                  <a:lnTo>
                    <a:pt x="49" y="78"/>
                  </a:lnTo>
                  <a:lnTo>
                    <a:pt x="39" y="74"/>
                  </a:lnTo>
                  <a:lnTo>
                    <a:pt x="34" y="67"/>
                  </a:lnTo>
                  <a:lnTo>
                    <a:pt x="33" y="46"/>
                  </a:lnTo>
                  <a:lnTo>
                    <a:pt x="26" y="44"/>
                  </a:lnTo>
                  <a:lnTo>
                    <a:pt x="17" y="37"/>
                  </a:lnTo>
                  <a:lnTo>
                    <a:pt x="0" y="21"/>
                  </a:lnTo>
                  <a:lnTo>
                    <a:pt x="2" y="0"/>
                  </a:lnTo>
                  <a:lnTo>
                    <a:pt x="163" y="4"/>
                  </a:lnTo>
                  <a:lnTo>
                    <a:pt x="163" y="117"/>
                  </a:lnTo>
                  <a:close/>
                </a:path>
              </a:pathLst>
            </a:custGeom>
            <a:solidFill>
              <a:schemeClr val="accent6"/>
            </a:solidFill>
            <a:ln w="9525">
              <a:solidFill>
                <a:schemeClr val="tx1"/>
              </a:solidFill>
              <a:round/>
              <a:headEnd/>
              <a:tailEnd/>
            </a:ln>
          </p:spPr>
          <p:txBody>
            <a:bodyPr/>
            <a:lstStyle/>
            <a:p>
              <a:endParaRPr lang="en-US" b="1" dirty="0"/>
            </a:p>
          </p:txBody>
        </p:sp>
        <p:sp>
          <p:nvSpPr>
            <p:cNvPr id="1516" name="Freeform 358"/>
            <p:cNvSpPr>
              <a:spLocks/>
            </p:cNvSpPr>
            <p:nvPr/>
          </p:nvSpPr>
          <p:spPr bwMode="auto">
            <a:xfrm>
              <a:off x="3100388" y="3187700"/>
              <a:ext cx="446087" cy="587375"/>
            </a:xfrm>
            <a:custGeom>
              <a:avLst/>
              <a:gdLst/>
              <a:ahLst/>
              <a:cxnLst>
                <a:cxn ang="0">
                  <a:pos x="34" y="0"/>
                </a:cxn>
                <a:cxn ang="0">
                  <a:pos x="57" y="2"/>
                </a:cxn>
                <a:cxn ang="0">
                  <a:pos x="55" y="23"/>
                </a:cxn>
                <a:cxn ang="0">
                  <a:pos x="81" y="46"/>
                </a:cxn>
                <a:cxn ang="0">
                  <a:pos x="88" y="48"/>
                </a:cxn>
                <a:cxn ang="0">
                  <a:pos x="89" y="69"/>
                </a:cxn>
                <a:cxn ang="0">
                  <a:pos x="94" y="76"/>
                </a:cxn>
                <a:cxn ang="0">
                  <a:pos x="104" y="80"/>
                </a:cxn>
                <a:cxn ang="0">
                  <a:pos x="120" y="83"/>
                </a:cxn>
                <a:cxn ang="0">
                  <a:pos x="123" y="94"/>
                </a:cxn>
                <a:cxn ang="0">
                  <a:pos x="135" y="100"/>
                </a:cxn>
                <a:cxn ang="0">
                  <a:pos x="137" y="113"/>
                </a:cxn>
                <a:cxn ang="0">
                  <a:pos x="160" y="119"/>
                </a:cxn>
                <a:cxn ang="0">
                  <a:pos x="166" y="125"/>
                </a:cxn>
                <a:cxn ang="0">
                  <a:pos x="161" y="139"/>
                </a:cxn>
                <a:cxn ang="0">
                  <a:pos x="166" y="146"/>
                </a:cxn>
                <a:cxn ang="0">
                  <a:pos x="166" y="166"/>
                </a:cxn>
                <a:cxn ang="0">
                  <a:pos x="172" y="177"/>
                </a:cxn>
                <a:cxn ang="0">
                  <a:pos x="183" y="183"/>
                </a:cxn>
                <a:cxn ang="0">
                  <a:pos x="195" y="190"/>
                </a:cxn>
                <a:cxn ang="0">
                  <a:pos x="220" y="193"/>
                </a:cxn>
                <a:cxn ang="0">
                  <a:pos x="240" y="206"/>
                </a:cxn>
                <a:cxn ang="0">
                  <a:pos x="258" y="213"/>
                </a:cxn>
                <a:cxn ang="0">
                  <a:pos x="280" y="213"/>
                </a:cxn>
                <a:cxn ang="0">
                  <a:pos x="291" y="208"/>
                </a:cxn>
                <a:cxn ang="0">
                  <a:pos x="298" y="217"/>
                </a:cxn>
                <a:cxn ang="0">
                  <a:pos x="131" y="393"/>
                </a:cxn>
                <a:cxn ang="0">
                  <a:pos x="0" y="283"/>
                </a:cxn>
                <a:cxn ang="0">
                  <a:pos x="34" y="0"/>
                </a:cxn>
              </a:cxnLst>
              <a:rect l="0" t="0" r="r" b="b"/>
              <a:pathLst>
                <a:path w="298" h="393">
                  <a:moveTo>
                    <a:pt x="34" y="0"/>
                  </a:moveTo>
                  <a:lnTo>
                    <a:pt x="57" y="2"/>
                  </a:lnTo>
                  <a:lnTo>
                    <a:pt x="55" y="23"/>
                  </a:lnTo>
                  <a:lnTo>
                    <a:pt x="81" y="46"/>
                  </a:lnTo>
                  <a:lnTo>
                    <a:pt x="88" y="48"/>
                  </a:lnTo>
                  <a:lnTo>
                    <a:pt x="89" y="69"/>
                  </a:lnTo>
                  <a:lnTo>
                    <a:pt x="94" y="76"/>
                  </a:lnTo>
                  <a:lnTo>
                    <a:pt x="104" y="80"/>
                  </a:lnTo>
                  <a:lnTo>
                    <a:pt x="120" y="83"/>
                  </a:lnTo>
                  <a:lnTo>
                    <a:pt x="123" y="94"/>
                  </a:lnTo>
                  <a:lnTo>
                    <a:pt x="135" y="100"/>
                  </a:lnTo>
                  <a:lnTo>
                    <a:pt x="137" y="113"/>
                  </a:lnTo>
                  <a:lnTo>
                    <a:pt x="160" y="119"/>
                  </a:lnTo>
                  <a:lnTo>
                    <a:pt x="166" y="125"/>
                  </a:lnTo>
                  <a:lnTo>
                    <a:pt x="161" y="139"/>
                  </a:lnTo>
                  <a:lnTo>
                    <a:pt x="166" y="146"/>
                  </a:lnTo>
                  <a:lnTo>
                    <a:pt x="166" y="166"/>
                  </a:lnTo>
                  <a:lnTo>
                    <a:pt x="172" y="177"/>
                  </a:lnTo>
                  <a:lnTo>
                    <a:pt x="183" y="183"/>
                  </a:lnTo>
                  <a:lnTo>
                    <a:pt x="195" y="190"/>
                  </a:lnTo>
                  <a:lnTo>
                    <a:pt x="220" y="193"/>
                  </a:lnTo>
                  <a:lnTo>
                    <a:pt x="240" y="206"/>
                  </a:lnTo>
                  <a:lnTo>
                    <a:pt x="258" y="213"/>
                  </a:lnTo>
                  <a:lnTo>
                    <a:pt x="280" y="213"/>
                  </a:lnTo>
                  <a:lnTo>
                    <a:pt x="291" y="208"/>
                  </a:lnTo>
                  <a:lnTo>
                    <a:pt x="298" y="217"/>
                  </a:lnTo>
                  <a:lnTo>
                    <a:pt x="131" y="393"/>
                  </a:lnTo>
                  <a:lnTo>
                    <a:pt x="0" y="283"/>
                  </a:lnTo>
                  <a:lnTo>
                    <a:pt x="34" y="0"/>
                  </a:lnTo>
                  <a:close/>
                </a:path>
              </a:pathLst>
            </a:custGeom>
            <a:solidFill>
              <a:schemeClr val="accent6"/>
            </a:solidFill>
            <a:ln w="9525">
              <a:solidFill>
                <a:schemeClr val="tx1"/>
              </a:solidFill>
              <a:round/>
              <a:headEnd/>
              <a:tailEnd/>
            </a:ln>
          </p:spPr>
          <p:txBody>
            <a:bodyPr/>
            <a:lstStyle/>
            <a:p>
              <a:endParaRPr lang="en-US" b="1" dirty="0"/>
            </a:p>
          </p:txBody>
        </p:sp>
        <p:sp>
          <p:nvSpPr>
            <p:cNvPr id="1517" name="Freeform 359"/>
            <p:cNvSpPr>
              <a:spLocks/>
            </p:cNvSpPr>
            <p:nvPr/>
          </p:nvSpPr>
          <p:spPr bwMode="auto">
            <a:xfrm>
              <a:off x="3340100" y="3365500"/>
              <a:ext cx="306388" cy="188913"/>
            </a:xfrm>
            <a:custGeom>
              <a:avLst/>
              <a:gdLst/>
              <a:ahLst/>
              <a:cxnLst>
                <a:cxn ang="0">
                  <a:pos x="0" y="0"/>
                </a:cxn>
                <a:cxn ang="0">
                  <a:pos x="6" y="6"/>
                </a:cxn>
                <a:cxn ang="0">
                  <a:pos x="1" y="20"/>
                </a:cxn>
                <a:cxn ang="0">
                  <a:pos x="6" y="27"/>
                </a:cxn>
                <a:cxn ang="0">
                  <a:pos x="6" y="47"/>
                </a:cxn>
                <a:cxn ang="0">
                  <a:pos x="12" y="58"/>
                </a:cxn>
                <a:cxn ang="0">
                  <a:pos x="25" y="64"/>
                </a:cxn>
                <a:cxn ang="0">
                  <a:pos x="35" y="69"/>
                </a:cxn>
                <a:cxn ang="0">
                  <a:pos x="60" y="74"/>
                </a:cxn>
                <a:cxn ang="0">
                  <a:pos x="80" y="87"/>
                </a:cxn>
                <a:cxn ang="0">
                  <a:pos x="98" y="94"/>
                </a:cxn>
                <a:cxn ang="0">
                  <a:pos x="120" y="94"/>
                </a:cxn>
                <a:cxn ang="0">
                  <a:pos x="131" y="89"/>
                </a:cxn>
                <a:cxn ang="0">
                  <a:pos x="138" y="98"/>
                </a:cxn>
                <a:cxn ang="0">
                  <a:pos x="154" y="101"/>
                </a:cxn>
                <a:cxn ang="0">
                  <a:pos x="169" y="114"/>
                </a:cxn>
                <a:cxn ang="0">
                  <a:pos x="180" y="123"/>
                </a:cxn>
                <a:cxn ang="0">
                  <a:pos x="191" y="126"/>
                </a:cxn>
                <a:cxn ang="0">
                  <a:pos x="198" y="121"/>
                </a:cxn>
                <a:cxn ang="0">
                  <a:pos x="205" y="112"/>
                </a:cxn>
                <a:cxn ang="0">
                  <a:pos x="205" y="4"/>
                </a:cxn>
                <a:cxn ang="0">
                  <a:pos x="58" y="0"/>
                </a:cxn>
                <a:cxn ang="0">
                  <a:pos x="0" y="0"/>
                </a:cxn>
              </a:cxnLst>
              <a:rect l="0" t="0" r="r" b="b"/>
              <a:pathLst>
                <a:path w="205" h="126">
                  <a:moveTo>
                    <a:pt x="0" y="0"/>
                  </a:moveTo>
                  <a:lnTo>
                    <a:pt x="6" y="6"/>
                  </a:lnTo>
                  <a:lnTo>
                    <a:pt x="1" y="20"/>
                  </a:lnTo>
                  <a:lnTo>
                    <a:pt x="6" y="27"/>
                  </a:lnTo>
                  <a:lnTo>
                    <a:pt x="6" y="47"/>
                  </a:lnTo>
                  <a:lnTo>
                    <a:pt x="12" y="58"/>
                  </a:lnTo>
                  <a:lnTo>
                    <a:pt x="25" y="64"/>
                  </a:lnTo>
                  <a:lnTo>
                    <a:pt x="35" y="69"/>
                  </a:lnTo>
                  <a:lnTo>
                    <a:pt x="60" y="74"/>
                  </a:lnTo>
                  <a:lnTo>
                    <a:pt x="80" y="87"/>
                  </a:lnTo>
                  <a:lnTo>
                    <a:pt x="98" y="94"/>
                  </a:lnTo>
                  <a:lnTo>
                    <a:pt x="120" y="94"/>
                  </a:lnTo>
                  <a:lnTo>
                    <a:pt x="131" y="89"/>
                  </a:lnTo>
                  <a:lnTo>
                    <a:pt x="138" y="98"/>
                  </a:lnTo>
                  <a:lnTo>
                    <a:pt x="154" y="101"/>
                  </a:lnTo>
                  <a:lnTo>
                    <a:pt x="169" y="114"/>
                  </a:lnTo>
                  <a:lnTo>
                    <a:pt x="180" y="123"/>
                  </a:lnTo>
                  <a:lnTo>
                    <a:pt x="191" y="126"/>
                  </a:lnTo>
                  <a:lnTo>
                    <a:pt x="198" y="121"/>
                  </a:lnTo>
                  <a:lnTo>
                    <a:pt x="205" y="112"/>
                  </a:lnTo>
                  <a:lnTo>
                    <a:pt x="205" y="4"/>
                  </a:lnTo>
                  <a:lnTo>
                    <a:pt x="58" y="0"/>
                  </a:lnTo>
                  <a:lnTo>
                    <a:pt x="0" y="0"/>
                  </a:lnTo>
                  <a:close/>
                </a:path>
              </a:pathLst>
            </a:custGeom>
            <a:solidFill>
              <a:schemeClr val="accent6"/>
            </a:solidFill>
            <a:ln w="9525">
              <a:solidFill>
                <a:schemeClr val="tx1"/>
              </a:solidFill>
              <a:round/>
              <a:headEnd/>
              <a:tailEnd/>
            </a:ln>
          </p:spPr>
          <p:txBody>
            <a:bodyPr/>
            <a:lstStyle/>
            <a:p>
              <a:endParaRPr lang="en-US" b="1" dirty="0"/>
            </a:p>
          </p:txBody>
        </p:sp>
        <p:sp>
          <p:nvSpPr>
            <p:cNvPr id="1518" name="Freeform 360"/>
            <p:cNvSpPr>
              <a:spLocks/>
            </p:cNvSpPr>
            <p:nvPr/>
          </p:nvSpPr>
          <p:spPr bwMode="auto">
            <a:xfrm>
              <a:off x="3297238" y="3511550"/>
              <a:ext cx="742950" cy="631825"/>
            </a:xfrm>
            <a:custGeom>
              <a:avLst/>
              <a:gdLst/>
              <a:ahLst/>
              <a:cxnLst>
                <a:cxn ang="0">
                  <a:pos x="0" y="176"/>
                </a:cxn>
                <a:cxn ang="0">
                  <a:pos x="167" y="0"/>
                </a:cxn>
                <a:cxn ang="0">
                  <a:pos x="183" y="3"/>
                </a:cxn>
                <a:cxn ang="0">
                  <a:pos x="204" y="20"/>
                </a:cxn>
                <a:cxn ang="0">
                  <a:pos x="209" y="25"/>
                </a:cxn>
                <a:cxn ang="0">
                  <a:pos x="220" y="28"/>
                </a:cxn>
                <a:cxn ang="0">
                  <a:pos x="227" y="23"/>
                </a:cxn>
                <a:cxn ang="0">
                  <a:pos x="234" y="14"/>
                </a:cxn>
                <a:cxn ang="0">
                  <a:pos x="254" y="16"/>
                </a:cxn>
                <a:cxn ang="0">
                  <a:pos x="264" y="20"/>
                </a:cxn>
                <a:cxn ang="0">
                  <a:pos x="272" y="26"/>
                </a:cxn>
                <a:cxn ang="0">
                  <a:pos x="278" y="39"/>
                </a:cxn>
                <a:cxn ang="0">
                  <a:pos x="295" y="39"/>
                </a:cxn>
                <a:cxn ang="0">
                  <a:pos x="308" y="45"/>
                </a:cxn>
                <a:cxn ang="0">
                  <a:pos x="318" y="66"/>
                </a:cxn>
                <a:cxn ang="0">
                  <a:pos x="337" y="97"/>
                </a:cxn>
                <a:cxn ang="0">
                  <a:pos x="371" y="111"/>
                </a:cxn>
                <a:cxn ang="0">
                  <a:pos x="383" y="119"/>
                </a:cxn>
                <a:cxn ang="0">
                  <a:pos x="412" y="122"/>
                </a:cxn>
                <a:cxn ang="0">
                  <a:pos x="423" y="128"/>
                </a:cxn>
                <a:cxn ang="0">
                  <a:pos x="435" y="127"/>
                </a:cxn>
                <a:cxn ang="0">
                  <a:pos x="445" y="134"/>
                </a:cxn>
                <a:cxn ang="0">
                  <a:pos x="458" y="148"/>
                </a:cxn>
                <a:cxn ang="0">
                  <a:pos x="469" y="171"/>
                </a:cxn>
                <a:cxn ang="0">
                  <a:pos x="480" y="190"/>
                </a:cxn>
                <a:cxn ang="0">
                  <a:pos x="485" y="219"/>
                </a:cxn>
                <a:cxn ang="0">
                  <a:pos x="497" y="233"/>
                </a:cxn>
                <a:cxn ang="0">
                  <a:pos x="395" y="233"/>
                </a:cxn>
                <a:cxn ang="0">
                  <a:pos x="395" y="251"/>
                </a:cxn>
                <a:cxn ang="0">
                  <a:pos x="331" y="251"/>
                </a:cxn>
                <a:cxn ang="0">
                  <a:pos x="331" y="347"/>
                </a:cxn>
                <a:cxn ang="0">
                  <a:pos x="272" y="347"/>
                </a:cxn>
                <a:cxn ang="0">
                  <a:pos x="272" y="422"/>
                </a:cxn>
                <a:cxn ang="0">
                  <a:pos x="38" y="217"/>
                </a:cxn>
                <a:cxn ang="0">
                  <a:pos x="0" y="176"/>
                </a:cxn>
              </a:cxnLst>
              <a:rect l="0" t="0" r="r" b="b"/>
              <a:pathLst>
                <a:path w="497" h="422">
                  <a:moveTo>
                    <a:pt x="0" y="176"/>
                  </a:moveTo>
                  <a:lnTo>
                    <a:pt x="167" y="0"/>
                  </a:lnTo>
                  <a:lnTo>
                    <a:pt x="183" y="3"/>
                  </a:lnTo>
                  <a:lnTo>
                    <a:pt x="204" y="20"/>
                  </a:lnTo>
                  <a:lnTo>
                    <a:pt x="209" y="25"/>
                  </a:lnTo>
                  <a:lnTo>
                    <a:pt x="220" y="28"/>
                  </a:lnTo>
                  <a:lnTo>
                    <a:pt x="227" y="23"/>
                  </a:lnTo>
                  <a:lnTo>
                    <a:pt x="234" y="14"/>
                  </a:lnTo>
                  <a:lnTo>
                    <a:pt x="254" y="16"/>
                  </a:lnTo>
                  <a:lnTo>
                    <a:pt x="264" y="20"/>
                  </a:lnTo>
                  <a:lnTo>
                    <a:pt x="272" y="26"/>
                  </a:lnTo>
                  <a:lnTo>
                    <a:pt x="278" y="39"/>
                  </a:lnTo>
                  <a:lnTo>
                    <a:pt x="295" y="39"/>
                  </a:lnTo>
                  <a:lnTo>
                    <a:pt x="308" y="45"/>
                  </a:lnTo>
                  <a:lnTo>
                    <a:pt x="318" y="66"/>
                  </a:lnTo>
                  <a:lnTo>
                    <a:pt x="337" y="97"/>
                  </a:lnTo>
                  <a:lnTo>
                    <a:pt x="371" y="111"/>
                  </a:lnTo>
                  <a:lnTo>
                    <a:pt x="383" y="119"/>
                  </a:lnTo>
                  <a:lnTo>
                    <a:pt x="412" y="122"/>
                  </a:lnTo>
                  <a:lnTo>
                    <a:pt x="423" y="128"/>
                  </a:lnTo>
                  <a:lnTo>
                    <a:pt x="435" y="127"/>
                  </a:lnTo>
                  <a:lnTo>
                    <a:pt x="445" y="134"/>
                  </a:lnTo>
                  <a:lnTo>
                    <a:pt x="458" y="148"/>
                  </a:lnTo>
                  <a:lnTo>
                    <a:pt x="469" y="171"/>
                  </a:lnTo>
                  <a:lnTo>
                    <a:pt x="480" y="190"/>
                  </a:lnTo>
                  <a:lnTo>
                    <a:pt x="485" y="219"/>
                  </a:lnTo>
                  <a:lnTo>
                    <a:pt x="497" y="233"/>
                  </a:lnTo>
                  <a:lnTo>
                    <a:pt x="395" y="233"/>
                  </a:lnTo>
                  <a:lnTo>
                    <a:pt x="395" y="251"/>
                  </a:lnTo>
                  <a:lnTo>
                    <a:pt x="331" y="251"/>
                  </a:lnTo>
                  <a:lnTo>
                    <a:pt x="331" y="347"/>
                  </a:lnTo>
                  <a:lnTo>
                    <a:pt x="272" y="347"/>
                  </a:lnTo>
                  <a:lnTo>
                    <a:pt x="272" y="422"/>
                  </a:lnTo>
                  <a:lnTo>
                    <a:pt x="38" y="217"/>
                  </a:lnTo>
                  <a:lnTo>
                    <a:pt x="0" y="176"/>
                  </a:lnTo>
                  <a:close/>
                </a:path>
              </a:pathLst>
            </a:custGeom>
            <a:solidFill>
              <a:schemeClr val="accent6"/>
            </a:solidFill>
            <a:ln w="9525">
              <a:solidFill>
                <a:schemeClr val="tx1"/>
              </a:solidFill>
              <a:round/>
              <a:headEnd/>
              <a:tailEnd/>
            </a:ln>
          </p:spPr>
          <p:txBody>
            <a:bodyPr/>
            <a:lstStyle/>
            <a:p>
              <a:endParaRPr lang="en-US" b="1" dirty="0"/>
            </a:p>
          </p:txBody>
        </p:sp>
        <p:sp>
          <p:nvSpPr>
            <p:cNvPr id="1519" name="Freeform 361"/>
            <p:cNvSpPr>
              <a:spLocks/>
            </p:cNvSpPr>
            <p:nvPr/>
          </p:nvSpPr>
          <p:spPr bwMode="auto">
            <a:xfrm>
              <a:off x="3703638" y="3860800"/>
              <a:ext cx="393700" cy="439738"/>
            </a:xfrm>
            <a:custGeom>
              <a:avLst/>
              <a:gdLst/>
              <a:ahLst/>
              <a:cxnLst>
                <a:cxn ang="0">
                  <a:pos x="123" y="0"/>
                </a:cxn>
                <a:cxn ang="0">
                  <a:pos x="225" y="0"/>
                </a:cxn>
                <a:cxn ang="0">
                  <a:pos x="239" y="7"/>
                </a:cxn>
                <a:cxn ang="0">
                  <a:pos x="251" y="9"/>
                </a:cxn>
                <a:cxn ang="0">
                  <a:pos x="259" y="18"/>
                </a:cxn>
                <a:cxn ang="0">
                  <a:pos x="263" y="28"/>
                </a:cxn>
                <a:cxn ang="0">
                  <a:pos x="260" y="41"/>
                </a:cxn>
                <a:cxn ang="0">
                  <a:pos x="254" y="49"/>
                </a:cxn>
                <a:cxn ang="0">
                  <a:pos x="248" y="58"/>
                </a:cxn>
                <a:cxn ang="0">
                  <a:pos x="246" y="71"/>
                </a:cxn>
                <a:cxn ang="0">
                  <a:pos x="243" y="77"/>
                </a:cxn>
                <a:cxn ang="0">
                  <a:pos x="248" y="84"/>
                </a:cxn>
                <a:cxn ang="0">
                  <a:pos x="256" y="97"/>
                </a:cxn>
                <a:cxn ang="0">
                  <a:pos x="250" y="106"/>
                </a:cxn>
                <a:cxn ang="0">
                  <a:pos x="225" y="121"/>
                </a:cxn>
                <a:cxn ang="0">
                  <a:pos x="225" y="294"/>
                </a:cxn>
                <a:cxn ang="0">
                  <a:pos x="208" y="289"/>
                </a:cxn>
                <a:cxn ang="0">
                  <a:pos x="182" y="280"/>
                </a:cxn>
                <a:cxn ang="0">
                  <a:pos x="140" y="275"/>
                </a:cxn>
                <a:cxn ang="0">
                  <a:pos x="114" y="272"/>
                </a:cxn>
                <a:cxn ang="0">
                  <a:pos x="88" y="255"/>
                </a:cxn>
                <a:cxn ang="0">
                  <a:pos x="63" y="252"/>
                </a:cxn>
                <a:cxn ang="0">
                  <a:pos x="0" y="189"/>
                </a:cxn>
                <a:cxn ang="0">
                  <a:pos x="0" y="114"/>
                </a:cxn>
                <a:cxn ang="0">
                  <a:pos x="59" y="114"/>
                </a:cxn>
                <a:cxn ang="0">
                  <a:pos x="59" y="18"/>
                </a:cxn>
                <a:cxn ang="0">
                  <a:pos x="123" y="18"/>
                </a:cxn>
                <a:cxn ang="0">
                  <a:pos x="123" y="0"/>
                </a:cxn>
              </a:cxnLst>
              <a:rect l="0" t="0" r="r" b="b"/>
              <a:pathLst>
                <a:path w="263" h="294">
                  <a:moveTo>
                    <a:pt x="123" y="0"/>
                  </a:moveTo>
                  <a:lnTo>
                    <a:pt x="225" y="0"/>
                  </a:lnTo>
                  <a:lnTo>
                    <a:pt x="239" y="7"/>
                  </a:lnTo>
                  <a:lnTo>
                    <a:pt x="251" y="9"/>
                  </a:lnTo>
                  <a:lnTo>
                    <a:pt x="259" y="18"/>
                  </a:lnTo>
                  <a:lnTo>
                    <a:pt x="263" y="28"/>
                  </a:lnTo>
                  <a:lnTo>
                    <a:pt x="260" y="41"/>
                  </a:lnTo>
                  <a:lnTo>
                    <a:pt x="254" y="49"/>
                  </a:lnTo>
                  <a:lnTo>
                    <a:pt x="248" y="58"/>
                  </a:lnTo>
                  <a:lnTo>
                    <a:pt x="246" y="71"/>
                  </a:lnTo>
                  <a:lnTo>
                    <a:pt x="243" y="77"/>
                  </a:lnTo>
                  <a:lnTo>
                    <a:pt x="248" y="84"/>
                  </a:lnTo>
                  <a:lnTo>
                    <a:pt x="256" y="97"/>
                  </a:lnTo>
                  <a:lnTo>
                    <a:pt x="250" y="106"/>
                  </a:lnTo>
                  <a:lnTo>
                    <a:pt x="225" y="121"/>
                  </a:lnTo>
                  <a:lnTo>
                    <a:pt x="225" y="294"/>
                  </a:lnTo>
                  <a:lnTo>
                    <a:pt x="208" y="289"/>
                  </a:lnTo>
                  <a:lnTo>
                    <a:pt x="182" y="280"/>
                  </a:lnTo>
                  <a:lnTo>
                    <a:pt x="140" y="275"/>
                  </a:lnTo>
                  <a:lnTo>
                    <a:pt x="114" y="272"/>
                  </a:lnTo>
                  <a:lnTo>
                    <a:pt x="88" y="255"/>
                  </a:lnTo>
                  <a:lnTo>
                    <a:pt x="63" y="252"/>
                  </a:lnTo>
                  <a:lnTo>
                    <a:pt x="0" y="189"/>
                  </a:lnTo>
                  <a:lnTo>
                    <a:pt x="0" y="114"/>
                  </a:lnTo>
                  <a:lnTo>
                    <a:pt x="59" y="114"/>
                  </a:lnTo>
                  <a:lnTo>
                    <a:pt x="59" y="18"/>
                  </a:lnTo>
                  <a:lnTo>
                    <a:pt x="123" y="18"/>
                  </a:lnTo>
                  <a:lnTo>
                    <a:pt x="123" y="0"/>
                  </a:lnTo>
                  <a:close/>
                </a:path>
              </a:pathLst>
            </a:custGeom>
            <a:solidFill>
              <a:schemeClr val="accent6"/>
            </a:solidFill>
            <a:ln w="9525">
              <a:solidFill>
                <a:schemeClr val="tx1"/>
              </a:solidFill>
              <a:round/>
              <a:headEnd/>
              <a:tailEnd/>
            </a:ln>
          </p:spPr>
          <p:txBody>
            <a:bodyPr/>
            <a:lstStyle/>
            <a:p>
              <a:endParaRPr lang="en-US" b="1" dirty="0"/>
            </a:p>
          </p:txBody>
        </p:sp>
        <p:sp>
          <p:nvSpPr>
            <p:cNvPr id="1520" name="Freeform 362"/>
            <p:cNvSpPr>
              <a:spLocks/>
            </p:cNvSpPr>
            <p:nvPr/>
          </p:nvSpPr>
          <p:spPr bwMode="auto">
            <a:xfrm>
              <a:off x="3541713" y="2955925"/>
              <a:ext cx="355600" cy="209550"/>
            </a:xfrm>
            <a:custGeom>
              <a:avLst/>
              <a:gdLst/>
              <a:ahLst/>
              <a:cxnLst>
                <a:cxn ang="0">
                  <a:pos x="4" y="0"/>
                </a:cxn>
                <a:cxn ang="0">
                  <a:pos x="238" y="4"/>
                </a:cxn>
                <a:cxn ang="0">
                  <a:pos x="231" y="140"/>
                </a:cxn>
                <a:cxn ang="0">
                  <a:pos x="206" y="140"/>
                </a:cxn>
                <a:cxn ang="0">
                  <a:pos x="66" y="135"/>
                </a:cxn>
                <a:cxn ang="0">
                  <a:pos x="0" y="135"/>
                </a:cxn>
                <a:cxn ang="0">
                  <a:pos x="4" y="0"/>
                </a:cxn>
              </a:cxnLst>
              <a:rect l="0" t="0" r="r" b="b"/>
              <a:pathLst>
                <a:path w="238" h="140">
                  <a:moveTo>
                    <a:pt x="4" y="0"/>
                  </a:moveTo>
                  <a:lnTo>
                    <a:pt x="238" y="4"/>
                  </a:lnTo>
                  <a:lnTo>
                    <a:pt x="231" y="140"/>
                  </a:lnTo>
                  <a:lnTo>
                    <a:pt x="206" y="140"/>
                  </a:lnTo>
                  <a:lnTo>
                    <a:pt x="66" y="135"/>
                  </a:lnTo>
                  <a:lnTo>
                    <a:pt x="0" y="135"/>
                  </a:lnTo>
                  <a:lnTo>
                    <a:pt x="4" y="0"/>
                  </a:lnTo>
                  <a:close/>
                </a:path>
              </a:pathLst>
            </a:custGeom>
            <a:solidFill>
              <a:schemeClr val="accent6"/>
            </a:solidFill>
            <a:ln w="9525">
              <a:solidFill>
                <a:schemeClr val="tx1"/>
              </a:solidFill>
              <a:round/>
              <a:headEnd/>
              <a:tailEnd/>
            </a:ln>
          </p:spPr>
          <p:txBody>
            <a:bodyPr/>
            <a:lstStyle/>
            <a:p>
              <a:endParaRPr lang="en-US" b="1" dirty="0"/>
            </a:p>
          </p:txBody>
        </p:sp>
        <p:sp>
          <p:nvSpPr>
            <p:cNvPr id="1521" name="Freeform 363"/>
            <p:cNvSpPr>
              <a:spLocks/>
            </p:cNvSpPr>
            <p:nvPr/>
          </p:nvSpPr>
          <p:spPr bwMode="auto">
            <a:xfrm>
              <a:off x="3886200" y="2962275"/>
              <a:ext cx="214313" cy="209550"/>
            </a:xfrm>
            <a:custGeom>
              <a:avLst/>
              <a:gdLst/>
              <a:ahLst/>
              <a:cxnLst>
                <a:cxn ang="0">
                  <a:pos x="7" y="0"/>
                </a:cxn>
                <a:cxn ang="0">
                  <a:pos x="143" y="6"/>
                </a:cxn>
                <a:cxn ang="0">
                  <a:pos x="138" y="140"/>
                </a:cxn>
                <a:cxn ang="0">
                  <a:pos x="114" y="139"/>
                </a:cxn>
                <a:cxn ang="0">
                  <a:pos x="0" y="136"/>
                </a:cxn>
                <a:cxn ang="0">
                  <a:pos x="7" y="0"/>
                </a:cxn>
              </a:cxnLst>
              <a:rect l="0" t="0" r="r" b="b"/>
              <a:pathLst>
                <a:path w="143" h="140">
                  <a:moveTo>
                    <a:pt x="7" y="0"/>
                  </a:moveTo>
                  <a:lnTo>
                    <a:pt x="143" y="6"/>
                  </a:lnTo>
                  <a:lnTo>
                    <a:pt x="138" y="140"/>
                  </a:lnTo>
                  <a:lnTo>
                    <a:pt x="114" y="139"/>
                  </a:lnTo>
                  <a:lnTo>
                    <a:pt x="0" y="136"/>
                  </a:lnTo>
                  <a:lnTo>
                    <a:pt x="7" y="0"/>
                  </a:lnTo>
                  <a:close/>
                </a:path>
              </a:pathLst>
            </a:custGeom>
            <a:solidFill>
              <a:schemeClr val="accent6"/>
            </a:solidFill>
            <a:ln w="9525">
              <a:solidFill>
                <a:schemeClr val="tx1"/>
              </a:solidFill>
              <a:round/>
              <a:headEnd/>
              <a:tailEnd/>
            </a:ln>
          </p:spPr>
          <p:txBody>
            <a:bodyPr/>
            <a:lstStyle/>
            <a:p>
              <a:endParaRPr lang="en-US" b="1" dirty="0"/>
            </a:p>
          </p:txBody>
        </p:sp>
        <p:sp>
          <p:nvSpPr>
            <p:cNvPr id="1522" name="Freeform 364"/>
            <p:cNvSpPr>
              <a:spLocks/>
            </p:cNvSpPr>
            <p:nvPr/>
          </p:nvSpPr>
          <p:spPr bwMode="auto">
            <a:xfrm>
              <a:off x="3594100" y="1889125"/>
              <a:ext cx="198438" cy="214313"/>
            </a:xfrm>
            <a:custGeom>
              <a:avLst/>
              <a:gdLst/>
              <a:ahLst/>
              <a:cxnLst>
                <a:cxn ang="0">
                  <a:pos x="0" y="0"/>
                </a:cxn>
                <a:cxn ang="0">
                  <a:pos x="133" y="6"/>
                </a:cxn>
                <a:cxn ang="0">
                  <a:pos x="133" y="143"/>
                </a:cxn>
                <a:cxn ang="0">
                  <a:pos x="108" y="140"/>
                </a:cxn>
                <a:cxn ang="0">
                  <a:pos x="0" y="135"/>
                </a:cxn>
                <a:cxn ang="0">
                  <a:pos x="0" y="0"/>
                </a:cxn>
              </a:cxnLst>
              <a:rect l="0" t="0" r="r" b="b"/>
              <a:pathLst>
                <a:path w="133" h="143">
                  <a:moveTo>
                    <a:pt x="0" y="0"/>
                  </a:moveTo>
                  <a:lnTo>
                    <a:pt x="133" y="6"/>
                  </a:lnTo>
                  <a:lnTo>
                    <a:pt x="133" y="143"/>
                  </a:lnTo>
                  <a:lnTo>
                    <a:pt x="108" y="140"/>
                  </a:lnTo>
                  <a:lnTo>
                    <a:pt x="0" y="135"/>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3" name="Freeform 365"/>
            <p:cNvSpPr>
              <a:spLocks/>
            </p:cNvSpPr>
            <p:nvPr/>
          </p:nvSpPr>
          <p:spPr bwMode="auto">
            <a:xfrm>
              <a:off x="3792538" y="1898650"/>
              <a:ext cx="204787" cy="209550"/>
            </a:xfrm>
            <a:custGeom>
              <a:avLst/>
              <a:gdLst/>
              <a:ahLst/>
              <a:cxnLst>
                <a:cxn ang="0">
                  <a:pos x="0" y="0"/>
                </a:cxn>
                <a:cxn ang="0">
                  <a:pos x="100" y="0"/>
                </a:cxn>
                <a:cxn ang="0">
                  <a:pos x="135" y="1"/>
                </a:cxn>
                <a:cxn ang="0">
                  <a:pos x="137" y="141"/>
                </a:cxn>
                <a:cxn ang="0">
                  <a:pos x="118" y="141"/>
                </a:cxn>
                <a:cxn ang="0">
                  <a:pos x="0" y="137"/>
                </a:cxn>
                <a:cxn ang="0">
                  <a:pos x="0" y="0"/>
                </a:cxn>
              </a:cxnLst>
              <a:rect l="0" t="0" r="r" b="b"/>
              <a:pathLst>
                <a:path w="137" h="141">
                  <a:moveTo>
                    <a:pt x="0" y="0"/>
                  </a:moveTo>
                  <a:lnTo>
                    <a:pt x="100" y="0"/>
                  </a:lnTo>
                  <a:lnTo>
                    <a:pt x="135" y="1"/>
                  </a:lnTo>
                  <a:lnTo>
                    <a:pt x="137" y="141"/>
                  </a:lnTo>
                  <a:lnTo>
                    <a:pt x="118" y="141"/>
                  </a:lnTo>
                  <a:lnTo>
                    <a:pt x="0" y="137"/>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4" name="Freeform 366"/>
            <p:cNvSpPr>
              <a:spLocks/>
            </p:cNvSpPr>
            <p:nvPr/>
          </p:nvSpPr>
          <p:spPr bwMode="auto">
            <a:xfrm>
              <a:off x="3994150" y="1898650"/>
              <a:ext cx="212725" cy="209550"/>
            </a:xfrm>
            <a:custGeom>
              <a:avLst/>
              <a:gdLst/>
              <a:ahLst/>
              <a:cxnLst>
                <a:cxn ang="0">
                  <a:pos x="0" y="0"/>
                </a:cxn>
                <a:cxn ang="0">
                  <a:pos x="106" y="3"/>
                </a:cxn>
                <a:cxn ang="0">
                  <a:pos x="125" y="3"/>
                </a:cxn>
                <a:cxn ang="0">
                  <a:pos x="142" y="3"/>
                </a:cxn>
                <a:cxn ang="0">
                  <a:pos x="137" y="140"/>
                </a:cxn>
                <a:cxn ang="0">
                  <a:pos x="119" y="140"/>
                </a:cxn>
                <a:cxn ang="0">
                  <a:pos x="2" y="140"/>
                </a:cxn>
                <a:cxn ang="0">
                  <a:pos x="0" y="0"/>
                </a:cxn>
              </a:cxnLst>
              <a:rect l="0" t="0" r="r" b="b"/>
              <a:pathLst>
                <a:path w="142" h="140">
                  <a:moveTo>
                    <a:pt x="0" y="0"/>
                  </a:moveTo>
                  <a:lnTo>
                    <a:pt x="106" y="3"/>
                  </a:lnTo>
                  <a:lnTo>
                    <a:pt x="125" y="3"/>
                  </a:lnTo>
                  <a:lnTo>
                    <a:pt x="142" y="3"/>
                  </a:lnTo>
                  <a:lnTo>
                    <a:pt x="137" y="140"/>
                  </a:lnTo>
                  <a:lnTo>
                    <a:pt x="119" y="140"/>
                  </a:lnTo>
                  <a:lnTo>
                    <a:pt x="2" y="14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5" name="Freeform 367"/>
            <p:cNvSpPr>
              <a:spLocks/>
            </p:cNvSpPr>
            <p:nvPr/>
          </p:nvSpPr>
          <p:spPr bwMode="auto">
            <a:xfrm>
              <a:off x="3576638" y="2090738"/>
              <a:ext cx="177800" cy="242887"/>
            </a:xfrm>
            <a:custGeom>
              <a:avLst/>
              <a:gdLst/>
              <a:ahLst/>
              <a:cxnLst>
                <a:cxn ang="0">
                  <a:pos x="11" y="0"/>
                </a:cxn>
                <a:cxn ang="0">
                  <a:pos x="119" y="5"/>
                </a:cxn>
                <a:cxn ang="0">
                  <a:pos x="113" y="162"/>
                </a:cxn>
                <a:cxn ang="0">
                  <a:pos x="0" y="160"/>
                </a:cxn>
                <a:cxn ang="0">
                  <a:pos x="11" y="0"/>
                </a:cxn>
              </a:cxnLst>
              <a:rect l="0" t="0" r="r" b="b"/>
              <a:pathLst>
                <a:path w="119" h="162">
                  <a:moveTo>
                    <a:pt x="11" y="0"/>
                  </a:moveTo>
                  <a:lnTo>
                    <a:pt x="119" y="5"/>
                  </a:lnTo>
                  <a:lnTo>
                    <a:pt x="113" y="162"/>
                  </a:lnTo>
                  <a:lnTo>
                    <a:pt x="0" y="160"/>
                  </a:lnTo>
                  <a:lnTo>
                    <a:pt x="11"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6" name="Freeform 368"/>
            <p:cNvSpPr>
              <a:spLocks/>
            </p:cNvSpPr>
            <p:nvPr/>
          </p:nvSpPr>
          <p:spPr bwMode="auto">
            <a:xfrm>
              <a:off x="3567113" y="2333625"/>
              <a:ext cx="179387" cy="211138"/>
            </a:xfrm>
            <a:custGeom>
              <a:avLst/>
              <a:gdLst/>
              <a:ahLst/>
              <a:cxnLst>
                <a:cxn ang="0">
                  <a:pos x="6" y="0"/>
                </a:cxn>
                <a:cxn ang="0">
                  <a:pos x="119" y="0"/>
                </a:cxn>
                <a:cxn ang="0">
                  <a:pos x="119" y="141"/>
                </a:cxn>
                <a:cxn ang="0">
                  <a:pos x="0" y="141"/>
                </a:cxn>
                <a:cxn ang="0">
                  <a:pos x="6" y="0"/>
                </a:cxn>
              </a:cxnLst>
              <a:rect l="0" t="0" r="r" b="b"/>
              <a:pathLst>
                <a:path w="119" h="141">
                  <a:moveTo>
                    <a:pt x="6" y="0"/>
                  </a:moveTo>
                  <a:lnTo>
                    <a:pt x="119" y="0"/>
                  </a:lnTo>
                  <a:lnTo>
                    <a:pt x="119" y="141"/>
                  </a:lnTo>
                  <a:lnTo>
                    <a:pt x="0" y="141"/>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7" name="Freeform 369"/>
            <p:cNvSpPr>
              <a:spLocks/>
            </p:cNvSpPr>
            <p:nvPr/>
          </p:nvSpPr>
          <p:spPr bwMode="auto">
            <a:xfrm>
              <a:off x="3554413" y="2544763"/>
              <a:ext cx="192087" cy="207962"/>
            </a:xfrm>
            <a:custGeom>
              <a:avLst/>
              <a:gdLst/>
              <a:ahLst/>
              <a:cxnLst>
                <a:cxn ang="0">
                  <a:pos x="9" y="0"/>
                </a:cxn>
                <a:cxn ang="0">
                  <a:pos x="128" y="0"/>
                </a:cxn>
                <a:cxn ang="0">
                  <a:pos x="128" y="139"/>
                </a:cxn>
                <a:cxn ang="0">
                  <a:pos x="0" y="138"/>
                </a:cxn>
                <a:cxn ang="0">
                  <a:pos x="9" y="0"/>
                </a:cxn>
              </a:cxnLst>
              <a:rect l="0" t="0" r="r" b="b"/>
              <a:pathLst>
                <a:path w="128" h="139">
                  <a:moveTo>
                    <a:pt x="9" y="0"/>
                  </a:moveTo>
                  <a:lnTo>
                    <a:pt x="128" y="0"/>
                  </a:lnTo>
                  <a:lnTo>
                    <a:pt x="128" y="139"/>
                  </a:lnTo>
                  <a:lnTo>
                    <a:pt x="0" y="138"/>
                  </a:lnTo>
                  <a:lnTo>
                    <a:pt x="9"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8" name="Freeform 370"/>
            <p:cNvSpPr>
              <a:spLocks/>
            </p:cNvSpPr>
            <p:nvPr/>
          </p:nvSpPr>
          <p:spPr bwMode="auto">
            <a:xfrm>
              <a:off x="3897313" y="2759075"/>
              <a:ext cx="203200" cy="211138"/>
            </a:xfrm>
            <a:custGeom>
              <a:avLst/>
              <a:gdLst/>
              <a:ahLst/>
              <a:cxnLst>
                <a:cxn ang="0">
                  <a:pos x="0" y="0"/>
                </a:cxn>
                <a:cxn ang="0">
                  <a:pos x="36" y="0"/>
                </a:cxn>
                <a:cxn ang="0">
                  <a:pos x="136" y="0"/>
                </a:cxn>
                <a:cxn ang="0">
                  <a:pos x="136" y="141"/>
                </a:cxn>
                <a:cxn ang="0">
                  <a:pos x="0" y="135"/>
                </a:cxn>
                <a:cxn ang="0">
                  <a:pos x="0" y="0"/>
                </a:cxn>
              </a:cxnLst>
              <a:rect l="0" t="0" r="r" b="b"/>
              <a:pathLst>
                <a:path w="136" h="141">
                  <a:moveTo>
                    <a:pt x="0" y="0"/>
                  </a:moveTo>
                  <a:lnTo>
                    <a:pt x="36" y="0"/>
                  </a:lnTo>
                  <a:lnTo>
                    <a:pt x="136" y="0"/>
                  </a:lnTo>
                  <a:lnTo>
                    <a:pt x="136" y="141"/>
                  </a:lnTo>
                  <a:lnTo>
                    <a:pt x="0" y="135"/>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29" name="Freeform 371"/>
            <p:cNvSpPr>
              <a:spLocks/>
            </p:cNvSpPr>
            <p:nvPr/>
          </p:nvSpPr>
          <p:spPr bwMode="auto">
            <a:xfrm>
              <a:off x="3951288" y="2544763"/>
              <a:ext cx="212725" cy="214312"/>
            </a:xfrm>
            <a:custGeom>
              <a:avLst/>
              <a:gdLst/>
              <a:ahLst/>
              <a:cxnLst>
                <a:cxn ang="0">
                  <a:pos x="0" y="0"/>
                </a:cxn>
                <a:cxn ang="0">
                  <a:pos x="142" y="4"/>
                </a:cxn>
                <a:cxn ang="0">
                  <a:pos x="137" y="144"/>
                </a:cxn>
                <a:cxn ang="0">
                  <a:pos x="100" y="144"/>
                </a:cxn>
                <a:cxn ang="0">
                  <a:pos x="0" y="144"/>
                </a:cxn>
                <a:cxn ang="0">
                  <a:pos x="0" y="0"/>
                </a:cxn>
              </a:cxnLst>
              <a:rect l="0" t="0" r="r" b="b"/>
              <a:pathLst>
                <a:path w="142" h="144">
                  <a:moveTo>
                    <a:pt x="0" y="0"/>
                  </a:moveTo>
                  <a:lnTo>
                    <a:pt x="142" y="4"/>
                  </a:lnTo>
                  <a:lnTo>
                    <a:pt x="137" y="144"/>
                  </a:lnTo>
                  <a:lnTo>
                    <a:pt x="100" y="144"/>
                  </a:lnTo>
                  <a:lnTo>
                    <a:pt x="0" y="144"/>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0" name="Freeform 372"/>
            <p:cNvSpPr>
              <a:spLocks/>
            </p:cNvSpPr>
            <p:nvPr/>
          </p:nvSpPr>
          <p:spPr bwMode="auto">
            <a:xfrm>
              <a:off x="4156075" y="2549525"/>
              <a:ext cx="212725" cy="219075"/>
            </a:xfrm>
            <a:custGeom>
              <a:avLst/>
              <a:gdLst/>
              <a:ahLst/>
              <a:cxnLst>
                <a:cxn ang="0">
                  <a:pos x="5" y="0"/>
                </a:cxn>
                <a:cxn ang="0">
                  <a:pos x="142" y="1"/>
                </a:cxn>
                <a:cxn ang="0">
                  <a:pos x="135" y="146"/>
                </a:cxn>
                <a:cxn ang="0">
                  <a:pos x="100" y="143"/>
                </a:cxn>
                <a:cxn ang="0">
                  <a:pos x="0" y="140"/>
                </a:cxn>
                <a:cxn ang="0">
                  <a:pos x="5" y="0"/>
                </a:cxn>
              </a:cxnLst>
              <a:rect l="0" t="0" r="r" b="b"/>
              <a:pathLst>
                <a:path w="142" h="146">
                  <a:moveTo>
                    <a:pt x="5" y="0"/>
                  </a:moveTo>
                  <a:lnTo>
                    <a:pt x="142" y="1"/>
                  </a:lnTo>
                  <a:lnTo>
                    <a:pt x="135" y="146"/>
                  </a:lnTo>
                  <a:lnTo>
                    <a:pt x="100" y="143"/>
                  </a:lnTo>
                  <a:lnTo>
                    <a:pt x="0" y="140"/>
                  </a:lnTo>
                  <a:lnTo>
                    <a:pt x="5"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1" name="Freeform 373"/>
            <p:cNvSpPr>
              <a:spLocks/>
            </p:cNvSpPr>
            <p:nvPr/>
          </p:nvSpPr>
          <p:spPr bwMode="auto">
            <a:xfrm>
              <a:off x="3746500" y="2098675"/>
              <a:ext cx="222250" cy="241300"/>
            </a:xfrm>
            <a:custGeom>
              <a:avLst/>
              <a:gdLst/>
              <a:ahLst/>
              <a:cxnLst>
                <a:cxn ang="0">
                  <a:pos x="6" y="0"/>
                </a:cxn>
                <a:cxn ang="0">
                  <a:pos x="31" y="3"/>
                </a:cxn>
                <a:cxn ang="0">
                  <a:pos x="149" y="7"/>
                </a:cxn>
                <a:cxn ang="0">
                  <a:pos x="143" y="161"/>
                </a:cxn>
                <a:cxn ang="0">
                  <a:pos x="0" y="157"/>
                </a:cxn>
                <a:cxn ang="0">
                  <a:pos x="6" y="0"/>
                </a:cxn>
              </a:cxnLst>
              <a:rect l="0" t="0" r="r" b="b"/>
              <a:pathLst>
                <a:path w="149" h="161">
                  <a:moveTo>
                    <a:pt x="6" y="0"/>
                  </a:moveTo>
                  <a:lnTo>
                    <a:pt x="31" y="3"/>
                  </a:lnTo>
                  <a:lnTo>
                    <a:pt x="149" y="7"/>
                  </a:lnTo>
                  <a:lnTo>
                    <a:pt x="143" y="161"/>
                  </a:lnTo>
                  <a:lnTo>
                    <a:pt x="0" y="157"/>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2" name="Freeform 374"/>
            <p:cNvSpPr>
              <a:spLocks/>
            </p:cNvSpPr>
            <p:nvPr/>
          </p:nvSpPr>
          <p:spPr bwMode="auto">
            <a:xfrm>
              <a:off x="3959225" y="2108200"/>
              <a:ext cx="212725" cy="233363"/>
            </a:xfrm>
            <a:custGeom>
              <a:avLst/>
              <a:gdLst/>
              <a:ahLst/>
              <a:cxnLst>
                <a:cxn ang="0">
                  <a:pos x="6" y="0"/>
                </a:cxn>
                <a:cxn ang="0">
                  <a:pos x="25" y="0"/>
                </a:cxn>
                <a:cxn ang="0">
                  <a:pos x="142" y="0"/>
                </a:cxn>
                <a:cxn ang="0">
                  <a:pos x="136" y="156"/>
                </a:cxn>
                <a:cxn ang="0">
                  <a:pos x="0" y="154"/>
                </a:cxn>
                <a:cxn ang="0">
                  <a:pos x="6" y="0"/>
                </a:cxn>
              </a:cxnLst>
              <a:rect l="0" t="0" r="r" b="b"/>
              <a:pathLst>
                <a:path w="142" h="156">
                  <a:moveTo>
                    <a:pt x="6" y="0"/>
                  </a:moveTo>
                  <a:lnTo>
                    <a:pt x="25" y="0"/>
                  </a:lnTo>
                  <a:lnTo>
                    <a:pt x="142" y="0"/>
                  </a:lnTo>
                  <a:lnTo>
                    <a:pt x="136" y="156"/>
                  </a:lnTo>
                  <a:lnTo>
                    <a:pt x="0" y="154"/>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3" name="Freeform 375"/>
            <p:cNvSpPr>
              <a:spLocks/>
            </p:cNvSpPr>
            <p:nvPr/>
          </p:nvSpPr>
          <p:spPr bwMode="auto">
            <a:xfrm>
              <a:off x="4164013" y="2108200"/>
              <a:ext cx="211137" cy="233363"/>
            </a:xfrm>
            <a:custGeom>
              <a:avLst/>
              <a:gdLst/>
              <a:ahLst/>
              <a:cxnLst>
                <a:cxn ang="0">
                  <a:pos x="6" y="0"/>
                </a:cxn>
                <a:cxn ang="0">
                  <a:pos x="24" y="0"/>
                </a:cxn>
                <a:cxn ang="0">
                  <a:pos x="141" y="5"/>
                </a:cxn>
                <a:cxn ang="0">
                  <a:pos x="137" y="156"/>
                </a:cxn>
                <a:cxn ang="0">
                  <a:pos x="0" y="156"/>
                </a:cxn>
                <a:cxn ang="0">
                  <a:pos x="6" y="0"/>
                </a:cxn>
              </a:cxnLst>
              <a:rect l="0" t="0" r="r" b="b"/>
              <a:pathLst>
                <a:path w="141" h="156">
                  <a:moveTo>
                    <a:pt x="6" y="0"/>
                  </a:moveTo>
                  <a:lnTo>
                    <a:pt x="24" y="0"/>
                  </a:lnTo>
                  <a:lnTo>
                    <a:pt x="141" y="5"/>
                  </a:lnTo>
                  <a:lnTo>
                    <a:pt x="137" y="156"/>
                  </a:lnTo>
                  <a:lnTo>
                    <a:pt x="0" y="156"/>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4" name="Freeform 376"/>
            <p:cNvSpPr>
              <a:spLocks/>
            </p:cNvSpPr>
            <p:nvPr/>
          </p:nvSpPr>
          <p:spPr bwMode="auto">
            <a:xfrm>
              <a:off x="3746500" y="2333625"/>
              <a:ext cx="212725" cy="211138"/>
            </a:xfrm>
            <a:custGeom>
              <a:avLst/>
              <a:gdLst/>
              <a:ahLst/>
              <a:cxnLst>
                <a:cxn ang="0">
                  <a:pos x="0" y="0"/>
                </a:cxn>
                <a:cxn ang="0">
                  <a:pos x="143" y="4"/>
                </a:cxn>
                <a:cxn ang="0">
                  <a:pos x="137" y="141"/>
                </a:cxn>
                <a:cxn ang="0">
                  <a:pos x="0" y="141"/>
                </a:cxn>
                <a:cxn ang="0">
                  <a:pos x="0" y="0"/>
                </a:cxn>
              </a:cxnLst>
              <a:rect l="0" t="0" r="r" b="b"/>
              <a:pathLst>
                <a:path w="143" h="141">
                  <a:moveTo>
                    <a:pt x="0" y="0"/>
                  </a:moveTo>
                  <a:lnTo>
                    <a:pt x="143" y="4"/>
                  </a:lnTo>
                  <a:lnTo>
                    <a:pt x="137" y="141"/>
                  </a:lnTo>
                  <a:lnTo>
                    <a:pt x="0" y="141"/>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5" name="Freeform 377"/>
            <p:cNvSpPr>
              <a:spLocks/>
            </p:cNvSpPr>
            <p:nvPr/>
          </p:nvSpPr>
          <p:spPr bwMode="auto">
            <a:xfrm>
              <a:off x="3951288" y="2339975"/>
              <a:ext cx="212725" cy="209550"/>
            </a:xfrm>
            <a:custGeom>
              <a:avLst/>
              <a:gdLst/>
              <a:ahLst/>
              <a:cxnLst>
                <a:cxn ang="0">
                  <a:pos x="6" y="0"/>
                </a:cxn>
                <a:cxn ang="0">
                  <a:pos x="142" y="2"/>
                </a:cxn>
                <a:cxn ang="0">
                  <a:pos x="142" y="141"/>
                </a:cxn>
                <a:cxn ang="0">
                  <a:pos x="0" y="137"/>
                </a:cxn>
                <a:cxn ang="0">
                  <a:pos x="6" y="0"/>
                </a:cxn>
              </a:cxnLst>
              <a:rect l="0" t="0" r="r" b="b"/>
              <a:pathLst>
                <a:path w="142" h="141">
                  <a:moveTo>
                    <a:pt x="6" y="0"/>
                  </a:moveTo>
                  <a:lnTo>
                    <a:pt x="142" y="2"/>
                  </a:lnTo>
                  <a:lnTo>
                    <a:pt x="142" y="141"/>
                  </a:lnTo>
                  <a:lnTo>
                    <a:pt x="0" y="137"/>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6" name="Freeform 378"/>
            <p:cNvSpPr>
              <a:spLocks/>
            </p:cNvSpPr>
            <p:nvPr/>
          </p:nvSpPr>
          <p:spPr bwMode="auto">
            <a:xfrm>
              <a:off x="4164013" y="2341563"/>
              <a:ext cx="204787" cy="209550"/>
            </a:xfrm>
            <a:custGeom>
              <a:avLst/>
              <a:gdLst/>
              <a:ahLst/>
              <a:cxnLst>
                <a:cxn ang="0">
                  <a:pos x="0" y="0"/>
                </a:cxn>
                <a:cxn ang="0">
                  <a:pos x="137" y="0"/>
                </a:cxn>
                <a:cxn ang="0">
                  <a:pos x="137" y="140"/>
                </a:cxn>
                <a:cxn ang="0">
                  <a:pos x="0" y="139"/>
                </a:cxn>
                <a:cxn ang="0">
                  <a:pos x="0" y="0"/>
                </a:cxn>
              </a:cxnLst>
              <a:rect l="0" t="0" r="r" b="b"/>
              <a:pathLst>
                <a:path w="137" h="140">
                  <a:moveTo>
                    <a:pt x="0" y="0"/>
                  </a:moveTo>
                  <a:lnTo>
                    <a:pt x="137" y="0"/>
                  </a:lnTo>
                  <a:lnTo>
                    <a:pt x="137" y="140"/>
                  </a:lnTo>
                  <a:lnTo>
                    <a:pt x="0" y="139"/>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7" name="Freeform 379"/>
            <p:cNvSpPr>
              <a:spLocks/>
            </p:cNvSpPr>
            <p:nvPr/>
          </p:nvSpPr>
          <p:spPr bwMode="auto">
            <a:xfrm>
              <a:off x="3746500" y="2544763"/>
              <a:ext cx="204788" cy="214312"/>
            </a:xfrm>
            <a:custGeom>
              <a:avLst/>
              <a:gdLst/>
              <a:ahLst/>
              <a:cxnLst>
                <a:cxn ang="0">
                  <a:pos x="0" y="0"/>
                </a:cxn>
                <a:cxn ang="0">
                  <a:pos x="137" y="0"/>
                </a:cxn>
                <a:cxn ang="0">
                  <a:pos x="137" y="144"/>
                </a:cxn>
                <a:cxn ang="0">
                  <a:pos x="101" y="144"/>
                </a:cxn>
                <a:cxn ang="0">
                  <a:pos x="0" y="139"/>
                </a:cxn>
                <a:cxn ang="0">
                  <a:pos x="0" y="0"/>
                </a:cxn>
              </a:cxnLst>
              <a:rect l="0" t="0" r="r" b="b"/>
              <a:pathLst>
                <a:path w="137" h="144">
                  <a:moveTo>
                    <a:pt x="0" y="0"/>
                  </a:moveTo>
                  <a:lnTo>
                    <a:pt x="137" y="0"/>
                  </a:lnTo>
                  <a:lnTo>
                    <a:pt x="137" y="144"/>
                  </a:lnTo>
                  <a:lnTo>
                    <a:pt x="101" y="144"/>
                  </a:lnTo>
                  <a:lnTo>
                    <a:pt x="0" y="139"/>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8" name="Freeform 380"/>
            <p:cNvSpPr>
              <a:spLocks/>
            </p:cNvSpPr>
            <p:nvPr/>
          </p:nvSpPr>
          <p:spPr bwMode="auto">
            <a:xfrm>
              <a:off x="3546475" y="2751138"/>
              <a:ext cx="350838" cy="211137"/>
            </a:xfrm>
            <a:custGeom>
              <a:avLst/>
              <a:gdLst/>
              <a:ahLst/>
              <a:cxnLst>
                <a:cxn ang="0">
                  <a:pos x="0" y="137"/>
                </a:cxn>
                <a:cxn ang="0">
                  <a:pos x="5" y="0"/>
                </a:cxn>
                <a:cxn ang="0">
                  <a:pos x="133" y="1"/>
                </a:cxn>
                <a:cxn ang="0">
                  <a:pos x="234" y="6"/>
                </a:cxn>
                <a:cxn ang="0">
                  <a:pos x="234" y="141"/>
                </a:cxn>
                <a:cxn ang="0">
                  <a:pos x="0" y="137"/>
                </a:cxn>
              </a:cxnLst>
              <a:rect l="0" t="0" r="r" b="b"/>
              <a:pathLst>
                <a:path w="234" h="141">
                  <a:moveTo>
                    <a:pt x="0" y="137"/>
                  </a:moveTo>
                  <a:lnTo>
                    <a:pt x="5" y="0"/>
                  </a:lnTo>
                  <a:lnTo>
                    <a:pt x="133" y="1"/>
                  </a:lnTo>
                  <a:lnTo>
                    <a:pt x="234" y="6"/>
                  </a:lnTo>
                  <a:lnTo>
                    <a:pt x="234" y="141"/>
                  </a:lnTo>
                  <a:lnTo>
                    <a:pt x="0" y="13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39" name="Freeform 381"/>
            <p:cNvSpPr>
              <a:spLocks/>
            </p:cNvSpPr>
            <p:nvPr/>
          </p:nvSpPr>
          <p:spPr bwMode="auto">
            <a:xfrm>
              <a:off x="4040188" y="4049713"/>
              <a:ext cx="442912" cy="506412"/>
            </a:xfrm>
            <a:custGeom>
              <a:avLst/>
              <a:gdLst/>
              <a:ahLst/>
              <a:cxnLst>
                <a:cxn ang="0">
                  <a:pos x="0" y="169"/>
                </a:cxn>
                <a:cxn ang="0">
                  <a:pos x="0" y="0"/>
                </a:cxn>
                <a:cxn ang="0">
                  <a:pos x="296" y="0"/>
                </a:cxn>
                <a:cxn ang="0">
                  <a:pos x="296" y="213"/>
                </a:cxn>
                <a:cxn ang="0">
                  <a:pos x="296" y="283"/>
                </a:cxn>
                <a:cxn ang="0">
                  <a:pos x="292" y="302"/>
                </a:cxn>
                <a:cxn ang="0">
                  <a:pos x="286" y="317"/>
                </a:cxn>
                <a:cxn ang="0">
                  <a:pos x="268" y="339"/>
                </a:cxn>
                <a:cxn ang="0">
                  <a:pos x="257" y="330"/>
                </a:cxn>
                <a:cxn ang="0">
                  <a:pos x="245" y="322"/>
                </a:cxn>
                <a:cxn ang="0">
                  <a:pos x="229" y="313"/>
                </a:cxn>
                <a:cxn ang="0">
                  <a:pos x="199" y="283"/>
                </a:cxn>
                <a:cxn ang="0">
                  <a:pos x="179" y="266"/>
                </a:cxn>
                <a:cxn ang="0">
                  <a:pos x="155" y="253"/>
                </a:cxn>
                <a:cxn ang="0">
                  <a:pos x="118" y="213"/>
                </a:cxn>
                <a:cxn ang="0">
                  <a:pos x="97" y="183"/>
                </a:cxn>
                <a:cxn ang="0">
                  <a:pos x="72" y="171"/>
                </a:cxn>
                <a:cxn ang="0">
                  <a:pos x="43" y="171"/>
                </a:cxn>
                <a:cxn ang="0">
                  <a:pos x="0" y="169"/>
                </a:cxn>
              </a:cxnLst>
              <a:rect l="0" t="0" r="r" b="b"/>
              <a:pathLst>
                <a:path w="296" h="339">
                  <a:moveTo>
                    <a:pt x="0" y="169"/>
                  </a:moveTo>
                  <a:lnTo>
                    <a:pt x="0" y="0"/>
                  </a:lnTo>
                  <a:lnTo>
                    <a:pt x="296" y="0"/>
                  </a:lnTo>
                  <a:lnTo>
                    <a:pt x="296" y="213"/>
                  </a:lnTo>
                  <a:lnTo>
                    <a:pt x="296" y="283"/>
                  </a:lnTo>
                  <a:lnTo>
                    <a:pt x="292" y="302"/>
                  </a:lnTo>
                  <a:lnTo>
                    <a:pt x="286" y="317"/>
                  </a:lnTo>
                  <a:lnTo>
                    <a:pt x="268" y="339"/>
                  </a:lnTo>
                  <a:lnTo>
                    <a:pt x="257" y="330"/>
                  </a:lnTo>
                  <a:lnTo>
                    <a:pt x="245" y="322"/>
                  </a:lnTo>
                  <a:lnTo>
                    <a:pt x="229" y="313"/>
                  </a:lnTo>
                  <a:lnTo>
                    <a:pt x="199" y="283"/>
                  </a:lnTo>
                  <a:lnTo>
                    <a:pt x="179" y="266"/>
                  </a:lnTo>
                  <a:lnTo>
                    <a:pt x="155" y="253"/>
                  </a:lnTo>
                  <a:lnTo>
                    <a:pt x="118" y="213"/>
                  </a:lnTo>
                  <a:lnTo>
                    <a:pt x="97" y="183"/>
                  </a:lnTo>
                  <a:lnTo>
                    <a:pt x="72" y="171"/>
                  </a:lnTo>
                  <a:lnTo>
                    <a:pt x="43" y="171"/>
                  </a:lnTo>
                  <a:lnTo>
                    <a:pt x="0" y="16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40" name="Freeform 382"/>
            <p:cNvSpPr>
              <a:spLocks/>
            </p:cNvSpPr>
            <p:nvPr/>
          </p:nvSpPr>
          <p:spPr bwMode="auto">
            <a:xfrm>
              <a:off x="4441825" y="4365625"/>
              <a:ext cx="280988" cy="260350"/>
            </a:xfrm>
            <a:custGeom>
              <a:avLst/>
              <a:gdLst/>
              <a:ahLst/>
              <a:cxnLst>
                <a:cxn ang="0">
                  <a:pos x="28" y="0"/>
                </a:cxn>
                <a:cxn ang="0">
                  <a:pos x="188" y="0"/>
                </a:cxn>
                <a:cxn ang="0">
                  <a:pos x="188" y="174"/>
                </a:cxn>
                <a:cxn ang="0">
                  <a:pos x="29" y="174"/>
                </a:cxn>
                <a:cxn ang="0">
                  <a:pos x="4" y="145"/>
                </a:cxn>
                <a:cxn ang="0">
                  <a:pos x="0" y="126"/>
                </a:cxn>
                <a:cxn ang="0">
                  <a:pos x="15" y="105"/>
                </a:cxn>
                <a:cxn ang="0">
                  <a:pos x="24" y="89"/>
                </a:cxn>
                <a:cxn ang="0">
                  <a:pos x="28" y="71"/>
                </a:cxn>
                <a:cxn ang="0">
                  <a:pos x="28" y="0"/>
                </a:cxn>
              </a:cxnLst>
              <a:rect l="0" t="0" r="r" b="b"/>
              <a:pathLst>
                <a:path w="188" h="174">
                  <a:moveTo>
                    <a:pt x="28" y="0"/>
                  </a:moveTo>
                  <a:lnTo>
                    <a:pt x="188" y="0"/>
                  </a:lnTo>
                  <a:lnTo>
                    <a:pt x="188" y="174"/>
                  </a:lnTo>
                  <a:lnTo>
                    <a:pt x="29" y="174"/>
                  </a:lnTo>
                  <a:lnTo>
                    <a:pt x="4" y="145"/>
                  </a:lnTo>
                  <a:lnTo>
                    <a:pt x="0" y="126"/>
                  </a:lnTo>
                  <a:lnTo>
                    <a:pt x="15" y="105"/>
                  </a:lnTo>
                  <a:lnTo>
                    <a:pt x="24" y="89"/>
                  </a:lnTo>
                  <a:lnTo>
                    <a:pt x="28" y="71"/>
                  </a:lnTo>
                  <a:lnTo>
                    <a:pt x="28"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41" name="Freeform 383"/>
            <p:cNvSpPr>
              <a:spLocks/>
            </p:cNvSpPr>
            <p:nvPr/>
          </p:nvSpPr>
          <p:spPr bwMode="auto">
            <a:xfrm>
              <a:off x="4484688" y="4625975"/>
              <a:ext cx="238125" cy="434975"/>
            </a:xfrm>
            <a:custGeom>
              <a:avLst/>
              <a:gdLst/>
              <a:ahLst/>
              <a:cxnLst>
                <a:cxn ang="0">
                  <a:pos x="0" y="0"/>
                </a:cxn>
                <a:cxn ang="0">
                  <a:pos x="159" y="0"/>
                </a:cxn>
                <a:cxn ang="0">
                  <a:pos x="159" y="291"/>
                </a:cxn>
                <a:cxn ang="0">
                  <a:pos x="132" y="291"/>
                </a:cxn>
                <a:cxn ang="0">
                  <a:pos x="120" y="277"/>
                </a:cxn>
                <a:cxn ang="0">
                  <a:pos x="103" y="240"/>
                </a:cxn>
                <a:cxn ang="0">
                  <a:pos x="89" y="199"/>
                </a:cxn>
                <a:cxn ang="0">
                  <a:pos x="62" y="153"/>
                </a:cxn>
                <a:cxn ang="0">
                  <a:pos x="45" y="126"/>
                </a:cxn>
                <a:cxn ang="0">
                  <a:pos x="42" y="94"/>
                </a:cxn>
                <a:cxn ang="0">
                  <a:pos x="22" y="69"/>
                </a:cxn>
                <a:cxn ang="0">
                  <a:pos x="12" y="39"/>
                </a:cxn>
                <a:cxn ang="0">
                  <a:pos x="8" y="22"/>
                </a:cxn>
                <a:cxn ang="0">
                  <a:pos x="0" y="0"/>
                </a:cxn>
              </a:cxnLst>
              <a:rect l="0" t="0" r="r" b="b"/>
              <a:pathLst>
                <a:path w="159" h="291">
                  <a:moveTo>
                    <a:pt x="0" y="0"/>
                  </a:moveTo>
                  <a:lnTo>
                    <a:pt x="159" y="0"/>
                  </a:lnTo>
                  <a:lnTo>
                    <a:pt x="159" y="291"/>
                  </a:lnTo>
                  <a:lnTo>
                    <a:pt x="132" y="291"/>
                  </a:lnTo>
                  <a:lnTo>
                    <a:pt x="120" y="277"/>
                  </a:lnTo>
                  <a:lnTo>
                    <a:pt x="103" y="240"/>
                  </a:lnTo>
                  <a:lnTo>
                    <a:pt x="89" y="199"/>
                  </a:lnTo>
                  <a:lnTo>
                    <a:pt x="62" y="153"/>
                  </a:lnTo>
                  <a:lnTo>
                    <a:pt x="45" y="126"/>
                  </a:lnTo>
                  <a:lnTo>
                    <a:pt x="42" y="94"/>
                  </a:lnTo>
                  <a:lnTo>
                    <a:pt x="22" y="69"/>
                  </a:lnTo>
                  <a:lnTo>
                    <a:pt x="12" y="39"/>
                  </a:lnTo>
                  <a:lnTo>
                    <a:pt x="8" y="22"/>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42" name="Rectangle 384"/>
            <p:cNvSpPr>
              <a:spLocks noChangeArrowheads="1"/>
            </p:cNvSpPr>
            <p:nvPr/>
          </p:nvSpPr>
          <p:spPr bwMode="auto">
            <a:xfrm>
              <a:off x="4722813" y="4848225"/>
              <a:ext cx="300037" cy="212725"/>
            </a:xfrm>
            <a:prstGeom prst="rect">
              <a:avLst/>
            </a:prstGeom>
            <a:solidFill>
              <a:schemeClr val="bg2">
                <a:lumMod val="90000"/>
              </a:schemeClr>
            </a:solidFill>
            <a:ln w="9525">
              <a:solidFill>
                <a:schemeClr val="tx1"/>
              </a:solidFill>
              <a:miter lim="800000"/>
              <a:headEnd/>
              <a:tailEnd/>
            </a:ln>
          </p:spPr>
          <p:txBody>
            <a:bodyPr/>
            <a:lstStyle/>
            <a:p>
              <a:endParaRPr lang="en-US" b="1" dirty="0"/>
            </a:p>
          </p:txBody>
        </p:sp>
        <p:sp>
          <p:nvSpPr>
            <p:cNvPr id="1543" name="Rectangle 385"/>
            <p:cNvSpPr>
              <a:spLocks noChangeArrowheads="1"/>
            </p:cNvSpPr>
            <p:nvPr/>
          </p:nvSpPr>
          <p:spPr bwMode="auto">
            <a:xfrm>
              <a:off x="4722813" y="4625975"/>
              <a:ext cx="300037" cy="222250"/>
            </a:xfrm>
            <a:prstGeom prst="rect">
              <a:avLst/>
            </a:prstGeom>
            <a:solidFill>
              <a:schemeClr val="bg2">
                <a:lumMod val="90000"/>
              </a:schemeClr>
            </a:solidFill>
            <a:ln w="9525">
              <a:solidFill>
                <a:schemeClr val="tx1"/>
              </a:solidFill>
              <a:miter lim="800000"/>
              <a:headEnd/>
              <a:tailEnd/>
            </a:ln>
          </p:spPr>
          <p:txBody>
            <a:bodyPr/>
            <a:lstStyle/>
            <a:p>
              <a:endParaRPr lang="en-US" b="1" dirty="0"/>
            </a:p>
          </p:txBody>
        </p:sp>
        <p:sp>
          <p:nvSpPr>
            <p:cNvPr id="1544" name="Freeform 386"/>
            <p:cNvSpPr>
              <a:spLocks/>
            </p:cNvSpPr>
            <p:nvPr/>
          </p:nvSpPr>
          <p:spPr bwMode="auto">
            <a:xfrm>
              <a:off x="5022850" y="4848225"/>
              <a:ext cx="246063" cy="296863"/>
            </a:xfrm>
            <a:custGeom>
              <a:avLst/>
              <a:gdLst/>
              <a:ahLst/>
              <a:cxnLst>
                <a:cxn ang="0">
                  <a:pos x="0" y="0"/>
                </a:cxn>
                <a:cxn ang="0">
                  <a:pos x="165" y="0"/>
                </a:cxn>
                <a:cxn ang="0">
                  <a:pos x="165" y="190"/>
                </a:cxn>
                <a:cxn ang="0">
                  <a:pos x="0" y="198"/>
                </a:cxn>
                <a:cxn ang="0">
                  <a:pos x="0" y="142"/>
                </a:cxn>
                <a:cxn ang="0">
                  <a:pos x="0" y="0"/>
                </a:cxn>
              </a:cxnLst>
              <a:rect l="0" t="0" r="r" b="b"/>
              <a:pathLst>
                <a:path w="165" h="198">
                  <a:moveTo>
                    <a:pt x="0" y="0"/>
                  </a:moveTo>
                  <a:lnTo>
                    <a:pt x="165" y="0"/>
                  </a:lnTo>
                  <a:lnTo>
                    <a:pt x="165" y="190"/>
                  </a:lnTo>
                  <a:lnTo>
                    <a:pt x="0" y="198"/>
                  </a:lnTo>
                  <a:lnTo>
                    <a:pt x="0" y="142"/>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45" name="Freeform 387"/>
            <p:cNvSpPr>
              <a:spLocks/>
            </p:cNvSpPr>
            <p:nvPr/>
          </p:nvSpPr>
          <p:spPr bwMode="auto">
            <a:xfrm>
              <a:off x="4683125" y="5060950"/>
              <a:ext cx="585788" cy="458788"/>
            </a:xfrm>
            <a:custGeom>
              <a:avLst/>
              <a:gdLst/>
              <a:ahLst/>
              <a:cxnLst>
                <a:cxn ang="0">
                  <a:pos x="0" y="0"/>
                </a:cxn>
                <a:cxn ang="0">
                  <a:pos x="27" y="0"/>
                </a:cxn>
                <a:cxn ang="0">
                  <a:pos x="227" y="0"/>
                </a:cxn>
                <a:cxn ang="0">
                  <a:pos x="227" y="56"/>
                </a:cxn>
                <a:cxn ang="0">
                  <a:pos x="392" y="48"/>
                </a:cxn>
                <a:cxn ang="0">
                  <a:pos x="392" y="305"/>
                </a:cxn>
                <a:cxn ang="0">
                  <a:pos x="356" y="305"/>
                </a:cxn>
                <a:cxn ang="0">
                  <a:pos x="242" y="305"/>
                </a:cxn>
                <a:cxn ang="0">
                  <a:pos x="230" y="291"/>
                </a:cxn>
                <a:cxn ang="0">
                  <a:pos x="207" y="307"/>
                </a:cxn>
                <a:cxn ang="0">
                  <a:pos x="198" y="299"/>
                </a:cxn>
                <a:cxn ang="0">
                  <a:pos x="194" y="282"/>
                </a:cxn>
                <a:cxn ang="0">
                  <a:pos x="201" y="262"/>
                </a:cxn>
                <a:cxn ang="0">
                  <a:pos x="199" y="234"/>
                </a:cxn>
                <a:cxn ang="0">
                  <a:pos x="187" y="203"/>
                </a:cxn>
                <a:cxn ang="0">
                  <a:pos x="171" y="188"/>
                </a:cxn>
                <a:cxn ang="0">
                  <a:pos x="133" y="170"/>
                </a:cxn>
                <a:cxn ang="0">
                  <a:pos x="97" y="139"/>
                </a:cxn>
                <a:cxn ang="0">
                  <a:pos x="88" y="108"/>
                </a:cxn>
                <a:cxn ang="0">
                  <a:pos x="64" y="73"/>
                </a:cxn>
                <a:cxn ang="0">
                  <a:pos x="36" y="34"/>
                </a:cxn>
                <a:cxn ang="0">
                  <a:pos x="0" y="0"/>
                </a:cxn>
              </a:cxnLst>
              <a:rect l="0" t="0" r="r" b="b"/>
              <a:pathLst>
                <a:path w="392" h="307">
                  <a:moveTo>
                    <a:pt x="0" y="0"/>
                  </a:moveTo>
                  <a:lnTo>
                    <a:pt x="27" y="0"/>
                  </a:lnTo>
                  <a:lnTo>
                    <a:pt x="227" y="0"/>
                  </a:lnTo>
                  <a:lnTo>
                    <a:pt x="227" y="56"/>
                  </a:lnTo>
                  <a:lnTo>
                    <a:pt x="392" y="48"/>
                  </a:lnTo>
                  <a:lnTo>
                    <a:pt x="392" y="305"/>
                  </a:lnTo>
                  <a:lnTo>
                    <a:pt x="356" y="305"/>
                  </a:lnTo>
                  <a:lnTo>
                    <a:pt x="242" y="305"/>
                  </a:lnTo>
                  <a:lnTo>
                    <a:pt x="230" y="291"/>
                  </a:lnTo>
                  <a:lnTo>
                    <a:pt x="207" y="307"/>
                  </a:lnTo>
                  <a:lnTo>
                    <a:pt x="198" y="299"/>
                  </a:lnTo>
                  <a:lnTo>
                    <a:pt x="194" y="282"/>
                  </a:lnTo>
                  <a:lnTo>
                    <a:pt x="201" y="262"/>
                  </a:lnTo>
                  <a:lnTo>
                    <a:pt x="199" y="234"/>
                  </a:lnTo>
                  <a:lnTo>
                    <a:pt x="187" y="203"/>
                  </a:lnTo>
                  <a:lnTo>
                    <a:pt x="171" y="188"/>
                  </a:lnTo>
                  <a:lnTo>
                    <a:pt x="133" y="170"/>
                  </a:lnTo>
                  <a:lnTo>
                    <a:pt x="97" y="139"/>
                  </a:lnTo>
                  <a:lnTo>
                    <a:pt x="88" y="108"/>
                  </a:lnTo>
                  <a:lnTo>
                    <a:pt x="64" y="73"/>
                  </a:lnTo>
                  <a:lnTo>
                    <a:pt x="36" y="34"/>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46" name="Freeform 388"/>
            <p:cNvSpPr>
              <a:spLocks/>
            </p:cNvSpPr>
            <p:nvPr/>
          </p:nvSpPr>
          <p:spPr bwMode="auto">
            <a:xfrm>
              <a:off x="5268913" y="5129213"/>
              <a:ext cx="249237" cy="385762"/>
            </a:xfrm>
            <a:custGeom>
              <a:avLst/>
              <a:gdLst/>
              <a:ahLst/>
              <a:cxnLst>
                <a:cxn ang="0">
                  <a:pos x="0" y="0"/>
                </a:cxn>
                <a:cxn ang="0">
                  <a:pos x="133" y="0"/>
                </a:cxn>
                <a:cxn ang="0">
                  <a:pos x="166" y="2"/>
                </a:cxn>
                <a:cxn ang="0">
                  <a:pos x="166" y="257"/>
                </a:cxn>
                <a:cxn ang="0">
                  <a:pos x="89" y="257"/>
                </a:cxn>
                <a:cxn ang="0">
                  <a:pos x="89" y="234"/>
                </a:cxn>
                <a:cxn ang="0">
                  <a:pos x="80" y="234"/>
                </a:cxn>
                <a:cxn ang="0">
                  <a:pos x="80" y="228"/>
                </a:cxn>
                <a:cxn ang="0">
                  <a:pos x="67" y="228"/>
                </a:cxn>
                <a:cxn ang="0">
                  <a:pos x="67" y="236"/>
                </a:cxn>
                <a:cxn ang="0">
                  <a:pos x="60" y="236"/>
                </a:cxn>
                <a:cxn ang="0">
                  <a:pos x="60" y="228"/>
                </a:cxn>
                <a:cxn ang="0">
                  <a:pos x="0" y="228"/>
                </a:cxn>
                <a:cxn ang="0">
                  <a:pos x="0" y="0"/>
                </a:cxn>
              </a:cxnLst>
              <a:rect l="0" t="0" r="r" b="b"/>
              <a:pathLst>
                <a:path w="166" h="257">
                  <a:moveTo>
                    <a:pt x="0" y="0"/>
                  </a:moveTo>
                  <a:lnTo>
                    <a:pt x="133" y="0"/>
                  </a:lnTo>
                  <a:lnTo>
                    <a:pt x="166" y="2"/>
                  </a:lnTo>
                  <a:lnTo>
                    <a:pt x="166" y="257"/>
                  </a:lnTo>
                  <a:lnTo>
                    <a:pt x="89" y="257"/>
                  </a:lnTo>
                  <a:lnTo>
                    <a:pt x="89" y="234"/>
                  </a:lnTo>
                  <a:lnTo>
                    <a:pt x="80" y="234"/>
                  </a:lnTo>
                  <a:lnTo>
                    <a:pt x="80" y="228"/>
                  </a:lnTo>
                  <a:lnTo>
                    <a:pt x="67" y="228"/>
                  </a:lnTo>
                  <a:lnTo>
                    <a:pt x="67" y="236"/>
                  </a:lnTo>
                  <a:lnTo>
                    <a:pt x="60" y="236"/>
                  </a:lnTo>
                  <a:lnTo>
                    <a:pt x="60" y="228"/>
                  </a:lnTo>
                  <a:lnTo>
                    <a:pt x="0" y="228"/>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47" name="Freeform 389"/>
            <p:cNvSpPr>
              <a:spLocks/>
            </p:cNvSpPr>
            <p:nvPr/>
          </p:nvSpPr>
          <p:spPr bwMode="auto">
            <a:xfrm>
              <a:off x="6484938" y="3860800"/>
              <a:ext cx="306387" cy="273050"/>
            </a:xfrm>
            <a:custGeom>
              <a:avLst/>
              <a:gdLst/>
              <a:ahLst/>
              <a:cxnLst>
                <a:cxn ang="0">
                  <a:pos x="7" y="118"/>
                </a:cxn>
                <a:cxn ang="0">
                  <a:pos x="0" y="0"/>
                </a:cxn>
                <a:cxn ang="0">
                  <a:pos x="24" y="7"/>
                </a:cxn>
                <a:cxn ang="0">
                  <a:pos x="57" y="29"/>
                </a:cxn>
                <a:cxn ang="0">
                  <a:pos x="128" y="29"/>
                </a:cxn>
                <a:cxn ang="0">
                  <a:pos x="134" y="41"/>
                </a:cxn>
                <a:cxn ang="0">
                  <a:pos x="136" y="54"/>
                </a:cxn>
                <a:cxn ang="0">
                  <a:pos x="144" y="64"/>
                </a:cxn>
                <a:cxn ang="0">
                  <a:pos x="164" y="71"/>
                </a:cxn>
                <a:cxn ang="0">
                  <a:pos x="162" y="84"/>
                </a:cxn>
                <a:cxn ang="0">
                  <a:pos x="184" y="74"/>
                </a:cxn>
                <a:cxn ang="0">
                  <a:pos x="205" y="131"/>
                </a:cxn>
                <a:cxn ang="0">
                  <a:pos x="157" y="182"/>
                </a:cxn>
                <a:cxn ang="0">
                  <a:pos x="133" y="160"/>
                </a:cxn>
                <a:cxn ang="0">
                  <a:pos x="110" y="154"/>
                </a:cxn>
                <a:cxn ang="0">
                  <a:pos x="101" y="157"/>
                </a:cxn>
                <a:cxn ang="0">
                  <a:pos x="101" y="143"/>
                </a:cxn>
                <a:cxn ang="0">
                  <a:pos x="73" y="143"/>
                </a:cxn>
                <a:cxn ang="0">
                  <a:pos x="42" y="165"/>
                </a:cxn>
                <a:cxn ang="0">
                  <a:pos x="13" y="166"/>
                </a:cxn>
                <a:cxn ang="0">
                  <a:pos x="7" y="118"/>
                </a:cxn>
              </a:cxnLst>
              <a:rect l="0" t="0" r="r" b="b"/>
              <a:pathLst>
                <a:path w="205" h="182">
                  <a:moveTo>
                    <a:pt x="7" y="118"/>
                  </a:moveTo>
                  <a:lnTo>
                    <a:pt x="0" y="0"/>
                  </a:lnTo>
                  <a:lnTo>
                    <a:pt x="24" y="7"/>
                  </a:lnTo>
                  <a:lnTo>
                    <a:pt x="57" y="29"/>
                  </a:lnTo>
                  <a:lnTo>
                    <a:pt x="128" y="29"/>
                  </a:lnTo>
                  <a:lnTo>
                    <a:pt x="134" y="41"/>
                  </a:lnTo>
                  <a:lnTo>
                    <a:pt x="136" y="54"/>
                  </a:lnTo>
                  <a:lnTo>
                    <a:pt x="144" y="64"/>
                  </a:lnTo>
                  <a:lnTo>
                    <a:pt x="164" y="71"/>
                  </a:lnTo>
                  <a:lnTo>
                    <a:pt x="162" y="84"/>
                  </a:lnTo>
                  <a:lnTo>
                    <a:pt x="184" y="74"/>
                  </a:lnTo>
                  <a:lnTo>
                    <a:pt x="205" y="131"/>
                  </a:lnTo>
                  <a:lnTo>
                    <a:pt x="157" y="182"/>
                  </a:lnTo>
                  <a:lnTo>
                    <a:pt x="133" y="160"/>
                  </a:lnTo>
                  <a:lnTo>
                    <a:pt x="110" y="154"/>
                  </a:lnTo>
                  <a:lnTo>
                    <a:pt x="101" y="157"/>
                  </a:lnTo>
                  <a:lnTo>
                    <a:pt x="101" y="143"/>
                  </a:lnTo>
                  <a:lnTo>
                    <a:pt x="73" y="143"/>
                  </a:lnTo>
                  <a:lnTo>
                    <a:pt x="42" y="165"/>
                  </a:lnTo>
                  <a:lnTo>
                    <a:pt x="13" y="166"/>
                  </a:lnTo>
                  <a:lnTo>
                    <a:pt x="7" y="118"/>
                  </a:lnTo>
                  <a:close/>
                </a:path>
              </a:pathLst>
            </a:custGeom>
            <a:solidFill>
              <a:schemeClr val="accent6"/>
            </a:solidFill>
            <a:ln w="9525">
              <a:solidFill>
                <a:schemeClr val="tx1"/>
              </a:solidFill>
              <a:round/>
              <a:headEnd/>
              <a:tailEnd/>
            </a:ln>
          </p:spPr>
          <p:txBody>
            <a:bodyPr/>
            <a:lstStyle/>
            <a:p>
              <a:endParaRPr lang="en-US" b="1" dirty="0"/>
            </a:p>
          </p:txBody>
        </p:sp>
        <p:sp>
          <p:nvSpPr>
            <p:cNvPr id="1548" name="Freeform 390"/>
            <p:cNvSpPr>
              <a:spLocks/>
            </p:cNvSpPr>
            <p:nvPr/>
          </p:nvSpPr>
          <p:spPr bwMode="auto">
            <a:xfrm>
              <a:off x="6434138" y="4057650"/>
              <a:ext cx="454025" cy="328613"/>
            </a:xfrm>
            <a:custGeom>
              <a:avLst/>
              <a:gdLst/>
              <a:ahLst/>
              <a:cxnLst>
                <a:cxn ang="0">
                  <a:pos x="46" y="35"/>
                </a:cxn>
                <a:cxn ang="0">
                  <a:pos x="0" y="21"/>
                </a:cxn>
                <a:cxn ang="0">
                  <a:pos x="40" y="134"/>
                </a:cxn>
                <a:cxn ang="0">
                  <a:pos x="161" y="197"/>
                </a:cxn>
                <a:cxn ang="0">
                  <a:pos x="178" y="194"/>
                </a:cxn>
                <a:cxn ang="0">
                  <a:pos x="190" y="188"/>
                </a:cxn>
                <a:cxn ang="0">
                  <a:pos x="207" y="200"/>
                </a:cxn>
                <a:cxn ang="0">
                  <a:pos x="218" y="205"/>
                </a:cxn>
                <a:cxn ang="0">
                  <a:pos x="231" y="217"/>
                </a:cxn>
                <a:cxn ang="0">
                  <a:pos x="241" y="220"/>
                </a:cxn>
                <a:cxn ang="0">
                  <a:pos x="252" y="211"/>
                </a:cxn>
                <a:cxn ang="0">
                  <a:pos x="274" y="201"/>
                </a:cxn>
                <a:cxn ang="0">
                  <a:pos x="277" y="191"/>
                </a:cxn>
                <a:cxn ang="0">
                  <a:pos x="283" y="183"/>
                </a:cxn>
                <a:cxn ang="0">
                  <a:pos x="277" y="174"/>
                </a:cxn>
                <a:cxn ang="0">
                  <a:pos x="281" y="160"/>
                </a:cxn>
                <a:cxn ang="0">
                  <a:pos x="292" y="160"/>
                </a:cxn>
                <a:cxn ang="0">
                  <a:pos x="303" y="154"/>
                </a:cxn>
                <a:cxn ang="0">
                  <a:pos x="294" y="149"/>
                </a:cxn>
                <a:cxn ang="0">
                  <a:pos x="297" y="132"/>
                </a:cxn>
                <a:cxn ang="0">
                  <a:pos x="297" y="114"/>
                </a:cxn>
                <a:cxn ang="0">
                  <a:pos x="280" y="89"/>
                </a:cxn>
                <a:cxn ang="0">
                  <a:pos x="271" y="77"/>
                </a:cxn>
                <a:cxn ang="0">
                  <a:pos x="271" y="60"/>
                </a:cxn>
                <a:cxn ang="0">
                  <a:pos x="254" y="55"/>
                </a:cxn>
                <a:cxn ang="0">
                  <a:pos x="238" y="0"/>
                </a:cxn>
                <a:cxn ang="0">
                  <a:pos x="190" y="51"/>
                </a:cxn>
                <a:cxn ang="0">
                  <a:pos x="166" y="29"/>
                </a:cxn>
                <a:cxn ang="0">
                  <a:pos x="143" y="23"/>
                </a:cxn>
                <a:cxn ang="0">
                  <a:pos x="134" y="26"/>
                </a:cxn>
                <a:cxn ang="0">
                  <a:pos x="134" y="12"/>
                </a:cxn>
                <a:cxn ang="0">
                  <a:pos x="106" y="12"/>
                </a:cxn>
                <a:cxn ang="0">
                  <a:pos x="75" y="34"/>
                </a:cxn>
                <a:cxn ang="0">
                  <a:pos x="46" y="35"/>
                </a:cxn>
              </a:cxnLst>
              <a:rect l="0" t="0" r="r" b="b"/>
              <a:pathLst>
                <a:path w="303" h="220">
                  <a:moveTo>
                    <a:pt x="46" y="35"/>
                  </a:moveTo>
                  <a:lnTo>
                    <a:pt x="0" y="21"/>
                  </a:lnTo>
                  <a:lnTo>
                    <a:pt x="40" y="134"/>
                  </a:lnTo>
                  <a:lnTo>
                    <a:pt x="161" y="197"/>
                  </a:lnTo>
                  <a:lnTo>
                    <a:pt x="178" y="194"/>
                  </a:lnTo>
                  <a:lnTo>
                    <a:pt x="190" y="188"/>
                  </a:lnTo>
                  <a:lnTo>
                    <a:pt x="207" y="200"/>
                  </a:lnTo>
                  <a:lnTo>
                    <a:pt x="218" y="205"/>
                  </a:lnTo>
                  <a:lnTo>
                    <a:pt x="231" y="217"/>
                  </a:lnTo>
                  <a:lnTo>
                    <a:pt x="241" y="220"/>
                  </a:lnTo>
                  <a:lnTo>
                    <a:pt x="252" y="211"/>
                  </a:lnTo>
                  <a:lnTo>
                    <a:pt x="274" y="201"/>
                  </a:lnTo>
                  <a:lnTo>
                    <a:pt x="277" y="191"/>
                  </a:lnTo>
                  <a:lnTo>
                    <a:pt x="283" y="183"/>
                  </a:lnTo>
                  <a:lnTo>
                    <a:pt x="277" y="174"/>
                  </a:lnTo>
                  <a:lnTo>
                    <a:pt x="281" y="160"/>
                  </a:lnTo>
                  <a:lnTo>
                    <a:pt x="292" y="160"/>
                  </a:lnTo>
                  <a:lnTo>
                    <a:pt x="303" y="154"/>
                  </a:lnTo>
                  <a:lnTo>
                    <a:pt x="294" y="149"/>
                  </a:lnTo>
                  <a:lnTo>
                    <a:pt x="297" y="132"/>
                  </a:lnTo>
                  <a:lnTo>
                    <a:pt x="297" y="114"/>
                  </a:lnTo>
                  <a:lnTo>
                    <a:pt x="280" y="89"/>
                  </a:lnTo>
                  <a:lnTo>
                    <a:pt x="271" y="77"/>
                  </a:lnTo>
                  <a:lnTo>
                    <a:pt x="271" y="60"/>
                  </a:lnTo>
                  <a:lnTo>
                    <a:pt x="254" y="55"/>
                  </a:lnTo>
                  <a:lnTo>
                    <a:pt x="238" y="0"/>
                  </a:lnTo>
                  <a:lnTo>
                    <a:pt x="190" y="51"/>
                  </a:lnTo>
                  <a:lnTo>
                    <a:pt x="166" y="29"/>
                  </a:lnTo>
                  <a:lnTo>
                    <a:pt x="143" y="23"/>
                  </a:lnTo>
                  <a:lnTo>
                    <a:pt x="134" y="26"/>
                  </a:lnTo>
                  <a:lnTo>
                    <a:pt x="134" y="12"/>
                  </a:lnTo>
                  <a:lnTo>
                    <a:pt x="106" y="12"/>
                  </a:lnTo>
                  <a:lnTo>
                    <a:pt x="75" y="34"/>
                  </a:lnTo>
                  <a:lnTo>
                    <a:pt x="46" y="35"/>
                  </a:lnTo>
                  <a:close/>
                </a:path>
              </a:pathLst>
            </a:custGeom>
            <a:solidFill>
              <a:schemeClr val="accent6"/>
            </a:solidFill>
            <a:ln w="9525">
              <a:solidFill>
                <a:schemeClr val="tx1"/>
              </a:solidFill>
              <a:round/>
              <a:headEnd/>
              <a:tailEnd/>
            </a:ln>
          </p:spPr>
          <p:txBody>
            <a:bodyPr/>
            <a:lstStyle/>
            <a:p>
              <a:endParaRPr lang="en-US" b="1" dirty="0"/>
            </a:p>
          </p:txBody>
        </p:sp>
        <p:sp>
          <p:nvSpPr>
            <p:cNvPr id="1549" name="Freeform 391"/>
            <p:cNvSpPr>
              <a:spLocks/>
            </p:cNvSpPr>
            <p:nvPr/>
          </p:nvSpPr>
          <p:spPr bwMode="auto">
            <a:xfrm>
              <a:off x="6345238" y="4037013"/>
              <a:ext cx="158750" cy="252412"/>
            </a:xfrm>
            <a:custGeom>
              <a:avLst/>
              <a:gdLst/>
              <a:ahLst/>
              <a:cxnLst>
                <a:cxn ang="0">
                  <a:pos x="10" y="65"/>
                </a:cxn>
                <a:cxn ang="0">
                  <a:pos x="0" y="42"/>
                </a:cxn>
                <a:cxn ang="0">
                  <a:pos x="10" y="25"/>
                </a:cxn>
                <a:cxn ang="0">
                  <a:pos x="10" y="14"/>
                </a:cxn>
                <a:cxn ang="0">
                  <a:pos x="21" y="8"/>
                </a:cxn>
                <a:cxn ang="0">
                  <a:pos x="100" y="0"/>
                </a:cxn>
                <a:cxn ang="0">
                  <a:pos x="106" y="48"/>
                </a:cxn>
                <a:cxn ang="0">
                  <a:pos x="60" y="34"/>
                </a:cxn>
                <a:cxn ang="0">
                  <a:pos x="100" y="147"/>
                </a:cxn>
                <a:cxn ang="0">
                  <a:pos x="50" y="168"/>
                </a:cxn>
                <a:cxn ang="0">
                  <a:pos x="38" y="147"/>
                </a:cxn>
                <a:cxn ang="0">
                  <a:pos x="29" y="142"/>
                </a:cxn>
                <a:cxn ang="0">
                  <a:pos x="23" y="137"/>
                </a:cxn>
                <a:cxn ang="0">
                  <a:pos x="23" y="116"/>
                </a:cxn>
                <a:cxn ang="0">
                  <a:pos x="15" y="104"/>
                </a:cxn>
                <a:cxn ang="0">
                  <a:pos x="23" y="90"/>
                </a:cxn>
                <a:cxn ang="0">
                  <a:pos x="21" y="71"/>
                </a:cxn>
                <a:cxn ang="0">
                  <a:pos x="10" y="65"/>
                </a:cxn>
              </a:cxnLst>
              <a:rect l="0" t="0" r="r" b="b"/>
              <a:pathLst>
                <a:path w="106" h="168">
                  <a:moveTo>
                    <a:pt x="10" y="65"/>
                  </a:moveTo>
                  <a:lnTo>
                    <a:pt x="0" y="42"/>
                  </a:lnTo>
                  <a:lnTo>
                    <a:pt x="10" y="25"/>
                  </a:lnTo>
                  <a:lnTo>
                    <a:pt x="10" y="14"/>
                  </a:lnTo>
                  <a:lnTo>
                    <a:pt x="21" y="8"/>
                  </a:lnTo>
                  <a:lnTo>
                    <a:pt x="100" y="0"/>
                  </a:lnTo>
                  <a:lnTo>
                    <a:pt x="106" y="48"/>
                  </a:lnTo>
                  <a:lnTo>
                    <a:pt x="60" y="34"/>
                  </a:lnTo>
                  <a:lnTo>
                    <a:pt x="100" y="147"/>
                  </a:lnTo>
                  <a:lnTo>
                    <a:pt x="50" y="168"/>
                  </a:lnTo>
                  <a:lnTo>
                    <a:pt x="38" y="147"/>
                  </a:lnTo>
                  <a:lnTo>
                    <a:pt x="29" y="142"/>
                  </a:lnTo>
                  <a:lnTo>
                    <a:pt x="23" y="137"/>
                  </a:lnTo>
                  <a:lnTo>
                    <a:pt x="23" y="116"/>
                  </a:lnTo>
                  <a:lnTo>
                    <a:pt x="15" y="104"/>
                  </a:lnTo>
                  <a:lnTo>
                    <a:pt x="23" y="90"/>
                  </a:lnTo>
                  <a:lnTo>
                    <a:pt x="21" y="71"/>
                  </a:lnTo>
                  <a:lnTo>
                    <a:pt x="10" y="6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50" name="Freeform 392"/>
            <p:cNvSpPr>
              <a:spLocks/>
            </p:cNvSpPr>
            <p:nvPr/>
          </p:nvSpPr>
          <p:spPr bwMode="auto">
            <a:xfrm>
              <a:off x="6405563" y="4257675"/>
              <a:ext cx="269875" cy="260350"/>
            </a:xfrm>
            <a:custGeom>
              <a:avLst/>
              <a:gdLst/>
              <a:ahLst/>
              <a:cxnLst>
                <a:cxn ang="0">
                  <a:pos x="10" y="21"/>
                </a:cxn>
                <a:cxn ang="0">
                  <a:pos x="60" y="0"/>
                </a:cxn>
                <a:cxn ang="0">
                  <a:pos x="181" y="63"/>
                </a:cxn>
                <a:cxn ang="0">
                  <a:pos x="177" y="81"/>
                </a:cxn>
                <a:cxn ang="0">
                  <a:pos x="172" y="103"/>
                </a:cxn>
                <a:cxn ang="0">
                  <a:pos x="149" y="109"/>
                </a:cxn>
                <a:cxn ang="0">
                  <a:pos x="144" y="121"/>
                </a:cxn>
                <a:cxn ang="0">
                  <a:pos x="137" y="149"/>
                </a:cxn>
                <a:cxn ang="0">
                  <a:pos x="124" y="152"/>
                </a:cxn>
                <a:cxn ang="0">
                  <a:pos x="120" y="161"/>
                </a:cxn>
                <a:cxn ang="0">
                  <a:pos x="107" y="155"/>
                </a:cxn>
                <a:cxn ang="0">
                  <a:pos x="81" y="160"/>
                </a:cxn>
                <a:cxn ang="0">
                  <a:pos x="66" y="174"/>
                </a:cxn>
                <a:cxn ang="0">
                  <a:pos x="37" y="149"/>
                </a:cxn>
                <a:cxn ang="0">
                  <a:pos x="35" y="137"/>
                </a:cxn>
                <a:cxn ang="0">
                  <a:pos x="23" y="121"/>
                </a:cxn>
                <a:cxn ang="0">
                  <a:pos x="12" y="115"/>
                </a:cxn>
                <a:cxn ang="0">
                  <a:pos x="7" y="103"/>
                </a:cxn>
                <a:cxn ang="0">
                  <a:pos x="6" y="84"/>
                </a:cxn>
                <a:cxn ang="0">
                  <a:pos x="0" y="75"/>
                </a:cxn>
                <a:cxn ang="0">
                  <a:pos x="0" y="63"/>
                </a:cxn>
                <a:cxn ang="0">
                  <a:pos x="12" y="55"/>
                </a:cxn>
                <a:cxn ang="0">
                  <a:pos x="10" y="21"/>
                </a:cxn>
              </a:cxnLst>
              <a:rect l="0" t="0" r="r" b="b"/>
              <a:pathLst>
                <a:path w="181" h="174">
                  <a:moveTo>
                    <a:pt x="10" y="21"/>
                  </a:moveTo>
                  <a:lnTo>
                    <a:pt x="60" y="0"/>
                  </a:lnTo>
                  <a:lnTo>
                    <a:pt x="181" y="63"/>
                  </a:lnTo>
                  <a:lnTo>
                    <a:pt x="177" y="81"/>
                  </a:lnTo>
                  <a:lnTo>
                    <a:pt x="172" y="103"/>
                  </a:lnTo>
                  <a:lnTo>
                    <a:pt x="149" y="109"/>
                  </a:lnTo>
                  <a:lnTo>
                    <a:pt x="144" y="121"/>
                  </a:lnTo>
                  <a:lnTo>
                    <a:pt x="137" y="149"/>
                  </a:lnTo>
                  <a:lnTo>
                    <a:pt x="124" y="152"/>
                  </a:lnTo>
                  <a:lnTo>
                    <a:pt x="120" y="161"/>
                  </a:lnTo>
                  <a:lnTo>
                    <a:pt x="107" y="155"/>
                  </a:lnTo>
                  <a:lnTo>
                    <a:pt x="81" y="160"/>
                  </a:lnTo>
                  <a:lnTo>
                    <a:pt x="66" y="174"/>
                  </a:lnTo>
                  <a:lnTo>
                    <a:pt x="37" y="149"/>
                  </a:lnTo>
                  <a:lnTo>
                    <a:pt x="35" y="137"/>
                  </a:lnTo>
                  <a:lnTo>
                    <a:pt x="23" y="121"/>
                  </a:lnTo>
                  <a:lnTo>
                    <a:pt x="12" y="115"/>
                  </a:lnTo>
                  <a:lnTo>
                    <a:pt x="7" y="103"/>
                  </a:lnTo>
                  <a:lnTo>
                    <a:pt x="6" y="84"/>
                  </a:lnTo>
                  <a:lnTo>
                    <a:pt x="0" y="75"/>
                  </a:lnTo>
                  <a:lnTo>
                    <a:pt x="0" y="63"/>
                  </a:lnTo>
                  <a:lnTo>
                    <a:pt x="12" y="55"/>
                  </a:lnTo>
                  <a:lnTo>
                    <a:pt x="10" y="21"/>
                  </a:lnTo>
                  <a:close/>
                </a:path>
              </a:pathLst>
            </a:custGeom>
            <a:solidFill>
              <a:schemeClr val="accent6"/>
            </a:solidFill>
            <a:ln w="9525">
              <a:solidFill>
                <a:schemeClr val="tx1"/>
              </a:solidFill>
              <a:round/>
              <a:headEnd/>
              <a:tailEnd/>
            </a:ln>
          </p:spPr>
          <p:txBody>
            <a:bodyPr/>
            <a:lstStyle/>
            <a:p>
              <a:endParaRPr lang="en-US" b="1" dirty="0"/>
            </a:p>
          </p:txBody>
        </p:sp>
        <p:sp>
          <p:nvSpPr>
            <p:cNvPr id="1551" name="Freeform 393"/>
            <p:cNvSpPr>
              <a:spLocks/>
            </p:cNvSpPr>
            <p:nvPr/>
          </p:nvSpPr>
          <p:spPr bwMode="auto">
            <a:xfrm>
              <a:off x="6759575" y="4321175"/>
              <a:ext cx="354013" cy="249238"/>
            </a:xfrm>
            <a:custGeom>
              <a:avLst/>
              <a:gdLst/>
              <a:ahLst/>
              <a:cxnLst>
                <a:cxn ang="0">
                  <a:pos x="1" y="28"/>
                </a:cxn>
                <a:cxn ang="0">
                  <a:pos x="14" y="40"/>
                </a:cxn>
                <a:cxn ang="0">
                  <a:pos x="24" y="43"/>
                </a:cxn>
                <a:cxn ang="0">
                  <a:pos x="35" y="34"/>
                </a:cxn>
                <a:cxn ang="0">
                  <a:pos x="57" y="24"/>
                </a:cxn>
                <a:cxn ang="0">
                  <a:pos x="70" y="35"/>
                </a:cxn>
                <a:cxn ang="0">
                  <a:pos x="89" y="35"/>
                </a:cxn>
                <a:cxn ang="0">
                  <a:pos x="115" y="20"/>
                </a:cxn>
                <a:cxn ang="0">
                  <a:pos x="124" y="24"/>
                </a:cxn>
                <a:cxn ang="0">
                  <a:pos x="181" y="6"/>
                </a:cxn>
                <a:cxn ang="0">
                  <a:pos x="191" y="12"/>
                </a:cxn>
                <a:cxn ang="0">
                  <a:pos x="212" y="11"/>
                </a:cxn>
                <a:cxn ang="0">
                  <a:pos x="218" y="0"/>
                </a:cxn>
                <a:cxn ang="0">
                  <a:pos x="237" y="15"/>
                </a:cxn>
                <a:cxn ang="0">
                  <a:pos x="187" y="40"/>
                </a:cxn>
                <a:cxn ang="0">
                  <a:pos x="146" y="66"/>
                </a:cxn>
                <a:cxn ang="0">
                  <a:pos x="123" y="92"/>
                </a:cxn>
                <a:cxn ang="0">
                  <a:pos x="43" y="166"/>
                </a:cxn>
                <a:cxn ang="0">
                  <a:pos x="41" y="145"/>
                </a:cxn>
                <a:cxn ang="0">
                  <a:pos x="47" y="140"/>
                </a:cxn>
                <a:cxn ang="0">
                  <a:pos x="43" y="131"/>
                </a:cxn>
                <a:cxn ang="0">
                  <a:pos x="30" y="106"/>
                </a:cxn>
                <a:cxn ang="0">
                  <a:pos x="0" y="60"/>
                </a:cxn>
                <a:cxn ang="0">
                  <a:pos x="1" y="28"/>
                </a:cxn>
              </a:cxnLst>
              <a:rect l="0" t="0" r="r" b="b"/>
              <a:pathLst>
                <a:path w="237" h="166">
                  <a:moveTo>
                    <a:pt x="1" y="28"/>
                  </a:moveTo>
                  <a:lnTo>
                    <a:pt x="14" y="40"/>
                  </a:lnTo>
                  <a:lnTo>
                    <a:pt x="24" y="43"/>
                  </a:lnTo>
                  <a:lnTo>
                    <a:pt x="35" y="34"/>
                  </a:lnTo>
                  <a:lnTo>
                    <a:pt x="57" y="24"/>
                  </a:lnTo>
                  <a:lnTo>
                    <a:pt x="70" y="35"/>
                  </a:lnTo>
                  <a:lnTo>
                    <a:pt x="89" y="35"/>
                  </a:lnTo>
                  <a:lnTo>
                    <a:pt x="115" y="20"/>
                  </a:lnTo>
                  <a:lnTo>
                    <a:pt x="124" y="24"/>
                  </a:lnTo>
                  <a:lnTo>
                    <a:pt x="181" y="6"/>
                  </a:lnTo>
                  <a:lnTo>
                    <a:pt x="191" y="12"/>
                  </a:lnTo>
                  <a:lnTo>
                    <a:pt x="212" y="11"/>
                  </a:lnTo>
                  <a:lnTo>
                    <a:pt x="218" y="0"/>
                  </a:lnTo>
                  <a:lnTo>
                    <a:pt x="237" y="15"/>
                  </a:lnTo>
                  <a:lnTo>
                    <a:pt x="187" y="40"/>
                  </a:lnTo>
                  <a:lnTo>
                    <a:pt x="146" y="66"/>
                  </a:lnTo>
                  <a:lnTo>
                    <a:pt x="123" y="92"/>
                  </a:lnTo>
                  <a:lnTo>
                    <a:pt x="43" y="166"/>
                  </a:lnTo>
                  <a:lnTo>
                    <a:pt x="41" y="145"/>
                  </a:lnTo>
                  <a:lnTo>
                    <a:pt x="47" y="140"/>
                  </a:lnTo>
                  <a:lnTo>
                    <a:pt x="43" y="131"/>
                  </a:lnTo>
                  <a:lnTo>
                    <a:pt x="30" y="106"/>
                  </a:lnTo>
                  <a:lnTo>
                    <a:pt x="0" y="60"/>
                  </a:lnTo>
                  <a:lnTo>
                    <a:pt x="1" y="28"/>
                  </a:lnTo>
                  <a:close/>
                </a:path>
              </a:pathLst>
            </a:custGeom>
            <a:solidFill>
              <a:schemeClr val="accent6"/>
            </a:solidFill>
            <a:ln w="9525">
              <a:solidFill>
                <a:schemeClr val="tx1"/>
              </a:solidFill>
              <a:round/>
              <a:headEnd/>
              <a:tailEnd/>
            </a:ln>
          </p:spPr>
          <p:txBody>
            <a:bodyPr/>
            <a:lstStyle/>
            <a:p>
              <a:endParaRPr lang="en-US" b="1" dirty="0"/>
            </a:p>
          </p:txBody>
        </p:sp>
        <p:sp>
          <p:nvSpPr>
            <p:cNvPr id="1552" name="Freeform 394"/>
            <p:cNvSpPr>
              <a:spLocks/>
            </p:cNvSpPr>
            <p:nvPr/>
          </p:nvSpPr>
          <p:spPr bwMode="auto">
            <a:xfrm>
              <a:off x="6503988" y="4338638"/>
              <a:ext cx="325437" cy="384175"/>
            </a:xfrm>
            <a:custGeom>
              <a:avLst/>
              <a:gdLst/>
              <a:ahLst/>
              <a:cxnLst>
                <a:cxn ang="0">
                  <a:pos x="0" y="120"/>
                </a:cxn>
                <a:cxn ang="0">
                  <a:pos x="15" y="106"/>
                </a:cxn>
                <a:cxn ang="0">
                  <a:pos x="41" y="101"/>
                </a:cxn>
                <a:cxn ang="0">
                  <a:pos x="54" y="107"/>
                </a:cxn>
                <a:cxn ang="0">
                  <a:pos x="58" y="98"/>
                </a:cxn>
                <a:cxn ang="0">
                  <a:pos x="71" y="95"/>
                </a:cxn>
                <a:cxn ang="0">
                  <a:pos x="78" y="67"/>
                </a:cxn>
                <a:cxn ang="0">
                  <a:pos x="83" y="55"/>
                </a:cxn>
                <a:cxn ang="0">
                  <a:pos x="106" y="49"/>
                </a:cxn>
                <a:cxn ang="0">
                  <a:pos x="115" y="9"/>
                </a:cxn>
                <a:cxn ang="0">
                  <a:pos x="132" y="6"/>
                </a:cxn>
                <a:cxn ang="0">
                  <a:pos x="144" y="0"/>
                </a:cxn>
                <a:cxn ang="0">
                  <a:pos x="161" y="12"/>
                </a:cxn>
                <a:cxn ang="0">
                  <a:pos x="172" y="17"/>
                </a:cxn>
                <a:cxn ang="0">
                  <a:pos x="171" y="49"/>
                </a:cxn>
                <a:cxn ang="0">
                  <a:pos x="201" y="95"/>
                </a:cxn>
                <a:cxn ang="0">
                  <a:pos x="218" y="129"/>
                </a:cxn>
                <a:cxn ang="0">
                  <a:pos x="212" y="134"/>
                </a:cxn>
                <a:cxn ang="0">
                  <a:pos x="214" y="161"/>
                </a:cxn>
                <a:cxn ang="0">
                  <a:pos x="175" y="198"/>
                </a:cxn>
                <a:cxn ang="0">
                  <a:pos x="101" y="257"/>
                </a:cxn>
                <a:cxn ang="0">
                  <a:pos x="88" y="241"/>
                </a:cxn>
                <a:cxn ang="0">
                  <a:pos x="71" y="237"/>
                </a:cxn>
                <a:cxn ang="0">
                  <a:pos x="60" y="221"/>
                </a:cxn>
                <a:cxn ang="0">
                  <a:pos x="43" y="211"/>
                </a:cxn>
                <a:cxn ang="0">
                  <a:pos x="24" y="200"/>
                </a:cxn>
                <a:cxn ang="0">
                  <a:pos x="23" y="180"/>
                </a:cxn>
                <a:cxn ang="0">
                  <a:pos x="3" y="155"/>
                </a:cxn>
                <a:cxn ang="0">
                  <a:pos x="0" y="120"/>
                </a:cxn>
              </a:cxnLst>
              <a:rect l="0" t="0" r="r" b="b"/>
              <a:pathLst>
                <a:path w="218" h="257">
                  <a:moveTo>
                    <a:pt x="0" y="120"/>
                  </a:moveTo>
                  <a:lnTo>
                    <a:pt x="15" y="106"/>
                  </a:lnTo>
                  <a:lnTo>
                    <a:pt x="41" y="101"/>
                  </a:lnTo>
                  <a:lnTo>
                    <a:pt x="54" y="107"/>
                  </a:lnTo>
                  <a:lnTo>
                    <a:pt x="58" y="98"/>
                  </a:lnTo>
                  <a:lnTo>
                    <a:pt x="71" y="95"/>
                  </a:lnTo>
                  <a:lnTo>
                    <a:pt x="78" y="67"/>
                  </a:lnTo>
                  <a:lnTo>
                    <a:pt x="83" y="55"/>
                  </a:lnTo>
                  <a:lnTo>
                    <a:pt x="106" y="49"/>
                  </a:lnTo>
                  <a:lnTo>
                    <a:pt x="115" y="9"/>
                  </a:lnTo>
                  <a:lnTo>
                    <a:pt x="132" y="6"/>
                  </a:lnTo>
                  <a:lnTo>
                    <a:pt x="144" y="0"/>
                  </a:lnTo>
                  <a:lnTo>
                    <a:pt x="161" y="12"/>
                  </a:lnTo>
                  <a:lnTo>
                    <a:pt x="172" y="17"/>
                  </a:lnTo>
                  <a:lnTo>
                    <a:pt x="171" y="49"/>
                  </a:lnTo>
                  <a:lnTo>
                    <a:pt x="201" y="95"/>
                  </a:lnTo>
                  <a:lnTo>
                    <a:pt x="218" y="129"/>
                  </a:lnTo>
                  <a:lnTo>
                    <a:pt x="212" y="134"/>
                  </a:lnTo>
                  <a:lnTo>
                    <a:pt x="214" y="161"/>
                  </a:lnTo>
                  <a:lnTo>
                    <a:pt x="175" y="198"/>
                  </a:lnTo>
                  <a:lnTo>
                    <a:pt x="101" y="257"/>
                  </a:lnTo>
                  <a:lnTo>
                    <a:pt x="88" y="241"/>
                  </a:lnTo>
                  <a:lnTo>
                    <a:pt x="71" y="237"/>
                  </a:lnTo>
                  <a:lnTo>
                    <a:pt x="60" y="221"/>
                  </a:lnTo>
                  <a:lnTo>
                    <a:pt x="43" y="211"/>
                  </a:lnTo>
                  <a:lnTo>
                    <a:pt x="24" y="200"/>
                  </a:lnTo>
                  <a:lnTo>
                    <a:pt x="23" y="180"/>
                  </a:lnTo>
                  <a:lnTo>
                    <a:pt x="3" y="155"/>
                  </a:lnTo>
                  <a:lnTo>
                    <a:pt x="0" y="120"/>
                  </a:lnTo>
                  <a:close/>
                </a:path>
              </a:pathLst>
            </a:custGeom>
            <a:solidFill>
              <a:schemeClr val="accent6"/>
            </a:solidFill>
            <a:ln w="9525">
              <a:solidFill>
                <a:schemeClr val="tx1"/>
              </a:solidFill>
              <a:round/>
              <a:headEnd/>
              <a:tailEnd/>
            </a:ln>
          </p:spPr>
          <p:txBody>
            <a:bodyPr/>
            <a:lstStyle/>
            <a:p>
              <a:endParaRPr lang="en-US" b="1" dirty="0"/>
            </a:p>
          </p:txBody>
        </p:sp>
        <p:sp>
          <p:nvSpPr>
            <p:cNvPr id="1553" name="Freeform 395"/>
            <p:cNvSpPr>
              <a:spLocks/>
            </p:cNvSpPr>
            <p:nvPr/>
          </p:nvSpPr>
          <p:spPr bwMode="auto">
            <a:xfrm>
              <a:off x="5599113" y="2535238"/>
              <a:ext cx="209550" cy="207962"/>
            </a:xfrm>
            <a:custGeom>
              <a:avLst/>
              <a:gdLst/>
              <a:ahLst/>
              <a:cxnLst>
                <a:cxn ang="0">
                  <a:pos x="0" y="0"/>
                </a:cxn>
                <a:cxn ang="0">
                  <a:pos x="111" y="0"/>
                </a:cxn>
                <a:cxn ang="0">
                  <a:pos x="141" y="0"/>
                </a:cxn>
                <a:cxn ang="0">
                  <a:pos x="141" y="139"/>
                </a:cxn>
                <a:cxn ang="0">
                  <a:pos x="100" y="139"/>
                </a:cxn>
                <a:cxn ang="0">
                  <a:pos x="0" y="137"/>
                </a:cxn>
                <a:cxn ang="0">
                  <a:pos x="0" y="0"/>
                </a:cxn>
              </a:cxnLst>
              <a:rect l="0" t="0" r="r" b="b"/>
              <a:pathLst>
                <a:path w="141" h="139">
                  <a:moveTo>
                    <a:pt x="0" y="0"/>
                  </a:moveTo>
                  <a:lnTo>
                    <a:pt x="111" y="0"/>
                  </a:lnTo>
                  <a:lnTo>
                    <a:pt x="141" y="0"/>
                  </a:lnTo>
                  <a:lnTo>
                    <a:pt x="141" y="139"/>
                  </a:lnTo>
                  <a:lnTo>
                    <a:pt x="100" y="139"/>
                  </a:lnTo>
                  <a:lnTo>
                    <a:pt x="0" y="137"/>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554" name="Freeform 396"/>
            <p:cNvSpPr>
              <a:spLocks/>
            </p:cNvSpPr>
            <p:nvPr/>
          </p:nvSpPr>
          <p:spPr bwMode="auto">
            <a:xfrm>
              <a:off x="5341938" y="2740025"/>
              <a:ext cx="203200" cy="241300"/>
            </a:xfrm>
            <a:custGeom>
              <a:avLst/>
              <a:gdLst/>
              <a:ahLst/>
              <a:cxnLst>
                <a:cxn ang="0">
                  <a:pos x="0" y="15"/>
                </a:cxn>
                <a:cxn ang="0">
                  <a:pos x="0" y="104"/>
                </a:cxn>
                <a:cxn ang="0">
                  <a:pos x="19" y="104"/>
                </a:cxn>
                <a:cxn ang="0">
                  <a:pos x="88" y="104"/>
                </a:cxn>
                <a:cxn ang="0">
                  <a:pos x="88" y="93"/>
                </a:cxn>
                <a:cxn ang="0">
                  <a:pos x="88" y="0"/>
                </a:cxn>
                <a:cxn ang="0">
                  <a:pos x="26" y="0"/>
                </a:cxn>
                <a:cxn ang="0">
                  <a:pos x="26" y="15"/>
                </a:cxn>
                <a:cxn ang="0">
                  <a:pos x="0" y="15"/>
                </a:cxn>
              </a:cxnLst>
              <a:rect l="0" t="0" r="r" b="b"/>
              <a:pathLst>
                <a:path w="88" h="104">
                  <a:moveTo>
                    <a:pt x="0" y="15"/>
                  </a:moveTo>
                  <a:cubicBezTo>
                    <a:pt x="0" y="104"/>
                    <a:pt x="0" y="104"/>
                    <a:pt x="0" y="104"/>
                  </a:cubicBezTo>
                  <a:cubicBezTo>
                    <a:pt x="0" y="104"/>
                    <a:pt x="20" y="103"/>
                    <a:pt x="19" y="104"/>
                  </a:cubicBezTo>
                  <a:cubicBezTo>
                    <a:pt x="18" y="104"/>
                    <a:pt x="88" y="104"/>
                    <a:pt x="88" y="104"/>
                  </a:cubicBezTo>
                  <a:cubicBezTo>
                    <a:pt x="88" y="93"/>
                    <a:pt x="88" y="93"/>
                    <a:pt x="88" y="93"/>
                  </a:cubicBezTo>
                  <a:cubicBezTo>
                    <a:pt x="88" y="0"/>
                    <a:pt x="88" y="0"/>
                    <a:pt x="88" y="0"/>
                  </a:cubicBezTo>
                  <a:cubicBezTo>
                    <a:pt x="26" y="0"/>
                    <a:pt x="26" y="0"/>
                    <a:pt x="26" y="0"/>
                  </a:cubicBezTo>
                  <a:cubicBezTo>
                    <a:pt x="26" y="15"/>
                    <a:pt x="26" y="15"/>
                    <a:pt x="26" y="15"/>
                  </a:cubicBezTo>
                  <a:lnTo>
                    <a:pt x="0" y="15"/>
                  </a:lnTo>
                  <a:close/>
                </a:path>
              </a:pathLst>
            </a:custGeom>
            <a:solidFill>
              <a:schemeClr val="tx2"/>
            </a:solidFill>
            <a:ln w="9525">
              <a:solidFill>
                <a:schemeClr val="tx1"/>
              </a:solidFill>
              <a:round/>
              <a:headEnd/>
              <a:tailEnd/>
            </a:ln>
          </p:spPr>
          <p:txBody>
            <a:bodyPr/>
            <a:lstStyle/>
            <a:p>
              <a:endParaRPr lang="en-US" b="1" dirty="0"/>
            </a:p>
          </p:txBody>
        </p:sp>
        <p:sp>
          <p:nvSpPr>
            <p:cNvPr id="1555" name="Freeform 397"/>
            <p:cNvSpPr>
              <a:spLocks/>
            </p:cNvSpPr>
            <p:nvPr/>
          </p:nvSpPr>
          <p:spPr bwMode="auto">
            <a:xfrm>
              <a:off x="5545138" y="2740025"/>
              <a:ext cx="203200" cy="215900"/>
            </a:xfrm>
            <a:custGeom>
              <a:avLst/>
              <a:gdLst/>
              <a:ahLst/>
              <a:cxnLst>
                <a:cxn ang="0">
                  <a:pos x="0" y="0"/>
                </a:cxn>
                <a:cxn ang="0">
                  <a:pos x="36" y="0"/>
                </a:cxn>
                <a:cxn ang="0">
                  <a:pos x="136" y="2"/>
                </a:cxn>
                <a:cxn ang="0">
                  <a:pos x="136" y="144"/>
                </a:cxn>
                <a:cxn ang="0">
                  <a:pos x="0" y="144"/>
                </a:cxn>
                <a:cxn ang="0">
                  <a:pos x="0" y="0"/>
                </a:cxn>
              </a:cxnLst>
              <a:rect l="0" t="0" r="r" b="b"/>
              <a:pathLst>
                <a:path w="136" h="144">
                  <a:moveTo>
                    <a:pt x="0" y="0"/>
                  </a:moveTo>
                  <a:lnTo>
                    <a:pt x="36" y="0"/>
                  </a:lnTo>
                  <a:lnTo>
                    <a:pt x="136" y="2"/>
                  </a:lnTo>
                  <a:lnTo>
                    <a:pt x="136" y="144"/>
                  </a:lnTo>
                  <a:lnTo>
                    <a:pt x="0" y="144"/>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556" name="Freeform 398"/>
            <p:cNvSpPr>
              <a:spLocks/>
            </p:cNvSpPr>
            <p:nvPr/>
          </p:nvSpPr>
          <p:spPr bwMode="auto">
            <a:xfrm>
              <a:off x="5748338" y="2743200"/>
              <a:ext cx="201612" cy="212725"/>
            </a:xfrm>
            <a:custGeom>
              <a:avLst/>
              <a:gdLst/>
              <a:ahLst/>
              <a:cxnLst>
                <a:cxn ang="0">
                  <a:pos x="0" y="0"/>
                </a:cxn>
                <a:cxn ang="0">
                  <a:pos x="41" y="0"/>
                </a:cxn>
                <a:cxn ang="0">
                  <a:pos x="135" y="0"/>
                </a:cxn>
                <a:cxn ang="0">
                  <a:pos x="135" y="142"/>
                </a:cxn>
                <a:cxn ang="0">
                  <a:pos x="0" y="142"/>
                </a:cxn>
                <a:cxn ang="0">
                  <a:pos x="0" y="0"/>
                </a:cxn>
              </a:cxnLst>
              <a:rect l="0" t="0" r="r" b="b"/>
              <a:pathLst>
                <a:path w="135" h="142">
                  <a:moveTo>
                    <a:pt x="0" y="0"/>
                  </a:moveTo>
                  <a:lnTo>
                    <a:pt x="41" y="0"/>
                  </a:lnTo>
                  <a:lnTo>
                    <a:pt x="135" y="0"/>
                  </a:lnTo>
                  <a:lnTo>
                    <a:pt x="135" y="142"/>
                  </a:lnTo>
                  <a:lnTo>
                    <a:pt x="0" y="142"/>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557" name="Freeform 399"/>
            <p:cNvSpPr>
              <a:spLocks/>
            </p:cNvSpPr>
            <p:nvPr/>
          </p:nvSpPr>
          <p:spPr bwMode="auto">
            <a:xfrm>
              <a:off x="5729288" y="2955925"/>
              <a:ext cx="204787" cy="193675"/>
            </a:xfrm>
            <a:custGeom>
              <a:avLst/>
              <a:gdLst/>
              <a:ahLst/>
              <a:cxnLst>
                <a:cxn ang="0">
                  <a:pos x="0" y="117"/>
                </a:cxn>
                <a:cxn ang="0">
                  <a:pos x="0" y="0"/>
                </a:cxn>
                <a:cxn ang="0">
                  <a:pos x="137" y="0"/>
                </a:cxn>
                <a:cxn ang="0">
                  <a:pos x="137" y="92"/>
                </a:cxn>
                <a:cxn ang="0">
                  <a:pos x="39" y="118"/>
                </a:cxn>
                <a:cxn ang="0">
                  <a:pos x="36" y="124"/>
                </a:cxn>
                <a:cxn ang="0">
                  <a:pos x="30" y="130"/>
                </a:cxn>
                <a:cxn ang="0">
                  <a:pos x="22" y="130"/>
                </a:cxn>
                <a:cxn ang="0">
                  <a:pos x="14" y="124"/>
                </a:cxn>
                <a:cxn ang="0">
                  <a:pos x="0" y="117"/>
                </a:cxn>
              </a:cxnLst>
              <a:rect l="0" t="0" r="r" b="b"/>
              <a:pathLst>
                <a:path w="137" h="130">
                  <a:moveTo>
                    <a:pt x="0" y="117"/>
                  </a:moveTo>
                  <a:lnTo>
                    <a:pt x="0" y="0"/>
                  </a:lnTo>
                  <a:lnTo>
                    <a:pt x="137" y="0"/>
                  </a:lnTo>
                  <a:lnTo>
                    <a:pt x="137" y="92"/>
                  </a:lnTo>
                  <a:lnTo>
                    <a:pt x="39" y="118"/>
                  </a:lnTo>
                  <a:lnTo>
                    <a:pt x="36" y="124"/>
                  </a:lnTo>
                  <a:lnTo>
                    <a:pt x="30" y="130"/>
                  </a:lnTo>
                  <a:lnTo>
                    <a:pt x="22" y="130"/>
                  </a:lnTo>
                  <a:lnTo>
                    <a:pt x="14" y="124"/>
                  </a:lnTo>
                  <a:lnTo>
                    <a:pt x="0" y="117"/>
                  </a:lnTo>
                  <a:close/>
                </a:path>
              </a:pathLst>
            </a:custGeom>
            <a:solidFill>
              <a:schemeClr val="tx2"/>
            </a:solidFill>
            <a:ln w="9525">
              <a:solidFill>
                <a:schemeClr val="tx1"/>
              </a:solidFill>
              <a:round/>
              <a:headEnd/>
              <a:tailEnd/>
            </a:ln>
          </p:spPr>
          <p:txBody>
            <a:bodyPr/>
            <a:lstStyle/>
            <a:p>
              <a:endParaRPr lang="en-US" b="1" dirty="0"/>
            </a:p>
          </p:txBody>
        </p:sp>
        <p:sp>
          <p:nvSpPr>
            <p:cNvPr id="1558" name="Freeform 400"/>
            <p:cNvSpPr>
              <a:spLocks/>
            </p:cNvSpPr>
            <p:nvPr/>
          </p:nvSpPr>
          <p:spPr bwMode="auto">
            <a:xfrm>
              <a:off x="5595938" y="3070225"/>
              <a:ext cx="133350" cy="107950"/>
            </a:xfrm>
            <a:custGeom>
              <a:avLst/>
              <a:gdLst/>
              <a:ahLst/>
              <a:cxnLst>
                <a:cxn ang="0">
                  <a:pos x="89" y="40"/>
                </a:cxn>
                <a:cxn ang="0">
                  <a:pos x="73" y="43"/>
                </a:cxn>
                <a:cxn ang="0">
                  <a:pos x="25" y="72"/>
                </a:cxn>
                <a:cxn ang="0">
                  <a:pos x="0" y="26"/>
                </a:cxn>
                <a:cxn ang="0">
                  <a:pos x="42" y="0"/>
                </a:cxn>
                <a:cxn ang="0">
                  <a:pos x="89" y="0"/>
                </a:cxn>
                <a:cxn ang="0">
                  <a:pos x="89" y="40"/>
                </a:cxn>
              </a:cxnLst>
              <a:rect l="0" t="0" r="r" b="b"/>
              <a:pathLst>
                <a:path w="89" h="72">
                  <a:moveTo>
                    <a:pt x="89" y="40"/>
                  </a:moveTo>
                  <a:lnTo>
                    <a:pt x="73" y="43"/>
                  </a:lnTo>
                  <a:lnTo>
                    <a:pt x="25" y="72"/>
                  </a:lnTo>
                  <a:lnTo>
                    <a:pt x="0" y="26"/>
                  </a:lnTo>
                  <a:lnTo>
                    <a:pt x="42" y="0"/>
                  </a:lnTo>
                  <a:lnTo>
                    <a:pt x="89" y="0"/>
                  </a:lnTo>
                  <a:lnTo>
                    <a:pt x="89" y="40"/>
                  </a:lnTo>
                  <a:close/>
                </a:path>
              </a:pathLst>
            </a:custGeom>
            <a:solidFill>
              <a:srgbClr val="E6E6E5"/>
            </a:solidFill>
            <a:ln w="9525">
              <a:solidFill>
                <a:schemeClr val="tx1"/>
              </a:solidFill>
              <a:round/>
              <a:headEnd/>
              <a:tailEnd/>
            </a:ln>
          </p:spPr>
          <p:txBody>
            <a:bodyPr/>
            <a:lstStyle/>
            <a:p>
              <a:endParaRPr lang="en-US" b="1" dirty="0"/>
            </a:p>
          </p:txBody>
        </p:sp>
        <p:sp>
          <p:nvSpPr>
            <p:cNvPr id="1559" name="Freeform 401"/>
            <p:cNvSpPr>
              <a:spLocks/>
            </p:cNvSpPr>
            <p:nvPr/>
          </p:nvSpPr>
          <p:spPr bwMode="auto">
            <a:xfrm>
              <a:off x="5545138" y="2955925"/>
              <a:ext cx="184150" cy="153988"/>
            </a:xfrm>
            <a:custGeom>
              <a:avLst/>
              <a:gdLst/>
              <a:ahLst/>
              <a:cxnLst>
                <a:cxn ang="0">
                  <a:pos x="0" y="11"/>
                </a:cxn>
                <a:cxn ang="0">
                  <a:pos x="0" y="0"/>
                </a:cxn>
                <a:cxn ang="0">
                  <a:pos x="80" y="0"/>
                </a:cxn>
                <a:cxn ang="0">
                  <a:pos x="80" y="50"/>
                </a:cxn>
                <a:cxn ang="0">
                  <a:pos x="49" y="50"/>
                </a:cxn>
                <a:cxn ang="0">
                  <a:pos x="22" y="67"/>
                </a:cxn>
                <a:cxn ang="0">
                  <a:pos x="0" y="11"/>
                </a:cxn>
              </a:cxnLst>
              <a:rect l="0" t="0" r="r" b="b"/>
              <a:pathLst>
                <a:path w="80" h="67">
                  <a:moveTo>
                    <a:pt x="0" y="11"/>
                  </a:moveTo>
                  <a:cubicBezTo>
                    <a:pt x="1" y="9"/>
                    <a:pt x="1" y="4"/>
                    <a:pt x="0" y="0"/>
                  </a:cubicBezTo>
                  <a:cubicBezTo>
                    <a:pt x="80" y="0"/>
                    <a:pt x="80" y="0"/>
                    <a:pt x="80" y="0"/>
                  </a:cubicBezTo>
                  <a:cubicBezTo>
                    <a:pt x="80" y="50"/>
                    <a:pt x="80" y="50"/>
                    <a:pt x="80" y="50"/>
                  </a:cubicBezTo>
                  <a:cubicBezTo>
                    <a:pt x="49" y="50"/>
                    <a:pt x="49" y="50"/>
                    <a:pt x="49" y="50"/>
                  </a:cubicBezTo>
                  <a:cubicBezTo>
                    <a:pt x="22" y="67"/>
                    <a:pt x="22" y="67"/>
                    <a:pt x="22" y="67"/>
                  </a:cubicBezTo>
                  <a:lnTo>
                    <a:pt x="0" y="11"/>
                  </a:lnTo>
                  <a:close/>
                </a:path>
              </a:pathLst>
            </a:custGeom>
            <a:solidFill>
              <a:schemeClr val="tx2"/>
            </a:solidFill>
            <a:ln w="9525">
              <a:solidFill>
                <a:schemeClr val="tx1"/>
              </a:solidFill>
              <a:round/>
              <a:headEnd/>
              <a:tailEnd/>
            </a:ln>
          </p:spPr>
          <p:txBody>
            <a:bodyPr/>
            <a:lstStyle/>
            <a:p>
              <a:endParaRPr lang="en-US" b="1" dirty="0"/>
            </a:p>
          </p:txBody>
        </p:sp>
        <p:sp>
          <p:nvSpPr>
            <p:cNvPr id="1560" name="Freeform 402"/>
            <p:cNvSpPr>
              <a:spLocks/>
            </p:cNvSpPr>
            <p:nvPr/>
          </p:nvSpPr>
          <p:spPr bwMode="auto">
            <a:xfrm>
              <a:off x="5356225" y="2981325"/>
              <a:ext cx="276225" cy="277813"/>
            </a:xfrm>
            <a:custGeom>
              <a:avLst/>
              <a:gdLst/>
              <a:ahLst/>
              <a:cxnLst>
                <a:cxn ang="0">
                  <a:pos x="20" y="70"/>
                </a:cxn>
                <a:cxn ang="0">
                  <a:pos x="20" y="0"/>
                </a:cxn>
                <a:cxn ang="0">
                  <a:pos x="126" y="0"/>
                </a:cxn>
                <a:cxn ang="0">
                  <a:pos x="160" y="86"/>
                </a:cxn>
                <a:cxn ang="0">
                  <a:pos x="185" y="132"/>
                </a:cxn>
                <a:cxn ang="0">
                  <a:pos x="97" y="186"/>
                </a:cxn>
                <a:cxn ang="0">
                  <a:pos x="79" y="166"/>
                </a:cxn>
                <a:cxn ang="0">
                  <a:pos x="60" y="181"/>
                </a:cxn>
                <a:cxn ang="0">
                  <a:pos x="0" y="81"/>
                </a:cxn>
                <a:cxn ang="0">
                  <a:pos x="20" y="70"/>
                </a:cxn>
              </a:cxnLst>
              <a:rect l="0" t="0" r="r" b="b"/>
              <a:pathLst>
                <a:path w="185" h="186">
                  <a:moveTo>
                    <a:pt x="20" y="70"/>
                  </a:moveTo>
                  <a:lnTo>
                    <a:pt x="20" y="0"/>
                  </a:lnTo>
                  <a:lnTo>
                    <a:pt x="126" y="0"/>
                  </a:lnTo>
                  <a:lnTo>
                    <a:pt x="160" y="86"/>
                  </a:lnTo>
                  <a:lnTo>
                    <a:pt x="185" y="132"/>
                  </a:lnTo>
                  <a:lnTo>
                    <a:pt x="97" y="186"/>
                  </a:lnTo>
                  <a:lnTo>
                    <a:pt x="79" y="166"/>
                  </a:lnTo>
                  <a:lnTo>
                    <a:pt x="60" y="181"/>
                  </a:lnTo>
                  <a:lnTo>
                    <a:pt x="0" y="81"/>
                  </a:lnTo>
                  <a:lnTo>
                    <a:pt x="20" y="70"/>
                  </a:lnTo>
                  <a:close/>
                </a:path>
              </a:pathLst>
            </a:custGeom>
            <a:solidFill>
              <a:schemeClr val="tx2"/>
            </a:solidFill>
            <a:ln w="9525">
              <a:solidFill>
                <a:schemeClr val="tx1"/>
              </a:solidFill>
              <a:round/>
              <a:headEnd/>
              <a:tailEnd/>
            </a:ln>
          </p:spPr>
          <p:txBody>
            <a:bodyPr/>
            <a:lstStyle/>
            <a:p>
              <a:endParaRPr lang="en-US" b="1" dirty="0"/>
            </a:p>
          </p:txBody>
        </p:sp>
        <p:sp>
          <p:nvSpPr>
            <p:cNvPr id="1561" name="Freeform 403"/>
            <p:cNvSpPr>
              <a:spLocks/>
            </p:cNvSpPr>
            <p:nvPr/>
          </p:nvSpPr>
          <p:spPr bwMode="auto">
            <a:xfrm>
              <a:off x="5402263" y="2525713"/>
              <a:ext cx="196850" cy="214312"/>
            </a:xfrm>
            <a:custGeom>
              <a:avLst/>
              <a:gdLst/>
              <a:ahLst/>
              <a:cxnLst>
                <a:cxn ang="0">
                  <a:pos x="0" y="25"/>
                </a:cxn>
                <a:cxn ang="0">
                  <a:pos x="0" y="0"/>
                </a:cxn>
                <a:cxn ang="0">
                  <a:pos x="112" y="0"/>
                </a:cxn>
                <a:cxn ang="0">
                  <a:pos x="112" y="6"/>
                </a:cxn>
                <a:cxn ang="0">
                  <a:pos x="131" y="6"/>
                </a:cxn>
                <a:cxn ang="0">
                  <a:pos x="131" y="143"/>
                </a:cxn>
                <a:cxn ang="0">
                  <a:pos x="95" y="143"/>
                </a:cxn>
                <a:cxn ang="0">
                  <a:pos x="0" y="143"/>
                </a:cxn>
                <a:cxn ang="0">
                  <a:pos x="0" y="25"/>
                </a:cxn>
              </a:cxnLst>
              <a:rect l="0" t="0" r="r" b="b"/>
              <a:pathLst>
                <a:path w="131" h="143">
                  <a:moveTo>
                    <a:pt x="0" y="25"/>
                  </a:moveTo>
                  <a:lnTo>
                    <a:pt x="0" y="0"/>
                  </a:lnTo>
                  <a:lnTo>
                    <a:pt x="112" y="0"/>
                  </a:lnTo>
                  <a:lnTo>
                    <a:pt x="112" y="6"/>
                  </a:lnTo>
                  <a:lnTo>
                    <a:pt x="131" y="6"/>
                  </a:lnTo>
                  <a:lnTo>
                    <a:pt x="131" y="143"/>
                  </a:lnTo>
                  <a:lnTo>
                    <a:pt x="95" y="143"/>
                  </a:lnTo>
                  <a:lnTo>
                    <a:pt x="0" y="143"/>
                  </a:lnTo>
                  <a:lnTo>
                    <a:pt x="0" y="25"/>
                  </a:lnTo>
                  <a:close/>
                </a:path>
              </a:pathLst>
            </a:custGeom>
            <a:solidFill>
              <a:schemeClr val="tx2"/>
            </a:solidFill>
            <a:ln w="9525">
              <a:solidFill>
                <a:schemeClr val="tx1"/>
              </a:solidFill>
              <a:round/>
              <a:headEnd/>
              <a:tailEnd/>
            </a:ln>
          </p:spPr>
          <p:txBody>
            <a:bodyPr/>
            <a:lstStyle/>
            <a:p>
              <a:endParaRPr lang="en-US" b="1" dirty="0"/>
            </a:p>
          </p:txBody>
        </p:sp>
        <p:sp>
          <p:nvSpPr>
            <p:cNvPr id="1562" name="Freeform 404"/>
            <p:cNvSpPr>
              <a:spLocks/>
            </p:cNvSpPr>
            <p:nvPr/>
          </p:nvSpPr>
          <p:spPr bwMode="auto">
            <a:xfrm>
              <a:off x="2108200" y="3121025"/>
              <a:ext cx="246063" cy="322263"/>
            </a:xfrm>
            <a:custGeom>
              <a:avLst/>
              <a:gdLst/>
              <a:ahLst/>
              <a:cxnLst>
                <a:cxn ang="0">
                  <a:pos x="165" y="10"/>
                </a:cxn>
                <a:cxn ang="0">
                  <a:pos x="0" y="0"/>
                </a:cxn>
                <a:cxn ang="0">
                  <a:pos x="0" y="34"/>
                </a:cxn>
                <a:cxn ang="0">
                  <a:pos x="8" y="54"/>
                </a:cxn>
                <a:cxn ang="0">
                  <a:pos x="28" y="73"/>
                </a:cxn>
                <a:cxn ang="0">
                  <a:pos x="49" y="85"/>
                </a:cxn>
                <a:cxn ang="0">
                  <a:pos x="63" y="101"/>
                </a:cxn>
                <a:cxn ang="0">
                  <a:pos x="76" y="133"/>
                </a:cxn>
                <a:cxn ang="0">
                  <a:pos x="85" y="156"/>
                </a:cxn>
                <a:cxn ang="0">
                  <a:pos x="99" y="174"/>
                </a:cxn>
                <a:cxn ang="0">
                  <a:pos x="116" y="193"/>
                </a:cxn>
                <a:cxn ang="0">
                  <a:pos x="154" y="216"/>
                </a:cxn>
                <a:cxn ang="0">
                  <a:pos x="165" y="10"/>
                </a:cxn>
              </a:cxnLst>
              <a:rect l="0" t="0" r="r" b="b"/>
              <a:pathLst>
                <a:path w="165" h="216">
                  <a:moveTo>
                    <a:pt x="165" y="10"/>
                  </a:moveTo>
                  <a:lnTo>
                    <a:pt x="0" y="0"/>
                  </a:lnTo>
                  <a:lnTo>
                    <a:pt x="0" y="34"/>
                  </a:lnTo>
                  <a:lnTo>
                    <a:pt x="8" y="54"/>
                  </a:lnTo>
                  <a:lnTo>
                    <a:pt x="28" y="73"/>
                  </a:lnTo>
                  <a:lnTo>
                    <a:pt x="49" y="85"/>
                  </a:lnTo>
                  <a:lnTo>
                    <a:pt x="63" y="101"/>
                  </a:lnTo>
                  <a:lnTo>
                    <a:pt x="76" y="133"/>
                  </a:lnTo>
                  <a:lnTo>
                    <a:pt x="85" y="156"/>
                  </a:lnTo>
                  <a:lnTo>
                    <a:pt x="99" y="174"/>
                  </a:lnTo>
                  <a:lnTo>
                    <a:pt x="116" y="193"/>
                  </a:lnTo>
                  <a:lnTo>
                    <a:pt x="154" y="216"/>
                  </a:lnTo>
                  <a:lnTo>
                    <a:pt x="165" y="10"/>
                  </a:lnTo>
                  <a:close/>
                </a:path>
              </a:pathLst>
            </a:custGeom>
            <a:solidFill>
              <a:schemeClr val="tx2"/>
            </a:solidFill>
            <a:ln w="9525">
              <a:solidFill>
                <a:schemeClr val="tx1"/>
              </a:solidFill>
              <a:round/>
              <a:headEnd/>
              <a:tailEnd/>
            </a:ln>
          </p:spPr>
          <p:txBody>
            <a:bodyPr/>
            <a:lstStyle/>
            <a:p>
              <a:endParaRPr lang="en-US" b="1" dirty="0"/>
            </a:p>
          </p:txBody>
        </p:sp>
        <p:sp>
          <p:nvSpPr>
            <p:cNvPr id="1563" name="Freeform 405"/>
            <p:cNvSpPr>
              <a:spLocks/>
            </p:cNvSpPr>
            <p:nvPr/>
          </p:nvSpPr>
          <p:spPr bwMode="auto">
            <a:xfrm>
              <a:off x="2338388" y="3135313"/>
              <a:ext cx="455612" cy="690562"/>
            </a:xfrm>
            <a:custGeom>
              <a:avLst/>
              <a:gdLst/>
              <a:ahLst/>
              <a:cxnLst>
                <a:cxn ang="0">
                  <a:pos x="11" y="0"/>
                </a:cxn>
                <a:cxn ang="0">
                  <a:pos x="305" y="21"/>
                </a:cxn>
                <a:cxn ang="0">
                  <a:pos x="279" y="449"/>
                </a:cxn>
                <a:cxn ang="0">
                  <a:pos x="262" y="462"/>
                </a:cxn>
                <a:cxn ang="0">
                  <a:pos x="251" y="449"/>
                </a:cxn>
                <a:cxn ang="0">
                  <a:pos x="240" y="432"/>
                </a:cxn>
                <a:cxn ang="0">
                  <a:pos x="228" y="431"/>
                </a:cxn>
                <a:cxn ang="0">
                  <a:pos x="206" y="405"/>
                </a:cxn>
                <a:cxn ang="0">
                  <a:pos x="194" y="406"/>
                </a:cxn>
                <a:cxn ang="0">
                  <a:pos x="180" y="399"/>
                </a:cxn>
                <a:cxn ang="0">
                  <a:pos x="156" y="377"/>
                </a:cxn>
                <a:cxn ang="0">
                  <a:pos x="136" y="359"/>
                </a:cxn>
                <a:cxn ang="0">
                  <a:pos x="119" y="335"/>
                </a:cxn>
                <a:cxn ang="0">
                  <a:pos x="103" y="311"/>
                </a:cxn>
                <a:cxn ang="0">
                  <a:pos x="83" y="291"/>
                </a:cxn>
                <a:cxn ang="0">
                  <a:pos x="71" y="277"/>
                </a:cxn>
                <a:cxn ang="0">
                  <a:pos x="48" y="257"/>
                </a:cxn>
                <a:cxn ang="0">
                  <a:pos x="23" y="235"/>
                </a:cxn>
                <a:cxn ang="0">
                  <a:pos x="0" y="206"/>
                </a:cxn>
                <a:cxn ang="0">
                  <a:pos x="11" y="0"/>
                </a:cxn>
              </a:cxnLst>
              <a:rect l="0" t="0" r="r" b="b"/>
              <a:pathLst>
                <a:path w="305" h="462">
                  <a:moveTo>
                    <a:pt x="11" y="0"/>
                  </a:moveTo>
                  <a:lnTo>
                    <a:pt x="305" y="21"/>
                  </a:lnTo>
                  <a:lnTo>
                    <a:pt x="279" y="449"/>
                  </a:lnTo>
                  <a:lnTo>
                    <a:pt x="262" y="462"/>
                  </a:lnTo>
                  <a:lnTo>
                    <a:pt x="251" y="449"/>
                  </a:lnTo>
                  <a:lnTo>
                    <a:pt x="240" y="432"/>
                  </a:lnTo>
                  <a:lnTo>
                    <a:pt x="228" y="431"/>
                  </a:lnTo>
                  <a:lnTo>
                    <a:pt x="206" y="405"/>
                  </a:lnTo>
                  <a:lnTo>
                    <a:pt x="194" y="406"/>
                  </a:lnTo>
                  <a:lnTo>
                    <a:pt x="180" y="399"/>
                  </a:lnTo>
                  <a:lnTo>
                    <a:pt x="156" y="377"/>
                  </a:lnTo>
                  <a:lnTo>
                    <a:pt x="136" y="359"/>
                  </a:lnTo>
                  <a:lnTo>
                    <a:pt x="119" y="335"/>
                  </a:lnTo>
                  <a:lnTo>
                    <a:pt x="103" y="311"/>
                  </a:lnTo>
                  <a:lnTo>
                    <a:pt x="83" y="291"/>
                  </a:lnTo>
                  <a:lnTo>
                    <a:pt x="71" y="277"/>
                  </a:lnTo>
                  <a:lnTo>
                    <a:pt x="48" y="257"/>
                  </a:lnTo>
                  <a:lnTo>
                    <a:pt x="23" y="235"/>
                  </a:lnTo>
                  <a:lnTo>
                    <a:pt x="0" y="206"/>
                  </a:lnTo>
                  <a:lnTo>
                    <a:pt x="11" y="0"/>
                  </a:lnTo>
                  <a:close/>
                </a:path>
              </a:pathLst>
            </a:custGeom>
            <a:solidFill>
              <a:schemeClr val="tx2"/>
            </a:solidFill>
            <a:ln w="9525">
              <a:solidFill>
                <a:schemeClr val="tx1"/>
              </a:solidFill>
              <a:round/>
              <a:headEnd/>
              <a:tailEnd/>
            </a:ln>
          </p:spPr>
          <p:txBody>
            <a:bodyPr/>
            <a:lstStyle/>
            <a:p>
              <a:endParaRPr lang="en-US" b="1" dirty="0"/>
            </a:p>
          </p:txBody>
        </p:sp>
        <p:sp>
          <p:nvSpPr>
            <p:cNvPr id="1564" name="Freeform 406"/>
            <p:cNvSpPr>
              <a:spLocks/>
            </p:cNvSpPr>
            <p:nvPr/>
          </p:nvSpPr>
          <p:spPr bwMode="auto">
            <a:xfrm>
              <a:off x="2755900" y="3167063"/>
              <a:ext cx="395288" cy="639762"/>
            </a:xfrm>
            <a:custGeom>
              <a:avLst/>
              <a:gdLst/>
              <a:ahLst/>
              <a:cxnLst>
                <a:cxn ang="0">
                  <a:pos x="26" y="0"/>
                </a:cxn>
                <a:cxn ang="0">
                  <a:pos x="265" y="16"/>
                </a:cxn>
                <a:cxn ang="0">
                  <a:pos x="231" y="299"/>
                </a:cxn>
                <a:cxn ang="0">
                  <a:pos x="0" y="428"/>
                </a:cxn>
                <a:cxn ang="0">
                  <a:pos x="26" y="0"/>
                </a:cxn>
              </a:cxnLst>
              <a:rect l="0" t="0" r="r" b="b"/>
              <a:pathLst>
                <a:path w="265" h="428">
                  <a:moveTo>
                    <a:pt x="26" y="0"/>
                  </a:moveTo>
                  <a:lnTo>
                    <a:pt x="265" y="16"/>
                  </a:lnTo>
                  <a:lnTo>
                    <a:pt x="231" y="299"/>
                  </a:lnTo>
                  <a:lnTo>
                    <a:pt x="0" y="428"/>
                  </a:lnTo>
                  <a:lnTo>
                    <a:pt x="26" y="0"/>
                  </a:lnTo>
                  <a:close/>
                </a:path>
              </a:pathLst>
            </a:custGeom>
            <a:solidFill>
              <a:schemeClr val="tx2"/>
            </a:solidFill>
            <a:ln w="9525">
              <a:solidFill>
                <a:schemeClr val="tx1"/>
              </a:solidFill>
              <a:round/>
              <a:headEnd/>
              <a:tailEnd/>
            </a:ln>
          </p:spPr>
          <p:txBody>
            <a:bodyPr/>
            <a:lstStyle/>
            <a:p>
              <a:endParaRPr lang="en-US" b="1" dirty="0"/>
            </a:p>
          </p:txBody>
        </p:sp>
        <p:sp>
          <p:nvSpPr>
            <p:cNvPr id="1565" name="Freeform 407"/>
            <p:cNvSpPr>
              <a:spLocks/>
            </p:cNvSpPr>
            <p:nvPr/>
          </p:nvSpPr>
          <p:spPr bwMode="auto">
            <a:xfrm>
              <a:off x="2730500" y="3614738"/>
              <a:ext cx="623888" cy="349250"/>
            </a:xfrm>
            <a:custGeom>
              <a:avLst/>
              <a:gdLst/>
              <a:ahLst/>
              <a:cxnLst>
                <a:cxn ang="0">
                  <a:pos x="0" y="142"/>
                </a:cxn>
                <a:cxn ang="0">
                  <a:pos x="17" y="129"/>
                </a:cxn>
                <a:cxn ang="0">
                  <a:pos x="248" y="0"/>
                </a:cxn>
                <a:cxn ang="0">
                  <a:pos x="379" y="109"/>
                </a:cxn>
                <a:cxn ang="0">
                  <a:pos x="417" y="152"/>
                </a:cxn>
                <a:cxn ang="0">
                  <a:pos x="320" y="234"/>
                </a:cxn>
                <a:cxn ang="0">
                  <a:pos x="0" y="142"/>
                </a:cxn>
              </a:cxnLst>
              <a:rect l="0" t="0" r="r" b="b"/>
              <a:pathLst>
                <a:path w="417" h="234">
                  <a:moveTo>
                    <a:pt x="0" y="142"/>
                  </a:moveTo>
                  <a:lnTo>
                    <a:pt x="17" y="129"/>
                  </a:lnTo>
                  <a:lnTo>
                    <a:pt x="248" y="0"/>
                  </a:lnTo>
                  <a:lnTo>
                    <a:pt x="379" y="109"/>
                  </a:lnTo>
                  <a:lnTo>
                    <a:pt x="417" y="152"/>
                  </a:lnTo>
                  <a:lnTo>
                    <a:pt x="320" y="234"/>
                  </a:lnTo>
                  <a:lnTo>
                    <a:pt x="0" y="142"/>
                  </a:lnTo>
                  <a:close/>
                </a:path>
              </a:pathLst>
            </a:custGeom>
            <a:solidFill>
              <a:schemeClr val="tx2"/>
            </a:solidFill>
            <a:ln w="9525">
              <a:solidFill>
                <a:schemeClr val="tx1"/>
              </a:solidFill>
              <a:round/>
              <a:headEnd/>
              <a:tailEnd/>
            </a:ln>
          </p:spPr>
          <p:txBody>
            <a:bodyPr/>
            <a:lstStyle/>
            <a:p>
              <a:endParaRPr lang="en-US" b="1" dirty="0"/>
            </a:p>
          </p:txBody>
        </p:sp>
        <p:sp>
          <p:nvSpPr>
            <p:cNvPr id="1566" name="Freeform 408"/>
            <p:cNvSpPr>
              <a:spLocks/>
            </p:cNvSpPr>
            <p:nvPr/>
          </p:nvSpPr>
          <p:spPr bwMode="auto">
            <a:xfrm>
              <a:off x="3187700" y="3841750"/>
              <a:ext cx="611188" cy="814388"/>
            </a:xfrm>
            <a:custGeom>
              <a:avLst/>
              <a:gdLst/>
              <a:ahLst/>
              <a:cxnLst>
                <a:cxn ang="0">
                  <a:pos x="111" y="0"/>
                </a:cxn>
                <a:cxn ang="0">
                  <a:pos x="345" y="204"/>
                </a:cxn>
                <a:cxn ang="0">
                  <a:pos x="408" y="267"/>
                </a:cxn>
                <a:cxn ang="0">
                  <a:pos x="396" y="279"/>
                </a:cxn>
                <a:cxn ang="0">
                  <a:pos x="384" y="299"/>
                </a:cxn>
                <a:cxn ang="0">
                  <a:pos x="357" y="302"/>
                </a:cxn>
                <a:cxn ang="0">
                  <a:pos x="331" y="304"/>
                </a:cxn>
                <a:cxn ang="0">
                  <a:pos x="311" y="315"/>
                </a:cxn>
                <a:cxn ang="0">
                  <a:pos x="293" y="339"/>
                </a:cxn>
                <a:cxn ang="0">
                  <a:pos x="279" y="369"/>
                </a:cxn>
                <a:cxn ang="0">
                  <a:pos x="268" y="393"/>
                </a:cxn>
                <a:cxn ang="0">
                  <a:pos x="256" y="424"/>
                </a:cxn>
                <a:cxn ang="0">
                  <a:pos x="242" y="466"/>
                </a:cxn>
                <a:cxn ang="0">
                  <a:pos x="194" y="516"/>
                </a:cxn>
                <a:cxn ang="0">
                  <a:pos x="183" y="544"/>
                </a:cxn>
                <a:cxn ang="0">
                  <a:pos x="154" y="544"/>
                </a:cxn>
                <a:cxn ang="0">
                  <a:pos x="122" y="530"/>
                </a:cxn>
                <a:cxn ang="0">
                  <a:pos x="103" y="529"/>
                </a:cxn>
                <a:cxn ang="0">
                  <a:pos x="66" y="498"/>
                </a:cxn>
                <a:cxn ang="0">
                  <a:pos x="43" y="484"/>
                </a:cxn>
                <a:cxn ang="0">
                  <a:pos x="0" y="453"/>
                </a:cxn>
                <a:cxn ang="0">
                  <a:pos x="14" y="82"/>
                </a:cxn>
                <a:cxn ang="0">
                  <a:pos x="111" y="0"/>
                </a:cxn>
              </a:cxnLst>
              <a:rect l="0" t="0" r="r" b="b"/>
              <a:pathLst>
                <a:path w="408" h="544">
                  <a:moveTo>
                    <a:pt x="111" y="0"/>
                  </a:moveTo>
                  <a:lnTo>
                    <a:pt x="345" y="204"/>
                  </a:lnTo>
                  <a:lnTo>
                    <a:pt x="408" y="267"/>
                  </a:lnTo>
                  <a:lnTo>
                    <a:pt x="396" y="279"/>
                  </a:lnTo>
                  <a:lnTo>
                    <a:pt x="384" y="299"/>
                  </a:lnTo>
                  <a:lnTo>
                    <a:pt x="357" y="302"/>
                  </a:lnTo>
                  <a:lnTo>
                    <a:pt x="331" y="304"/>
                  </a:lnTo>
                  <a:lnTo>
                    <a:pt x="311" y="315"/>
                  </a:lnTo>
                  <a:lnTo>
                    <a:pt x="293" y="339"/>
                  </a:lnTo>
                  <a:lnTo>
                    <a:pt x="279" y="369"/>
                  </a:lnTo>
                  <a:lnTo>
                    <a:pt x="268" y="393"/>
                  </a:lnTo>
                  <a:lnTo>
                    <a:pt x="256" y="424"/>
                  </a:lnTo>
                  <a:lnTo>
                    <a:pt x="242" y="466"/>
                  </a:lnTo>
                  <a:lnTo>
                    <a:pt x="194" y="516"/>
                  </a:lnTo>
                  <a:lnTo>
                    <a:pt x="183" y="544"/>
                  </a:lnTo>
                  <a:lnTo>
                    <a:pt x="154" y="544"/>
                  </a:lnTo>
                  <a:lnTo>
                    <a:pt x="122" y="530"/>
                  </a:lnTo>
                  <a:lnTo>
                    <a:pt x="103" y="529"/>
                  </a:lnTo>
                  <a:lnTo>
                    <a:pt x="66" y="498"/>
                  </a:lnTo>
                  <a:lnTo>
                    <a:pt x="43" y="484"/>
                  </a:lnTo>
                  <a:lnTo>
                    <a:pt x="0" y="453"/>
                  </a:lnTo>
                  <a:lnTo>
                    <a:pt x="14" y="82"/>
                  </a:lnTo>
                  <a:lnTo>
                    <a:pt x="111" y="0"/>
                  </a:lnTo>
                  <a:close/>
                </a:path>
              </a:pathLst>
            </a:custGeom>
            <a:solidFill>
              <a:schemeClr val="tx2"/>
            </a:solidFill>
            <a:ln w="9525">
              <a:solidFill>
                <a:schemeClr val="tx1"/>
              </a:solidFill>
              <a:round/>
              <a:headEnd/>
              <a:tailEnd/>
            </a:ln>
          </p:spPr>
          <p:txBody>
            <a:bodyPr/>
            <a:lstStyle/>
            <a:p>
              <a:endParaRPr lang="en-US" b="1" dirty="0"/>
            </a:p>
          </p:txBody>
        </p:sp>
        <p:sp>
          <p:nvSpPr>
            <p:cNvPr id="1567" name="Freeform 409"/>
            <p:cNvSpPr>
              <a:spLocks/>
            </p:cNvSpPr>
            <p:nvPr/>
          </p:nvSpPr>
          <p:spPr bwMode="auto">
            <a:xfrm>
              <a:off x="2730500" y="3825875"/>
              <a:ext cx="477838" cy="693738"/>
            </a:xfrm>
            <a:custGeom>
              <a:avLst/>
              <a:gdLst/>
              <a:ahLst/>
              <a:cxnLst>
                <a:cxn ang="0">
                  <a:pos x="0" y="0"/>
                </a:cxn>
                <a:cxn ang="0">
                  <a:pos x="320" y="92"/>
                </a:cxn>
                <a:cxn ang="0">
                  <a:pos x="306" y="463"/>
                </a:cxn>
                <a:cxn ang="0">
                  <a:pos x="294" y="451"/>
                </a:cxn>
                <a:cxn ang="0">
                  <a:pos x="263" y="448"/>
                </a:cxn>
                <a:cxn ang="0">
                  <a:pos x="232" y="431"/>
                </a:cxn>
                <a:cxn ang="0">
                  <a:pos x="194" y="402"/>
                </a:cxn>
                <a:cxn ang="0">
                  <a:pos x="182" y="388"/>
                </a:cxn>
                <a:cxn ang="0">
                  <a:pos x="169" y="385"/>
                </a:cxn>
                <a:cxn ang="0">
                  <a:pos x="163" y="369"/>
                </a:cxn>
                <a:cxn ang="0">
                  <a:pos x="128" y="346"/>
                </a:cxn>
                <a:cxn ang="0">
                  <a:pos x="103" y="311"/>
                </a:cxn>
                <a:cxn ang="0">
                  <a:pos x="86" y="272"/>
                </a:cxn>
                <a:cxn ang="0">
                  <a:pos x="69" y="223"/>
                </a:cxn>
                <a:cxn ang="0">
                  <a:pos x="61" y="206"/>
                </a:cxn>
                <a:cxn ang="0">
                  <a:pos x="63" y="161"/>
                </a:cxn>
                <a:cxn ang="0">
                  <a:pos x="71" y="140"/>
                </a:cxn>
                <a:cxn ang="0">
                  <a:pos x="55" y="123"/>
                </a:cxn>
                <a:cxn ang="0">
                  <a:pos x="31" y="86"/>
                </a:cxn>
                <a:cxn ang="0">
                  <a:pos x="17" y="51"/>
                </a:cxn>
                <a:cxn ang="0">
                  <a:pos x="14" y="23"/>
                </a:cxn>
                <a:cxn ang="0">
                  <a:pos x="0" y="0"/>
                </a:cxn>
              </a:cxnLst>
              <a:rect l="0" t="0" r="r" b="b"/>
              <a:pathLst>
                <a:path w="320" h="463">
                  <a:moveTo>
                    <a:pt x="0" y="0"/>
                  </a:moveTo>
                  <a:lnTo>
                    <a:pt x="320" y="92"/>
                  </a:lnTo>
                  <a:lnTo>
                    <a:pt x="306" y="463"/>
                  </a:lnTo>
                  <a:lnTo>
                    <a:pt x="294" y="451"/>
                  </a:lnTo>
                  <a:lnTo>
                    <a:pt x="263" y="448"/>
                  </a:lnTo>
                  <a:lnTo>
                    <a:pt x="232" y="431"/>
                  </a:lnTo>
                  <a:lnTo>
                    <a:pt x="194" y="402"/>
                  </a:lnTo>
                  <a:lnTo>
                    <a:pt x="182" y="388"/>
                  </a:lnTo>
                  <a:lnTo>
                    <a:pt x="169" y="385"/>
                  </a:lnTo>
                  <a:lnTo>
                    <a:pt x="163" y="369"/>
                  </a:lnTo>
                  <a:lnTo>
                    <a:pt x="128" y="346"/>
                  </a:lnTo>
                  <a:lnTo>
                    <a:pt x="103" y="311"/>
                  </a:lnTo>
                  <a:lnTo>
                    <a:pt x="86" y="272"/>
                  </a:lnTo>
                  <a:lnTo>
                    <a:pt x="69" y="223"/>
                  </a:lnTo>
                  <a:lnTo>
                    <a:pt x="61" y="206"/>
                  </a:lnTo>
                  <a:lnTo>
                    <a:pt x="63" y="161"/>
                  </a:lnTo>
                  <a:lnTo>
                    <a:pt x="71" y="140"/>
                  </a:lnTo>
                  <a:lnTo>
                    <a:pt x="55" y="123"/>
                  </a:lnTo>
                  <a:lnTo>
                    <a:pt x="31" y="86"/>
                  </a:lnTo>
                  <a:lnTo>
                    <a:pt x="17" y="51"/>
                  </a:lnTo>
                  <a:lnTo>
                    <a:pt x="14" y="23"/>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568" name="Freeform 410"/>
            <p:cNvSpPr>
              <a:spLocks/>
            </p:cNvSpPr>
            <p:nvPr/>
          </p:nvSpPr>
          <p:spPr bwMode="auto">
            <a:xfrm>
              <a:off x="5808663" y="2535238"/>
              <a:ext cx="212725" cy="207962"/>
            </a:xfrm>
            <a:custGeom>
              <a:avLst/>
              <a:gdLst/>
              <a:ahLst/>
              <a:cxnLst>
                <a:cxn ang="0">
                  <a:pos x="0" y="0"/>
                </a:cxn>
                <a:cxn ang="0">
                  <a:pos x="142" y="0"/>
                </a:cxn>
                <a:cxn ang="0">
                  <a:pos x="142" y="16"/>
                </a:cxn>
                <a:cxn ang="0">
                  <a:pos x="142" y="137"/>
                </a:cxn>
                <a:cxn ang="0">
                  <a:pos x="94" y="139"/>
                </a:cxn>
                <a:cxn ang="0">
                  <a:pos x="0" y="139"/>
                </a:cxn>
                <a:cxn ang="0">
                  <a:pos x="0" y="0"/>
                </a:cxn>
              </a:cxnLst>
              <a:rect l="0" t="0" r="r" b="b"/>
              <a:pathLst>
                <a:path w="142" h="139">
                  <a:moveTo>
                    <a:pt x="0" y="0"/>
                  </a:moveTo>
                  <a:lnTo>
                    <a:pt x="142" y="0"/>
                  </a:lnTo>
                  <a:lnTo>
                    <a:pt x="142" y="16"/>
                  </a:lnTo>
                  <a:lnTo>
                    <a:pt x="142" y="137"/>
                  </a:lnTo>
                  <a:lnTo>
                    <a:pt x="94" y="139"/>
                  </a:lnTo>
                  <a:lnTo>
                    <a:pt x="0" y="13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69" name="Freeform 411"/>
            <p:cNvSpPr>
              <a:spLocks/>
            </p:cNvSpPr>
            <p:nvPr/>
          </p:nvSpPr>
          <p:spPr bwMode="auto">
            <a:xfrm>
              <a:off x="6021388" y="2559050"/>
              <a:ext cx="223837" cy="184150"/>
            </a:xfrm>
            <a:custGeom>
              <a:avLst/>
              <a:gdLst/>
              <a:ahLst/>
              <a:cxnLst>
                <a:cxn ang="0">
                  <a:pos x="0" y="0"/>
                </a:cxn>
                <a:cxn ang="0">
                  <a:pos x="119" y="0"/>
                </a:cxn>
                <a:cxn ang="0">
                  <a:pos x="119" y="3"/>
                </a:cxn>
                <a:cxn ang="0">
                  <a:pos x="143" y="3"/>
                </a:cxn>
                <a:cxn ang="0">
                  <a:pos x="149" y="123"/>
                </a:cxn>
                <a:cxn ang="0">
                  <a:pos x="89" y="121"/>
                </a:cxn>
                <a:cxn ang="0">
                  <a:pos x="0" y="121"/>
                </a:cxn>
                <a:cxn ang="0">
                  <a:pos x="0" y="0"/>
                </a:cxn>
              </a:cxnLst>
              <a:rect l="0" t="0" r="r" b="b"/>
              <a:pathLst>
                <a:path w="149" h="123">
                  <a:moveTo>
                    <a:pt x="0" y="0"/>
                  </a:moveTo>
                  <a:lnTo>
                    <a:pt x="119" y="0"/>
                  </a:lnTo>
                  <a:lnTo>
                    <a:pt x="119" y="3"/>
                  </a:lnTo>
                  <a:lnTo>
                    <a:pt x="143" y="3"/>
                  </a:lnTo>
                  <a:lnTo>
                    <a:pt x="149" y="123"/>
                  </a:lnTo>
                  <a:lnTo>
                    <a:pt x="89" y="121"/>
                  </a:lnTo>
                  <a:lnTo>
                    <a:pt x="0" y="121"/>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70" name="Freeform 412"/>
            <p:cNvSpPr>
              <a:spLocks/>
            </p:cNvSpPr>
            <p:nvPr/>
          </p:nvSpPr>
          <p:spPr bwMode="auto">
            <a:xfrm>
              <a:off x="5949950" y="2740025"/>
              <a:ext cx="204788" cy="215900"/>
            </a:xfrm>
            <a:custGeom>
              <a:avLst/>
              <a:gdLst/>
              <a:ahLst/>
              <a:cxnLst>
                <a:cxn ang="0">
                  <a:pos x="0" y="2"/>
                </a:cxn>
                <a:cxn ang="0">
                  <a:pos x="48" y="0"/>
                </a:cxn>
                <a:cxn ang="0">
                  <a:pos x="137" y="0"/>
                </a:cxn>
                <a:cxn ang="0">
                  <a:pos x="137" y="142"/>
                </a:cxn>
                <a:cxn ang="0">
                  <a:pos x="0" y="144"/>
                </a:cxn>
                <a:cxn ang="0">
                  <a:pos x="0" y="2"/>
                </a:cxn>
              </a:cxnLst>
              <a:rect l="0" t="0" r="r" b="b"/>
              <a:pathLst>
                <a:path w="137" h="144">
                  <a:moveTo>
                    <a:pt x="0" y="2"/>
                  </a:moveTo>
                  <a:lnTo>
                    <a:pt x="48" y="0"/>
                  </a:lnTo>
                  <a:lnTo>
                    <a:pt x="137" y="0"/>
                  </a:lnTo>
                  <a:lnTo>
                    <a:pt x="137" y="142"/>
                  </a:lnTo>
                  <a:lnTo>
                    <a:pt x="0" y="144"/>
                  </a:lnTo>
                  <a:lnTo>
                    <a:pt x="0" y="2"/>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71" name="Freeform 413"/>
            <p:cNvSpPr>
              <a:spLocks/>
            </p:cNvSpPr>
            <p:nvPr/>
          </p:nvSpPr>
          <p:spPr bwMode="auto">
            <a:xfrm>
              <a:off x="6154738" y="2803525"/>
              <a:ext cx="177800" cy="230188"/>
            </a:xfrm>
            <a:custGeom>
              <a:avLst/>
              <a:gdLst/>
              <a:ahLst/>
              <a:cxnLst>
                <a:cxn ang="0">
                  <a:pos x="0" y="5"/>
                </a:cxn>
                <a:cxn ang="0">
                  <a:pos x="60" y="5"/>
                </a:cxn>
                <a:cxn ang="0">
                  <a:pos x="60" y="0"/>
                </a:cxn>
                <a:cxn ang="0">
                  <a:pos x="119" y="0"/>
                </a:cxn>
                <a:cxn ang="0">
                  <a:pos x="119" y="154"/>
                </a:cxn>
                <a:cxn ang="0">
                  <a:pos x="31" y="154"/>
                </a:cxn>
                <a:cxn ang="0">
                  <a:pos x="25" y="151"/>
                </a:cxn>
                <a:cxn ang="0">
                  <a:pos x="33" y="137"/>
                </a:cxn>
                <a:cxn ang="0">
                  <a:pos x="19" y="129"/>
                </a:cxn>
                <a:cxn ang="0">
                  <a:pos x="6" y="103"/>
                </a:cxn>
                <a:cxn ang="0">
                  <a:pos x="0" y="100"/>
                </a:cxn>
                <a:cxn ang="0">
                  <a:pos x="0" y="5"/>
                </a:cxn>
              </a:cxnLst>
              <a:rect l="0" t="0" r="r" b="b"/>
              <a:pathLst>
                <a:path w="119" h="154">
                  <a:moveTo>
                    <a:pt x="0" y="5"/>
                  </a:moveTo>
                  <a:lnTo>
                    <a:pt x="60" y="5"/>
                  </a:lnTo>
                  <a:lnTo>
                    <a:pt x="60" y="0"/>
                  </a:lnTo>
                  <a:lnTo>
                    <a:pt x="119" y="0"/>
                  </a:lnTo>
                  <a:lnTo>
                    <a:pt x="119" y="154"/>
                  </a:lnTo>
                  <a:lnTo>
                    <a:pt x="31" y="154"/>
                  </a:lnTo>
                  <a:lnTo>
                    <a:pt x="25" y="151"/>
                  </a:lnTo>
                  <a:lnTo>
                    <a:pt x="33" y="137"/>
                  </a:lnTo>
                  <a:lnTo>
                    <a:pt x="19" y="129"/>
                  </a:lnTo>
                  <a:lnTo>
                    <a:pt x="6" y="103"/>
                  </a:lnTo>
                  <a:lnTo>
                    <a:pt x="0" y="100"/>
                  </a:lnTo>
                  <a:lnTo>
                    <a:pt x="0" y="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72" name="Freeform 414"/>
            <p:cNvSpPr>
              <a:spLocks/>
            </p:cNvSpPr>
            <p:nvPr/>
          </p:nvSpPr>
          <p:spPr bwMode="auto">
            <a:xfrm>
              <a:off x="6154738" y="2740025"/>
              <a:ext cx="90487" cy="69850"/>
            </a:xfrm>
            <a:custGeom>
              <a:avLst/>
              <a:gdLst/>
              <a:ahLst/>
              <a:cxnLst>
                <a:cxn ang="0">
                  <a:pos x="0" y="0"/>
                </a:cxn>
                <a:cxn ang="0">
                  <a:pos x="60" y="2"/>
                </a:cxn>
                <a:cxn ang="0">
                  <a:pos x="60" y="47"/>
                </a:cxn>
                <a:cxn ang="0">
                  <a:pos x="0" y="47"/>
                </a:cxn>
                <a:cxn ang="0">
                  <a:pos x="0" y="0"/>
                </a:cxn>
              </a:cxnLst>
              <a:rect l="0" t="0" r="r" b="b"/>
              <a:pathLst>
                <a:path w="60" h="47">
                  <a:moveTo>
                    <a:pt x="0" y="0"/>
                  </a:moveTo>
                  <a:lnTo>
                    <a:pt x="60" y="2"/>
                  </a:lnTo>
                  <a:lnTo>
                    <a:pt x="60" y="47"/>
                  </a:lnTo>
                  <a:lnTo>
                    <a:pt x="0" y="4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73" name="Freeform 415"/>
            <p:cNvSpPr>
              <a:spLocks/>
            </p:cNvSpPr>
            <p:nvPr/>
          </p:nvSpPr>
          <p:spPr bwMode="auto">
            <a:xfrm>
              <a:off x="5934075" y="2952750"/>
              <a:ext cx="279400" cy="244475"/>
            </a:xfrm>
            <a:custGeom>
              <a:avLst/>
              <a:gdLst/>
              <a:ahLst/>
              <a:cxnLst>
                <a:cxn ang="0">
                  <a:pos x="0" y="2"/>
                </a:cxn>
                <a:cxn ang="0">
                  <a:pos x="11" y="2"/>
                </a:cxn>
                <a:cxn ang="0">
                  <a:pos x="148" y="0"/>
                </a:cxn>
                <a:cxn ang="0">
                  <a:pos x="154" y="3"/>
                </a:cxn>
                <a:cxn ang="0">
                  <a:pos x="167" y="29"/>
                </a:cxn>
                <a:cxn ang="0">
                  <a:pos x="181" y="37"/>
                </a:cxn>
                <a:cxn ang="0">
                  <a:pos x="173" y="51"/>
                </a:cxn>
                <a:cxn ang="0">
                  <a:pos x="179" y="54"/>
                </a:cxn>
                <a:cxn ang="0">
                  <a:pos x="187" y="66"/>
                </a:cxn>
                <a:cxn ang="0">
                  <a:pos x="56" y="156"/>
                </a:cxn>
                <a:cxn ang="0">
                  <a:pos x="42" y="163"/>
                </a:cxn>
                <a:cxn ang="0">
                  <a:pos x="0" y="94"/>
                </a:cxn>
                <a:cxn ang="0">
                  <a:pos x="0" y="2"/>
                </a:cxn>
              </a:cxnLst>
              <a:rect l="0" t="0" r="r" b="b"/>
              <a:pathLst>
                <a:path w="187" h="163">
                  <a:moveTo>
                    <a:pt x="0" y="2"/>
                  </a:moveTo>
                  <a:lnTo>
                    <a:pt x="11" y="2"/>
                  </a:lnTo>
                  <a:lnTo>
                    <a:pt x="148" y="0"/>
                  </a:lnTo>
                  <a:lnTo>
                    <a:pt x="154" y="3"/>
                  </a:lnTo>
                  <a:lnTo>
                    <a:pt x="167" y="29"/>
                  </a:lnTo>
                  <a:lnTo>
                    <a:pt x="181" y="37"/>
                  </a:lnTo>
                  <a:lnTo>
                    <a:pt x="173" y="51"/>
                  </a:lnTo>
                  <a:lnTo>
                    <a:pt x="179" y="54"/>
                  </a:lnTo>
                  <a:lnTo>
                    <a:pt x="187" y="66"/>
                  </a:lnTo>
                  <a:lnTo>
                    <a:pt x="56" y="156"/>
                  </a:lnTo>
                  <a:lnTo>
                    <a:pt x="42" y="163"/>
                  </a:lnTo>
                  <a:lnTo>
                    <a:pt x="0" y="94"/>
                  </a:lnTo>
                  <a:lnTo>
                    <a:pt x="0" y="2"/>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74" name="Freeform 416"/>
            <p:cNvSpPr>
              <a:spLocks/>
            </p:cNvSpPr>
            <p:nvPr/>
          </p:nvSpPr>
          <p:spPr bwMode="auto">
            <a:xfrm>
              <a:off x="6018213" y="3051175"/>
              <a:ext cx="336550" cy="252413"/>
            </a:xfrm>
            <a:custGeom>
              <a:avLst/>
              <a:gdLst/>
              <a:ahLst/>
              <a:cxnLst>
                <a:cxn ang="0">
                  <a:pos x="0" y="88"/>
                </a:cxn>
                <a:cxn ang="0">
                  <a:pos x="130" y="0"/>
                </a:cxn>
                <a:cxn ang="0">
                  <a:pos x="161" y="13"/>
                </a:cxn>
                <a:cxn ang="0">
                  <a:pos x="162" y="20"/>
                </a:cxn>
                <a:cxn ang="0">
                  <a:pos x="185" y="36"/>
                </a:cxn>
                <a:cxn ang="0">
                  <a:pos x="193" y="34"/>
                </a:cxn>
                <a:cxn ang="0">
                  <a:pos x="193" y="42"/>
                </a:cxn>
                <a:cxn ang="0">
                  <a:pos x="202" y="43"/>
                </a:cxn>
                <a:cxn ang="0">
                  <a:pos x="204" y="54"/>
                </a:cxn>
                <a:cxn ang="0">
                  <a:pos x="210" y="57"/>
                </a:cxn>
                <a:cxn ang="0">
                  <a:pos x="210" y="66"/>
                </a:cxn>
                <a:cxn ang="0">
                  <a:pos x="216" y="71"/>
                </a:cxn>
                <a:cxn ang="0">
                  <a:pos x="216" y="79"/>
                </a:cxn>
                <a:cxn ang="0">
                  <a:pos x="222" y="79"/>
                </a:cxn>
                <a:cxn ang="0">
                  <a:pos x="224" y="96"/>
                </a:cxn>
                <a:cxn ang="0">
                  <a:pos x="114" y="168"/>
                </a:cxn>
                <a:cxn ang="0">
                  <a:pos x="45" y="168"/>
                </a:cxn>
                <a:cxn ang="0">
                  <a:pos x="45" y="150"/>
                </a:cxn>
                <a:cxn ang="0">
                  <a:pos x="0" y="88"/>
                </a:cxn>
              </a:cxnLst>
              <a:rect l="0" t="0" r="r" b="b"/>
              <a:pathLst>
                <a:path w="224" h="168">
                  <a:moveTo>
                    <a:pt x="0" y="88"/>
                  </a:moveTo>
                  <a:lnTo>
                    <a:pt x="130" y="0"/>
                  </a:lnTo>
                  <a:lnTo>
                    <a:pt x="161" y="13"/>
                  </a:lnTo>
                  <a:lnTo>
                    <a:pt x="162" y="20"/>
                  </a:lnTo>
                  <a:lnTo>
                    <a:pt x="185" y="36"/>
                  </a:lnTo>
                  <a:lnTo>
                    <a:pt x="193" y="34"/>
                  </a:lnTo>
                  <a:lnTo>
                    <a:pt x="193" y="42"/>
                  </a:lnTo>
                  <a:lnTo>
                    <a:pt x="202" y="43"/>
                  </a:lnTo>
                  <a:lnTo>
                    <a:pt x="204" y="54"/>
                  </a:lnTo>
                  <a:lnTo>
                    <a:pt x="210" y="57"/>
                  </a:lnTo>
                  <a:lnTo>
                    <a:pt x="210" y="66"/>
                  </a:lnTo>
                  <a:lnTo>
                    <a:pt x="216" y="71"/>
                  </a:lnTo>
                  <a:lnTo>
                    <a:pt x="216" y="79"/>
                  </a:lnTo>
                  <a:lnTo>
                    <a:pt x="222" y="79"/>
                  </a:lnTo>
                  <a:lnTo>
                    <a:pt x="224" y="96"/>
                  </a:lnTo>
                  <a:lnTo>
                    <a:pt x="114" y="168"/>
                  </a:lnTo>
                  <a:lnTo>
                    <a:pt x="45" y="168"/>
                  </a:lnTo>
                  <a:lnTo>
                    <a:pt x="45" y="150"/>
                  </a:lnTo>
                  <a:lnTo>
                    <a:pt x="0" y="8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575" name="Freeform 417"/>
            <p:cNvSpPr>
              <a:spLocks/>
            </p:cNvSpPr>
            <p:nvPr/>
          </p:nvSpPr>
          <p:spPr bwMode="auto">
            <a:xfrm>
              <a:off x="5529263" y="4552950"/>
              <a:ext cx="257175" cy="265113"/>
            </a:xfrm>
            <a:custGeom>
              <a:avLst/>
              <a:gdLst/>
              <a:ahLst/>
              <a:cxnLst>
                <a:cxn ang="0">
                  <a:pos x="26" y="145"/>
                </a:cxn>
                <a:cxn ang="0">
                  <a:pos x="0" y="116"/>
                </a:cxn>
                <a:cxn ang="0">
                  <a:pos x="123" y="0"/>
                </a:cxn>
                <a:cxn ang="0">
                  <a:pos x="157" y="39"/>
                </a:cxn>
                <a:cxn ang="0">
                  <a:pos x="120" y="71"/>
                </a:cxn>
                <a:cxn ang="0">
                  <a:pos x="172" y="127"/>
                </a:cxn>
                <a:cxn ang="0">
                  <a:pos x="123" y="176"/>
                </a:cxn>
                <a:cxn ang="0">
                  <a:pos x="93" y="177"/>
                </a:cxn>
                <a:cxn ang="0">
                  <a:pos x="76" y="165"/>
                </a:cxn>
                <a:cxn ang="0">
                  <a:pos x="49" y="174"/>
                </a:cxn>
                <a:cxn ang="0">
                  <a:pos x="26" y="145"/>
                </a:cxn>
              </a:cxnLst>
              <a:rect l="0" t="0" r="r" b="b"/>
              <a:pathLst>
                <a:path w="172" h="177">
                  <a:moveTo>
                    <a:pt x="26" y="145"/>
                  </a:moveTo>
                  <a:lnTo>
                    <a:pt x="0" y="116"/>
                  </a:lnTo>
                  <a:lnTo>
                    <a:pt x="123" y="0"/>
                  </a:lnTo>
                  <a:lnTo>
                    <a:pt x="157" y="39"/>
                  </a:lnTo>
                  <a:lnTo>
                    <a:pt x="120" y="71"/>
                  </a:lnTo>
                  <a:lnTo>
                    <a:pt x="172" y="127"/>
                  </a:lnTo>
                  <a:lnTo>
                    <a:pt x="123" y="176"/>
                  </a:lnTo>
                  <a:lnTo>
                    <a:pt x="93" y="177"/>
                  </a:lnTo>
                  <a:lnTo>
                    <a:pt x="76" y="165"/>
                  </a:lnTo>
                  <a:lnTo>
                    <a:pt x="49" y="174"/>
                  </a:lnTo>
                  <a:lnTo>
                    <a:pt x="26" y="14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76" name="Freeform 418"/>
            <p:cNvSpPr>
              <a:spLocks/>
            </p:cNvSpPr>
            <p:nvPr/>
          </p:nvSpPr>
          <p:spPr bwMode="auto">
            <a:xfrm>
              <a:off x="5468938" y="4770438"/>
              <a:ext cx="223837" cy="361950"/>
            </a:xfrm>
            <a:custGeom>
              <a:avLst/>
              <a:gdLst/>
              <a:ahLst/>
              <a:cxnLst>
                <a:cxn ang="0">
                  <a:pos x="33" y="242"/>
                </a:cxn>
                <a:cxn ang="0">
                  <a:pos x="0" y="240"/>
                </a:cxn>
                <a:cxn ang="0">
                  <a:pos x="0" y="52"/>
                </a:cxn>
                <a:cxn ang="0">
                  <a:pos x="67" y="0"/>
                </a:cxn>
                <a:cxn ang="0">
                  <a:pos x="90" y="29"/>
                </a:cxn>
                <a:cxn ang="0">
                  <a:pos x="70" y="42"/>
                </a:cxn>
                <a:cxn ang="0">
                  <a:pos x="150" y="194"/>
                </a:cxn>
                <a:cxn ang="0">
                  <a:pos x="130" y="208"/>
                </a:cxn>
                <a:cxn ang="0">
                  <a:pos x="127" y="239"/>
                </a:cxn>
                <a:cxn ang="0">
                  <a:pos x="33" y="242"/>
                </a:cxn>
              </a:cxnLst>
              <a:rect l="0" t="0" r="r" b="b"/>
              <a:pathLst>
                <a:path w="150" h="242">
                  <a:moveTo>
                    <a:pt x="33" y="242"/>
                  </a:moveTo>
                  <a:lnTo>
                    <a:pt x="0" y="240"/>
                  </a:lnTo>
                  <a:lnTo>
                    <a:pt x="0" y="52"/>
                  </a:lnTo>
                  <a:lnTo>
                    <a:pt x="67" y="0"/>
                  </a:lnTo>
                  <a:lnTo>
                    <a:pt x="90" y="29"/>
                  </a:lnTo>
                  <a:lnTo>
                    <a:pt x="70" y="42"/>
                  </a:lnTo>
                  <a:lnTo>
                    <a:pt x="150" y="194"/>
                  </a:lnTo>
                  <a:lnTo>
                    <a:pt x="130" y="208"/>
                  </a:lnTo>
                  <a:lnTo>
                    <a:pt x="127" y="239"/>
                  </a:lnTo>
                  <a:lnTo>
                    <a:pt x="33" y="24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77" name="Freeform 419"/>
            <p:cNvSpPr>
              <a:spLocks/>
            </p:cNvSpPr>
            <p:nvPr/>
          </p:nvSpPr>
          <p:spPr bwMode="auto">
            <a:xfrm>
              <a:off x="5573713" y="4800600"/>
              <a:ext cx="295275" cy="268288"/>
            </a:xfrm>
            <a:custGeom>
              <a:avLst/>
              <a:gdLst/>
              <a:ahLst/>
              <a:cxnLst>
                <a:cxn ang="0">
                  <a:pos x="80" y="174"/>
                </a:cxn>
                <a:cxn ang="0">
                  <a:pos x="0" y="22"/>
                </a:cxn>
                <a:cxn ang="0">
                  <a:pos x="20" y="9"/>
                </a:cxn>
                <a:cxn ang="0">
                  <a:pos x="47" y="0"/>
                </a:cxn>
                <a:cxn ang="0">
                  <a:pos x="64" y="12"/>
                </a:cxn>
                <a:cxn ang="0">
                  <a:pos x="94" y="11"/>
                </a:cxn>
                <a:cxn ang="0">
                  <a:pos x="106" y="51"/>
                </a:cxn>
                <a:cxn ang="0">
                  <a:pos x="115" y="60"/>
                </a:cxn>
                <a:cxn ang="0">
                  <a:pos x="140" y="60"/>
                </a:cxn>
                <a:cxn ang="0">
                  <a:pos x="151" y="66"/>
                </a:cxn>
                <a:cxn ang="0">
                  <a:pos x="149" y="79"/>
                </a:cxn>
                <a:cxn ang="0">
                  <a:pos x="174" y="96"/>
                </a:cxn>
                <a:cxn ang="0">
                  <a:pos x="198" y="102"/>
                </a:cxn>
                <a:cxn ang="0">
                  <a:pos x="158" y="179"/>
                </a:cxn>
                <a:cxn ang="0">
                  <a:pos x="80" y="174"/>
                </a:cxn>
              </a:cxnLst>
              <a:rect l="0" t="0" r="r" b="b"/>
              <a:pathLst>
                <a:path w="198" h="179">
                  <a:moveTo>
                    <a:pt x="80" y="174"/>
                  </a:moveTo>
                  <a:lnTo>
                    <a:pt x="0" y="22"/>
                  </a:lnTo>
                  <a:lnTo>
                    <a:pt x="20" y="9"/>
                  </a:lnTo>
                  <a:lnTo>
                    <a:pt x="47" y="0"/>
                  </a:lnTo>
                  <a:lnTo>
                    <a:pt x="64" y="12"/>
                  </a:lnTo>
                  <a:lnTo>
                    <a:pt x="94" y="11"/>
                  </a:lnTo>
                  <a:lnTo>
                    <a:pt x="106" y="51"/>
                  </a:lnTo>
                  <a:lnTo>
                    <a:pt x="115" y="60"/>
                  </a:lnTo>
                  <a:lnTo>
                    <a:pt x="140" y="60"/>
                  </a:lnTo>
                  <a:lnTo>
                    <a:pt x="151" y="66"/>
                  </a:lnTo>
                  <a:lnTo>
                    <a:pt x="149" y="79"/>
                  </a:lnTo>
                  <a:lnTo>
                    <a:pt x="174" y="96"/>
                  </a:lnTo>
                  <a:lnTo>
                    <a:pt x="198" y="102"/>
                  </a:lnTo>
                  <a:lnTo>
                    <a:pt x="158" y="179"/>
                  </a:lnTo>
                  <a:lnTo>
                    <a:pt x="80" y="17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78" name="Freeform 420"/>
            <p:cNvSpPr>
              <a:spLocks/>
            </p:cNvSpPr>
            <p:nvPr/>
          </p:nvSpPr>
          <p:spPr bwMode="auto">
            <a:xfrm>
              <a:off x="5713413" y="4692650"/>
              <a:ext cx="250825" cy="260350"/>
            </a:xfrm>
            <a:custGeom>
              <a:avLst/>
              <a:gdLst/>
              <a:ahLst/>
              <a:cxnLst>
                <a:cxn ang="0">
                  <a:pos x="104" y="174"/>
                </a:cxn>
                <a:cxn ang="0">
                  <a:pos x="80" y="168"/>
                </a:cxn>
                <a:cxn ang="0">
                  <a:pos x="55" y="151"/>
                </a:cxn>
                <a:cxn ang="0">
                  <a:pos x="57" y="138"/>
                </a:cxn>
                <a:cxn ang="0">
                  <a:pos x="46" y="132"/>
                </a:cxn>
                <a:cxn ang="0">
                  <a:pos x="21" y="132"/>
                </a:cxn>
                <a:cxn ang="0">
                  <a:pos x="12" y="123"/>
                </a:cxn>
                <a:cxn ang="0">
                  <a:pos x="0" y="83"/>
                </a:cxn>
                <a:cxn ang="0">
                  <a:pos x="49" y="34"/>
                </a:cxn>
                <a:cxn ang="0">
                  <a:pos x="94" y="0"/>
                </a:cxn>
                <a:cxn ang="0">
                  <a:pos x="124" y="21"/>
                </a:cxn>
                <a:cxn ang="0">
                  <a:pos x="137" y="23"/>
                </a:cxn>
                <a:cxn ang="0">
                  <a:pos x="154" y="32"/>
                </a:cxn>
                <a:cxn ang="0">
                  <a:pos x="160" y="47"/>
                </a:cxn>
                <a:cxn ang="0">
                  <a:pos x="167" y="120"/>
                </a:cxn>
                <a:cxn ang="0">
                  <a:pos x="104" y="174"/>
                </a:cxn>
              </a:cxnLst>
              <a:rect l="0" t="0" r="r" b="b"/>
              <a:pathLst>
                <a:path w="167" h="174">
                  <a:moveTo>
                    <a:pt x="104" y="174"/>
                  </a:moveTo>
                  <a:lnTo>
                    <a:pt x="80" y="168"/>
                  </a:lnTo>
                  <a:lnTo>
                    <a:pt x="55" y="151"/>
                  </a:lnTo>
                  <a:lnTo>
                    <a:pt x="57" y="138"/>
                  </a:lnTo>
                  <a:lnTo>
                    <a:pt x="46" y="132"/>
                  </a:lnTo>
                  <a:lnTo>
                    <a:pt x="21" y="132"/>
                  </a:lnTo>
                  <a:lnTo>
                    <a:pt x="12" y="123"/>
                  </a:lnTo>
                  <a:lnTo>
                    <a:pt x="0" y="83"/>
                  </a:lnTo>
                  <a:lnTo>
                    <a:pt x="49" y="34"/>
                  </a:lnTo>
                  <a:lnTo>
                    <a:pt x="94" y="0"/>
                  </a:lnTo>
                  <a:lnTo>
                    <a:pt x="124" y="21"/>
                  </a:lnTo>
                  <a:lnTo>
                    <a:pt x="137" y="23"/>
                  </a:lnTo>
                  <a:lnTo>
                    <a:pt x="154" y="32"/>
                  </a:lnTo>
                  <a:lnTo>
                    <a:pt x="160" y="47"/>
                  </a:lnTo>
                  <a:lnTo>
                    <a:pt x="167" y="120"/>
                  </a:lnTo>
                  <a:lnTo>
                    <a:pt x="104" y="17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79" name="Freeform 421"/>
            <p:cNvSpPr>
              <a:spLocks/>
            </p:cNvSpPr>
            <p:nvPr/>
          </p:nvSpPr>
          <p:spPr bwMode="auto">
            <a:xfrm>
              <a:off x="5808663" y="4872038"/>
              <a:ext cx="311150" cy="234950"/>
            </a:xfrm>
            <a:custGeom>
              <a:avLst/>
              <a:gdLst/>
              <a:ahLst/>
              <a:cxnLst>
                <a:cxn ang="0">
                  <a:pos x="0" y="131"/>
                </a:cxn>
                <a:cxn ang="0">
                  <a:pos x="40" y="54"/>
                </a:cxn>
                <a:cxn ang="0">
                  <a:pos x="103" y="0"/>
                </a:cxn>
                <a:cxn ang="0">
                  <a:pos x="174" y="11"/>
                </a:cxn>
                <a:cxn ang="0">
                  <a:pos x="204" y="31"/>
                </a:cxn>
                <a:cxn ang="0">
                  <a:pos x="190" y="40"/>
                </a:cxn>
                <a:cxn ang="0">
                  <a:pos x="193" y="51"/>
                </a:cxn>
                <a:cxn ang="0">
                  <a:pos x="202" y="58"/>
                </a:cxn>
                <a:cxn ang="0">
                  <a:pos x="207" y="72"/>
                </a:cxn>
                <a:cxn ang="0">
                  <a:pos x="122" y="91"/>
                </a:cxn>
                <a:cxn ang="0">
                  <a:pos x="113" y="98"/>
                </a:cxn>
                <a:cxn ang="0">
                  <a:pos x="125" y="108"/>
                </a:cxn>
                <a:cxn ang="0">
                  <a:pos x="144" y="112"/>
                </a:cxn>
                <a:cxn ang="0">
                  <a:pos x="145" y="120"/>
                </a:cxn>
                <a:cxn ang="0">
                  <a:pos x="102" y="152"/>
                </a:cxn>
                <a:cxn ang="0">
                  <a:pos x="85" y="157"/>
                </a:cxn>
                <a:cxn ang="0">
                  <a:pos x="63" y="140"/>
                </a:cxn>
                <a:cxn ang="0">
                  <a:pos x="37" y="142"/>
                </a:cxn>
                <a:cxn ang="0">
                  <a:pos x="20" y="131"/>
                </a:cxn>
                <a:cxn ang="0">
                  <a:pos x="0" y="131"/>
                </a:cxn>
              </a:cxnLst>
              <a:rect l="0" t="0" r="r" b="b"/>
              <a:pathLst>
                <a:path w="207" h="157">
                  <a:moveTo>
                    <a:pt x="0" y="131"/>
                  </a:moveTo>
                  <a:lnTo>
                    <a:pt x="40" y="54"/>
                  </a:lnTo>
                  <a:lnTo>
                    <a:pt x="103" y="0"/>
                  </a:lnTo>
                  <a:lnTo>
                    <a:pt x="174" y="11"/>
                  </a:lnTo>
                  <a:lnTo>
                    <a:pt x="204" y="31"/>
                  </a:lnTo>
                  <a:lnTo>
                    <a:pt x="190" y="40"/>
                  </a:lnTo>
                  <a:lnTo>
                    <a:pt x="193" y="51"/>
                  </a:lnTo>
                  <a:lnTo>
                    <a:pt x="202" y="58"/>
                  </a:lnTo>
                  <a:lnTo>
                    <a:pt x="207" y="72"/>
                  </a:lnTo>
                  <a:lnTo>
                    <a:pt x="122" y="91"/>
                  </a:lnTo>
                  <a:lnTo>
                    <a:pt x="113" y="98"/>
                  </a:lnTo>
                  <a:lnTo>
                    <a:pt x="125" y="108"/>
                  </a:lnTo>
                  <a:lnTo>
                    <a:pt x="144" y="112"/>
                  </a:lnTo>
                  <a:lnTo>
                    <a:pt x="145" y="120"/>
                  </a:lnTo>
                  <a:lnTo>
                    <a:pt x="102" y="152"/>
                  </a:lnTo>
                  <a:lnTo>
                    <a:pt x="85" y="157"/>
                  </a:lnTo>
                  <a:lnTo>
                    <a:pt x="63" y="140"/>
                  </a:lnTo>
                  <a:lnTo>
                    <a:pt x="37" y="142"/>
                  </a:lnTo>
                  <a:lnTo>
                    <a:pt x="20" y="131"/>
                  </a:lnTo>
                  <a:lnTo>
                    <a:pt x="0" y="131"/>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80" name="Freeform 422"/>
            <p:cNvSpPr>
              <a:spLocks/>
            </p:cNvSpPr>
            <p:nvPr/>
          </p:nvSpPr>
          <p:spPr bwMode="auto">
            <a:xfrm>
              <a:off x="5937250" y="4979988"/>
              <a:ext cx="182563" cy="234950"/>
            </a:xfrm>
            <a:custGeom>
              <a:avLst/>
              <a:gdLst/>
              <a:ahLst/>
              <a:cxnLst>
                <a:cxn ang="0">
                  <a:pos x="0" y="85"/>
                </a:cxn>
                <a:cxn ang="0">
                  <a:pos x="17" y="80"/>
                </a:cxn>
                <a:cxn ang="0">
                  <a:pos x="60" y="48"/>
                </a:cxn>
                <a:cxn ang="0">
                  <a:pos x="59" y="40"/>
                </a:cxn>
                <a:cxn ang="0">
                  <a:pos x="40" y="36"/>
                </a:cxn>
                <a:cxn ang="0">
                  <a:pos x="28" y="26"/>
                </a:cxn>
                <a:cxn ang="0">
                  <a:pos x="37" y="19"/>
                </a:cxn>
                <a:cxn ang="0">
                  <a:pos x="122" y="0"/>
                </a:cxn>
                <a:cxn ang="0">
                  <a:pos x="117" y="76"/>
                </a:cxn>
                <a:cxn ang="0">
                  <a:pos x="55" y="157"/>
                </a:cxn>
                <a:cxn ang="0">
                  <a:pos x="45" y="119"/>
                </a:cxn>
                <a:cxn ang="0">
                  <a:pos x="31" y="137"/>
                </a:cxn>
                <a:cxn ang="0">
                  <a:pos x="6" y="108"/>
                </a:cxn>
                <a:cxn ang="0">
                  <a:pos x="0" y="85"/>
                </a:cxn>
              </a:cxnLst>
              <a:rect l="0" t="0" r="r" b="b"/>
              <a:pathLst>
                <a:path w="122" h="157">
                  <a:moveTo>
                    <a:pt x="0" y="85"/>
                  </a:moveTo>
                  <a:lnTo>
                    <a:pt x="17" y="80"/>
                  </a:lnTo>
                  <a:lnTo>
                    <a:pt x="60" y="48"/>
                  </a:lnTo>
                  <a:lnTo>
                    <a:pt x="59" y="40"/>
                  </a:lnTo>
                  <a:lnTo>
                    <a:pt x="40" y="36"/>
                  </a:lnTo>
                  <a:lnTo>
                    <a:pt x="28" y="26"/>
                  </a:lnTo>
                  <a:lnTo>
                    <a:pt x="37" y="19"/>
                  </a:lnTo>
                  <a:lnTo>
                    <a:pt x="122" y="0"/>
                  </a:lnTo>
                  <a:lnTo>
                    <a:pt x="117" y="76"/>
                  </a:lnTo>
                  <a:lnTo>
                    <a:pt x="55" y="157"/>
                  </a:lnTo>
                  <a:lnTo>
                    <a:pt x="45" y="119"/>
                  </a:lnTo>
                  <a:lnTo>
                    <a:pt x="31" y="137"/>
                  </a:lnTo>
                  <a:lnTo>
                    <a:pt x="6" y="108"/>
                  </a:lnTo>
                  <a:lnTo>
                    <a:pt x="0" y="8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81" name="Freeform 423"/>
            <p:cNvSpPr>
              <a:spLocks/>
            </p:cNvSpPr>
            <p:nvPr/>
          </p:nvSpPr>
          <p:spPr bwMode="auto">
            <a:xfrm>
              <a:off x="5657850" y="5060950"/>
              <a:ext cx="325438" cy="168275"/>
            </a:xfrm>
            <a:custGeom>
              <a:avLst/>
              <a:gdLst/>
              <a:ahLst/>
              <a:cxnLst>
                <a:cxn ang="0">
                  <a:pos x="0" y="45"/>
                </a:cxn>
                <a:cxn ang="0">
                  <a:pos x="3" y="14"/>
                </a:cxn>
                <a:cxn ang="0">
                  <a:pos x="23" y="0"/>
                </a:cxn>
                <a:cxn ang="0">
                  <a:pos x="101" y="5"/>
                </a:cxn>
                <a:cxn ang="0">
                  <a:pos x="121" y="5"/>
                </a:cxn>
                <a:cxn ang="0">
                  <a:pos x="138" y="16"/>
                </a:cxn>
                <a:cxn ang="0">
                  <a:pos x="164" y="14"/>
                </a:cxn>
                <a:cxn ang="0">
                  <a:pos x="186" y="31"/>
                </a:cxn>
                <a:cxn ang="0">
                  <a:pos x="192" y="54"/>
                </a:cxn>
                <a:cxn ang="0">
                  <a:pos x="217" y="83"/>
                </a:cxn>
                <a:cxn ang="0">
                  <a:pos x="198" y="111"/>
                </a:cxn>
                <a:cxn ang="0">
                  <a:pos x="188" y="113"/>
                </a:cxn>
                <a:cxn ang="0">
                  <a:pos x="181" y="99"/>
                </a:cxn>
                <a:cxn ang="0">
                  <a:pos x="154" y="97"/>
                </a:cxn>
                <a:cxn ang="0">
                  <a:pos x="107" y="102"/>
                </a:cxn>
                <a:cxn ang="0">
                  <a:pos x="75" y="100"/>
                </a:cxn>
                <a:cxn ang="0">
                  <a:pos x="58" y="96"/>
                </a:cxn>
                <a:cxn ang="0">
                  <a:pos x="49" y="83"/>
                </a:cxn>
                <a:cxn ang="0">
                  <a:pos x="43" y="77"/>
                </a:cxn>
                <a:cxn ang="0">
                  <a:pos x="29" y="73"/>
                </a:cxn>
                <a:cxn ang="0">
                  <a:pos x="29" y="59"/>
                </a:cxn>
                <a:cxn ang="0">
                  <a:pos x="29" y="46"/>
                </a:cxn>
                <a:cxn ang="0">
                  <a:pos x="18" y="43"/>
                </a:cxn>
                <a:cxn ang="0">
                  <a:pos x="0" y="45"/>
                </a:cxn>
              </a:cxnLst>
              <a:rect l="0" t="0" r="r" b="b"/>
              <a:pathLst>
                <a:path w="217" h="113">
                  <a:moveTo>
                    <a:pt x="0" y="45"/>
                  </a:moveTo>
                  <a:lnTo>
                    <a:pt x="3" y="14"/>
                  </a:lnTo>
                  <a:lnTo>
                    <a:pt x="23" y="0"/>
                  </a:lnTo>
                  <a:lnTo>
                    <a:pt x="101" y="5"/>
                  </a:lnTo>
                  <a:lnTo>
                    <a:pt x="121" y="5"/>
                  </a:lnTo>
                  <a:lnTo>
                    <a:pt x="138" y="16"/>
                  </a:lnTo>
                  <a:lnTo>
                    <a:pt x="164" y="14"/>
                  </a:lnTo>
                  <a:lnTo>
                    <a:pt x="186" y="31"/>
                  </a:lnTo>
                  <a:lnTo>
                    <a:pt x="192" y="54"/>
                  </a:lnTo>
                  <a:lnTo>
                    <a:pt x="217" y="83"/>
                  </a:lnTo>
                  <a:lnTo>
                    <a:pt x="198" y="111"/>
                  </a:lnTo>
                  <a:lnTo>
                    <a:pt x="188" y="113"/>
                  </a:lnTo>
                  <a:lnTo>
                    <a:pt x="181" y="99"/>
                  </a:lnTo>
                  <a:lnTo>
                    <a:pt x="154" y="97"/>
                  </a:lnTo>
                  <a:lnTo>
                    <a:pt x="107" y="102"/>
                  </a:lnTo>
                  <a:lnTo>
                    <a:pt x="75" y="100"/>
                  </a:lnTo>
                  <a:lnTo>
                    <a:pt x="58" y="96"/>
                  </a:lnTo>
                  <a:lnTo>
                    <a:pt x="49" y="83"/>
                  </a:lnTo>
                  <a:lnTo>
                    <a:pt x="43" y="77"/>
                  </a:lnTo>
                  <a:lnTo>
                    <a:pt x="29" y="73"/>
                  </a:lnTo>
                  <a:lnTo>
                    <a:pt x="29" y="59"/>
                  </a:lnTo>
                  <a:lnTo>
                    <a:pt x="29" y="46"/>
                  </a:lnTo>
                  <a:lnTo>
                    <a:pt x="18" y="43"/>
                  </a:lnTo>
                  <a:lnTo>
                    <a:pt x="0" y="4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82" name="Freeform 424"/>
            <p:cNvSpPr>
              <a:spLocks/>
            </p:cNvSpPr>
            <p:nvPr/>
          </p:nvSpPr>
          <p:spPr bwMode="auto">
            <a:xfrm>
              <a:off x="5518150" y="5124450"/>
              <a:ext cx="184150" cy="390525"/>
            </a:xfrm>
            <a:custGeom>
              <a:avLst/>
              <a:gdLst/>
              <a:ahLst/>
              <a:cxnLst>
                <a:cxn ang="0">
                  <a:pos x="0" y="5"/>
                </a:cxn>
                <a:cxn ang="0">
                  <a:pos x="94" y="2"/>
                </a:cxn>
                <a:cxn ang="0">
                  <a:pos x="112" y="0"/>
                </a:cxn>
                <a:cxn ang="0">
                  <a:pos x="123" y="3"/>
                </a:cxn>
                <a:cxn ang="0">
                  <a:pos x="123" y="30"/>
                </a:cxn>
                <a:cxn ang="0">
                  <a:pos x="86" y="56"/>
                </a:cxn>
                <a:cxn ang="0">
                  <a:pos x="86" y="134"/>
                </a:cxn>
                <a:cxn ang="0">
                  <a:pos x="52" y="134"/>
                </a:cxn>
                <a:cxn ang="0">
                  <a:pos x="52" y="260"/>
                </a:cxn>
                <a:cxn ang="0">
                  <a:pos x="0" y="260"/>
                </a:cxn>
                <a:cxn ang="0">
                  <a:pos x="0" y="5"/>
                </a:cxn>
              </a:cxnLst>
              <a:rect l="0" t="0" r="r" b="b"/>
              <a:pathLst>
                <a:path w="123" h="260">
                  <a:moveTo>
                    <a:pt x="0" y="5"/>
                  </a:moveTo>
                  <a:lnTo>
                    <a:pt x="94" y="2"/>
                  </a:lnTo>
                  <a:lnTo>
                    <a:pt x="112" y="0"/>
                  </a:lnTo>
                  <a:lnTo>
                    <a:pt x="123" y="3"/>
                  </a:lnTo>
                  <a:lnTo>
                    <a:pt x="123" y="30"/>
                  </a:lnTo>
                  <a:lnTo>
                    <a:pt x="86" y="56"/>
                  </a:lnTo>
                  <a:lnTo>
                    <a:pt x="86" y="134"/>
                  </a:lnTo>
                  <a:lnTo>
                    <a:pt x="52" y="134"/>
                  </a:lnTo>
                  <a:lnTo>
                    <a:pt x="52" y="260"/>
                  </a:lnTo>
                  <a:lnTo>
                    <a:pt x="0" y="260"/>
                  </a:lnTo>
                  <a:lnTo>
                    <a:pt x="0" y="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83" name="Freeform 425"/>
            <p:cNvSpPr>
              <a:spLocks/>
            </p:cNvSpPr>
            <p:nvPr/>
          </p:nvSpPr>
          <p:spPr bwMode="auto">
            <a:xfrm>
              <a:off x="5646738" y="5157788"/>
              <a:ext cx="371475" cy="201612"/>
            </a:xfrm>
            <a:custGeom>
              <a:avLst/>
              <a:gdLst/>
              <a:ahLst/>
              <a:cxnLst>
                <a:cxn ang="0">
                  <a:pos x="0" y="112"/>
                </a:cxn>
                <a:cxn ang="0">
                  <a:pos x="0" y="34"/>
                </a:cxn>
                <a:cxn ang="0">
                  <a:pos x="37" y="8"/>
                </a:cxn>
                <a:cxn ang="0">
                  <a:pos x="51" y="14"/>
                </a:cxn>
                <a:cxn ang="0">
                  <a:pos x="57" y="18"/>
                </a:cxn>
                <a:cxn ang="0">
                  <a:pos x="66" y="31"/>
                </a:cxn>
                <a:cxn ang="0">
                  <a:pos x="83" y="35"/>
                </a:cxn>
                <a:cxn ang="0">
                  <a:pos x="115" y="37"/>
                </a:cxn>
                <a:cxn ang="0">
                  <a:pos x="162" y="32"/>
                </a:cxn>
                <a:cxn ang="0">
                  <a:pos x="189" y="34"/>
                </a:cxn>
                <a:cxn ang="0">
                  <a:pos x="196" y="48"/>
                </a:cxn>
                <a:cxn ang="0">
                  <a:pos x="206" y="46"/>
                </a:cxn>
                <a:cxn ang="0">
                  <a:pos x="225" y="18"/>
                </a:cxn>
                <a:cxn ang="0">
                  <a:pos x="239" y="0"/>
                </a:cxn>
                <a:cxn ang="0">
                  <a:pos x="249" y="38"/>
                </a:cxn>
                <a:cxn ang="0">
                  <a:pos x="225" y="77"/>
                </a:cxn>
                <a:cxn ang="0">
                  <a:pos x="199" y="131"/>
                </a:cxn>
                <a:cxn ang="0">
                  <a:pos x="160" y="134"/>
                </a:cxn>
                <a:cxn ang="0">
                  <a:pos x="25" y="134"/>
                </a:cxn>
                <a:cxn ang="0">
                  <a:pos x="0" y="112"/>
                </a:cxn>
              </a:cxnLst>
              <a:rect l="0" t="0" r="r" b="b"/>
              <a:pathLst>
                <a:path w="249" h="134">
                  <a:moveTo>
                    <a:pt x="0" y="112"/>
                  </a:moveTo>
                  <a:lnTo>
                    <a:pt x="0" y="34"/>
                  </a:lnTo>
                  <a:lnTo>
                    <a:pt x="37" y="8"/>
                  </a:lnTo>
                  <a:lnTo>
                    <a:pt x="51" y="14"/>
                  </a:lnTo>
                  <a:lnTo>
                    <a:pt x="57" y="18"/>
                  </a:lnTo>
                  <a:lnTo>
                    <a:pt x="66" y="31"/>
                  </a:lnTo>
                  <a:lnTo>
                    <a:pt x="83" y="35"/>
                  </a:lnTo>
                  <a:lnTo>
                    <a:pt x="115" y="37"/>
                  </a:lnTo>
                  <a:lnTo>
                    <a:pt x="162" y="32"/>
                  </a:lnTo>
                  <a:lnTo>
                    <a:pt x="189" y="34"/>
                  </a:lnTo>
                  <a:lnTo>
                    <a:pt x="196" y="48"/>
                  </a:lnTo>
                  <a:lnTo>
                    <a:pt x="206" y="46"/>
                  </a:lnTo>
                  <a:lnTo>
                    <a:pt x="225" y="18"/>
                  </a:lnTo>
                  <a:lnTo>
                    <a:pt x="239" y="0"/>
                  </a:lnTo>
                  <a:lnTo>
                    <a:pt x="249" y="38"/>
                  </a:lnTo>
                  <a:lnTo>
                    <a:pt x="225" y="77"/>
                  </a:lnTo>
                  <a:lnTo>
                    <a:pt x="199" y="131"/>
                  </a:lnTo>
                  <a:lnTo>
                    <a:pt x="160" y="134"/>
                  </a:lnTo>
                  <a:lnTo>
                    <a:pt x="25" y="134"/>
                  </a:lnTo>
                  <a:lnTo>
                    <a:pt x="0" y="11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84" name="Freeform 426"/>
            <p:cNvSpPr>
              <a:spLocks/>
            </p:cNvSpPr>
            <p:nvPr/>
          </p:nvSpPr>
          <p:spPr bwMode="auto">
            <a:xfrm>
              <a:off x="5595938" y="5326063"/>
              <a:ext cx="347662" cy="219075"/>
            </a:xfrm>
            <a:custGeom>
              <a:avLst/>
              <a:gdLst/>
              <a:ahLst/>
              <a:cxnLst>
                <a:cxn ang="0">
                  <a:pos x="196" y="114"/>
                </a:cxn>
                <a:cxn ang="0">
                  <a:pos x="168" y="114"/>
                </a:cxn>
                <a:cxn ang="0">
                  <a:pos x="148" y="122"/>
                </a:cxn>
                <a:cxn ang="0">
                  <a:pos x="123" y="116"/>
                </a:cxn>
                <a:cxn ang="0">
                  <a:pos x="105" y="122"/>
                </a:cxn>
                <a:cxn ang="0">
                  <a:pos x="74" y="117"/>
                </a:cxn>
                <a:cxn ang="0">
                  <a:pos x="59" y="134"/>
                </a:cxn>
                <a:cxn ang="0">
                  <a:pos x="40" y="133"/>
                </a:cxn>
                <a:cxn ang="0">
                  <a:pos x="25" y="147"/>
                </a:cxn>
                <a:cxn ang="0">
                  <a:pos x="26" y="126"/>
                </a:cxn>
                <a:cxn ang="0">
                  <a:pos x="0" y="126"/>
                </a:cxn>
                <a:cxn ang="0">
                  <a:pos x="0" y="0"/>
                </a:cxn>
                <a:cxn ang="0">
                  <a:pos x="34" y="0"/>
                </a:cxn>
                <a:cxn ang="0">
                  <a:pos x="59" y="22"/>
                </a:cxn>
                <a:cxn ang="0">
                  <a:pos x="194" y="22"/>
                </a:cxn>
                <a:cxn ang="0">
                  <a:pos x="233" y="19"/>
                </a:cxn>
                <a:cxn ang="0">
                  <a:pos x="211" y="59"/>
                </a:cxn>
                <a:cxn ang="0">
                  <a:pos x="196" y="114"/>
                </a:cxn>
              </a:cxnLst>
              <a:rect l="0" t="0" r="r" b="b"/>
              <a:pathLst>
                <a:path w="233" h="147">
                  <a:moveTo>
                    <a:pt x="196" y="114"/>
                  </a:moveTo>
                  <a:lnTo>
                    <a:pt x="168" y="114"/>
                  </a:lnTo>
                  <a:lnTo>
                    <a:pt x="148" y="122"/>
                  </a:lnTo>
                  <a:lnTo>
                    <a:pt x="123" y="116"/>
                  </a:lnTo>
                  <a:lnTo>
                    <a:pt x="105" y="122"/>
                  </a:lnTo>
                  <a:lnTo>
                    <a:pt x="74" y="117"/>
                  </a:lnTo>
                  <a:lnTo>
                    <a:pt x="59" y="134"/>
                  </a:lnTo>
                  <a:lnTo>
                    <a:pt x="40" y="133"/>
                  </a:lnTo>
                  <a:lnTo>
                    <a:pt x="25" y="147"/>
                  </a:lnTo>
                  <a:lnTo>
                    <a:pt x="26" y="126"/>
                  </a:lnTo>
                  <a:lnTo>
                    <a:pt x="0" y="126"/>
                  </a:lnTo>
                  <a:lnTo>
                    <a:pt x="0" y="0"/>
                  </a:lnTo>
                  <a:lnTo>
                    <a:pt x="34" y="0"/>
                  </a:lnTo>
                  <a:lnTo>
                    <a:pt x="59" y="22"/>
                  </a:lnTo>
                  <a:lnTo>
                    <a:pt x="194" y="22"/>
                  </a:lnTo>
                  <a:lnTo>
                    <a:pt x="233" y="19"/>
                  </a:lnTo>
                  <a:lnTo>
                    <a:pt x="211" y="59"/>
                  </a:lnTo>
                  <a:lnTo>
                    <a:pt x="196" y="11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585" name="Freeform 427"/>
            <p:cNvSpPr>
              <a:spLocks/>
            </p:cNvSpPr>
            <p:nvPr/>
          </p:nvSpPr>
          <p:spPr bwMode="auto">
            <a:xfrm>
              <a:off x="4570413" y="1497013"/>
              <a:ext cx="222250" cy="204787"/>
            </a:xfrm>
            <a:custGeom>
              <a:avLst/>
              <a:gdLst/>
              <a:ahLst/>
              <a:cxnLst>
                <a:cxn ang="0">
                  <a:pos x="0" y="0"/>
                </a:cxn>
                <a:cxn ang="0">
                  <a:pos x="148" y="4"/>
                </a:cxn>
                <a:cxn ang="0">
                  <a:pos x="146" y="137"/>
                </a:cxn>
                <a:cxn ang="0">
                  <a:pos x="0" y="132"/>
                </a:cxn>
                <a:cxn ang="0">
                  <a:pos x="0" y="0"/>
                </a:cxn>
              </a:cxnLst>
              <a:rect l="0" t="0" r="r" b="b"/>
              <a:pathLst>
                <a:path w="148" h="137">
                  <a:moveTo>
                    <a:pt x="0" y="0"/>
                  </a:moveTo>
                  <a:lnTo>
                    <a:pt x="148" y="4"/>
                  </a:lnTo>
                  <a:lnTo>
                    <a:pt x="146" y="137"/>
                  </a:lnTo>
                  <a:lnTo>
                    <a:pt x="0" y="132"/>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586" name="Freeform 428"/>
            <p:cNvSpPr>
              <a:spLocks/>
            </p:cNvSpPr>
            <p:nvPr/>
          </p:nvSpPr>
          <p:spPr bwMode="auto">
            <a:xfrm>
              <a:off x="4357688" y="1690688"/>
              <a:ext cx="212725" cy="222250"/>
            </a:xfrm>
            <a:custGeom>
              <a:avLst/>
              <a:gdLst/>
              <a:ahLst/>
              <a:cxnLst>
                <a:cxn ang="0">
                  <a:pos x="0" y="0"/>
                </a:cxn>
                <a:cxn ang="0">
                  <a:pos x="142" y="3"/>
                </a:cxn>
                <a:cxn ang="0">
                  <a:pos x="142" y="149"/>
                </a:cxn>
                <a:cxn ang="0">
                  <a:pos x="2" y="149"/>
                </a:cxn>
                <a:cxn ang="0">
                  <a:pos x="0" y="145"/>
                </a:cxn>
                <a:cxn ang="0">
                  <a:pos x="0" y="0"/>
                </a:cxn>
              </a:cxnLst>
              <a:rect l="0" t="0" r="r" b="b"/>
              <a:pathLst>
                <a:path w="142" h="149">
                  <a:moveTo>
                    <a:pt x="0" y="0"/>
                  </a:moveTo>
                  <a:lnTo>
                    <a:pt x="142" y="3"/>
                  </a:lnTo>
                  <a:lnTo>
                    <a:pt x="142" y="149"/>
                  </a:lnTo>
                  <a:lnTo>
                    <a:pt x="2" y="149"/>
                  </a:lnTo>
                  <a:lnTo>
                    <a:pt x="0" y="145"/>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587" name="Freeform 429"/>
            <p:cNvSpPr>
              <a:spLocks/>
            </p:cNvSpPr>
            <p:nvPr/>
          </p:nvSpPr>
          <p:spPr bwMode="auto">
            <a:xfrm>
              <a:off x="4570413" y="1693863"/>
              <a:ext cx="222250" cy="219075"/>
            </a:xfrm>
            <a:custGeom>
              <a:avLst/>
              <a:gdLst/>
              <a:ahLst/>
              <a:cxnLst>
                <a:cxn ang="0">
                  <a:pos x="0" y="0"/>
                </a:cxn>
                <a:cxn ang="0">
                  <a:pos x="146" y="5"/>
                </a:cxn>
                <a:cxn ang="0">
                  <a:pos x="148" y="146"/>
                </a:cxn>
                <a:cxn ang="0">
                  <a:pos x="0" y="146"/>
                </a:cxn>
                <a:cxn ang="0">
                  <a:pos x="0" y="0"/>
                </a:cxn>
              </a:cxnLst>
              <a:rect l="0" t="0" r="r" b="b"/>
              <a:pathLst>
                <a:path w="148" h="146">
                  <a:moveTo>
                    <a:pt x="0" y="0"/>
                  </a:moveTo>
                  <a:lnTo>
                    <a:pt x="146" y="5"/>
                  </a:lnTo>
                  <a:lnTo>
                    <a:pt x="148" y="146"/>
                  </a:lnTo>
                  <a:lnTo>
                    <a:pt x="0" y="146"/>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588" name="Freeform 430"/>
            <p:cNvSpPr>
              <a:spLocks/>
            </p:cNvSpPr>
            <p:nvPr/>
          </p:nvSpPr>
          <p:spPr bwMode="auto">
            <a:xfrm>
              <a:off x="4198938" y="1903413"/>
              <a:ext cx="212725" cy="215900"/>
            </a:xfrm>
            <a:custGeom>
              <a:avLst/>
              <a:gdLst/>
              <a:ahLst/>
              <a:cxnLst>
                <a:cxn ang="0">
                  <a:pos x="5" y="0"/>
                </a:cxn>
                <a:cxn ang="0">
                  <a:pos x="106" y="2"/>
                </a:cxn>
                <a:cxn ang="0">
                  <a:pos x="108" y="6"/>
                </a:cxn>
                <a:cxn ang="0">
                  <a:pos x="142" y="6"/>
                </a:cxn>
                <a:cxn ang="0">
                  <a:pos x="136" y="144"/>
                </a:cxn>
                <a:cxn ang="0">
                  <a:pos x="117" y="142"/>
                </a:cxn>
                <a:cxn ang="0">
                  <a:pos x="0" y="137"/>
                </a:cxn>
                <a:cxn ang="0">
                  <a:pos x="5" y="0"/>
                </a:cxn>
              </a:cxnLst>
              <a:rect l="0" t="0" r="r" b="b"/>
              <a:pathLst>
                <a:path w="142" h="144">
                  <a:moveTo>
                    <a:pt x="5" y="0"/>
                  </a:moveTo>
                  <a:lnTo>
                    <a:pt x="106" y="2"/>
                  </a:lnTo>
                  <a:lnTo>
                    <a:pt x="108" y="6"/>
                  </a:lnTo>
                  <a:lnTo>
                    <a:pt x="142" y="6"/>
                  </a:lnTo>
                  <a:lnTo>
                    <a:pt x="136" y="144"/>
                  </a:lnTo>
                  <a:lnTo>
                    <a:pt x="117" y="142"/>
                  </a:lnTo>
                  <a:lnTo>
                    <a:pt x="0" y="137"/>
                  </a:lnTo>
                  <a:lnTo>
                    <a:pt x="5" y="0"/>
                  </a:lnTo>
                  <a:close/>
                </a:path>
              </a:pathLst>
            </a:custGeom>
            <a:solidFill>
              <a:schemeClr val="accent3"/>
            </a:solidFill>
            <a:ln w="9525">
              <a:solidFill>
                <a:schemeClr val="tx1"/>
              </a:solidFill>
              <a:round/>
              <a:headEnd/>
              <a:tailEnd/>
            </a:ln>
          </p:spPr>
          <p:txBody>
            <a:bodyPr/>
            <a:lstStyle/>
            <a:p>
              <a:endParaRPr lang="en-US" b="1" dirty="0"/>
            </a:p>
          </p:txBody>
        </p:sp>
        <p:sp>
          <p:nvSpPr>
            <p:cNvPr id="1589" name="Freeform 431"/>
            <p:cNvSpPr>
              <a:spLocks/>
            </p:cNvSpPr>
            <p:nvPr/>
          </p:nvSpPr>
          <p:spPr bwMode="auto">
            <a:xfrm>
              <a:off x="4402138" y="1912938"/>
              <a:ext cx="211137" cy="212725"/>
            </a:xfrm>
            <a:custGeom>
              <a:avLst/>
              <a:gdLst/>
              <a:ahLst/>
              <a:cxnLst>
                <a:cxn ang="0">
                  <a:pos x="6" y="0"/>
                </a:cxn>
                <a:cxn ang="0">
                  <a:pos x="112" y="0"/>
                </a:cxn>
                <a:cxn ang="0">
                  <a:pos x="141" y="0"/>
                </a:cxn>
                <a:cxn ang="0">
                  <a:pos x="141" y="142"/>
                </a:cxn>
                <a:cxn ang="0">
                  <a:pos x="0" y="138"/>
                </a:cxn>
                <a:cxn ang="0">
                  <a:pos x="6" y="0"/>
                </a:cxn>
              </a:cxnLst>
              <a:rect l="0" t="0" r="r" b="b"/>
              <a:pathLst>
                <a:path w="141" h="142">
                  <a:moveTo>
                    <a:pt x="6" y="0"/>
                  </a:moveTo>
                  <a:lnTo>
                    <a:pt x="112" y="0"/>
                  </a:lnTo>
                  <a:lnTo>
                    <a:pt x="141" y="0"/>
                  </a:lnTo>
                  <a:lnTo>
                    <a:pt x="141" y="142"/>
                  </a:lnTo>
                  <a:lnTo>
                    <a:pt x="0" y="138"/>
                  </a:lnTo>
                  <a:lnTo>
                    <a:pt x="6" y="0"/>
                  </a:lnTo>
                  <a:close/>
                </a:path>
              </a:pathLst>
            </a:custGeom>
            <a:solidFill>
              <a:schemeClr val="accent3"/>
            </a:solidFill>
            <a:ln w="9525">
              <a:solidFill>
                <a:schemeClr val="tx1"/>
              </a:solidFill>
              <a:round/>
              <a:headEnd/>
              <a:tailEnd/>
            </a:ln>
          </p:spPr>
          <p:txBody>
            <a:bodyPr/>
            <a:lstStyle/>
            <a:p>
              <a:endParaRPr lang="en-US" b="1" dirty="0"/>
            </a:p>
          </p:txBody>
        </p:sp>
        <p:sp>
          <p:nvSpPr>
            <p:cNvPr id="1590" name="Freeform 432"/>
            <p:cNvSpPr>
              <a:spLocks/>
            </p:cNvSpPr>
            <p:nvPr/>
          </p:nvSpPr>
          <p:spPr bwMode="auto">
            <a:xfrm>
              <a:off x="4613275" y="1912938"/>
              <a:ext cx="176213" cy="212725"/>
            </a:xfrm>
            <a:custGeom>
              <a:avLst/>
              <a:gdLst/>
              <a:ahLst/>
              <a:cxnLst>
                <a:cxn ang="0">
                  <a:pos x="0" y="0"/>
                </a:cxn>
                <a:cxn ang="0">
                  <a:pos x="117" y="0"/>
                </a:cxn>
                <a:cxn ang="0">
                  <a:pos x="117" y="57"/>
                </a:cxn>
                <a:cxn ang="0">
                  <a:pos x="117" y="142"/>
                </a:cxn>
                <a:cxn ang="0">
                  <a:pos x="0" y="142"/>
                </a:cxn>
                <a:cxn ang="0">
                  <a:pos x="0" y="0"/>
                </a:cxn>
              </a:cxnLst>
              <a:rect l="0" t="0" r="r" b="b"/>
              <a:pathLst>
                <a:path w="117" h="142">
                  <a:moveTo>
                    <a:pt x="0" y="0"/>
                  </a:moveTo>
                  <a:lnTo>
                    <a:pt x="117" y="0"/>
                  </a:lnTo>
                  <a:lnTo>
                    <a:pt x="117" y="57"/>
                  </a:lnTo>
                  <a:lnTo>
                    <a:pt x="117" y="142"/>
                  </a:lnTo>
                  <a:lnTo>
                    <a:pt x="0" y="142"/>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591" name="Freeform 433"/>
            <p:cNvSpPr>
              <a:spLocks/>
            </p:cNvSpPr>
            <p:nvPr/>
          </p:nvSpPr>
          <p:spPr bwMode="auto">
            <a:xfrm>
              <a:off x="4368800" y="2116138"/>
              <a:ext cx="211138" cy="230187"/>
            </a:xfrm>
            <a:custGeom>
              <a:avLst/>
              <a:gdLst/>
              <a:ahLst/>
              <a:cxnLst>
                <a:cxn ang="0">
                  <a:pos x="4" y="0"/>
                </a:cxn>
                <a:cxn ang="0">
                  <a:pos x="23" y="2"/>
                </a:cxn>
                <a:cxn ang="0">
                  <a:pos x="141" y="6"/>
                </a:cxn>
                <a:cxn ang="0">
                  <a:pos x="135" y="154"/>
                </a:cxn>
                <a:cxn ang="0">
                  <a:pos x="0" y="151"/>
                </a:cxn>
                <a:cxn ang="0">
                  <a:pos x="4" y="0"/>
                </a:cxn>
              </a:cxnLst>
              <a:rect l="0" t="0" r="r" b="b"/>
              <a:pathLst>
                <a:path w="141" h="154">
                  <a:moveTo>
                    <a:pt x="4" y="0"/>
                  </a:moveTo>
                  <a:lnTo>
                    <a:pt x="23" y="2"/>
                  </a:lnTo>
                  <a:lnTo>
                    <a:pt x="141" y="6"/>
                  </a:lnTo>
                  <a:lnTo>
                    <a:pt x="135" y="154"/>
                  </a:lnTo>
                  <a:lnTo>
                    <a:pt x="0" y="151"/>
                  </a:lnTo>
                  <a:lnTo>
                    <a:pt x="4" y="0"/>
                  </a:lnTo>
                  <a:close/>
                </a:path>
              </a:pathLst>
            </a:custGeom>
            <a:solidFill>
              <a:schemeClr val="accent3"/>
            </a:solidFill>
            <a:ln w="9525">
              <a:solidFill>
                <a:schemeClr val="tx1"/>
              </a:solidFill>
              <a:round/>
              <a:headEnd/>
              <a:tailEnd/>
            </a:ln>
          </p:spPr>
          <p:txBody>
            <a:bodyPr/>
            <a:lstStyle/>
            <a:p>
              <a:endParaRPr lang="en-US" b="1" dirty="0"/>
            </a:p>
          </p:txBody>
        </p:sp>
        <p:sp>
          <p:nvSpPr>
            <p:cNvPr id="1592" name="Freeform 434"/>
            <p:cNvSpPr>
              <a:spLocks/>
            </p:cNvSpPr>
            <p:nvPr/>
          </p:nvSpPr>
          <p:spPr bwMode="auto">
            <a:xfrm>
              <a:off x="4570413" y="2125663"/>
              <a:ext cx="219075" cy="223837"/>
            </a:xfrm>
            <a:custGeom>
              <a:avLst/>
              <a:gdLst/>
              <a:ahLst/>
              <a:cxnLst>
                <a:cxn ang="0">
                  <a:pos x="6" y="0"/>
                </a:cxn>
                <a:cxn ang="0">
                  <a:pos x="29" y="0"/>
                </a:cxn>
                <a:cxn ang="0">
                  <a:pos x="146" y="0"/>
                </a:cxn>
                <a:cxn ang="0">
                  <a:pos x="146" y="25"/>
                </a:cxn>
                <a:cxn ang="0">
                  <a:pos x="125" y="25"/>
                </a:cxn>
                <a:cxn ang="0">
                  <a:pos x="125" y="150"/>
                </a:cxn>
                <a:cxn ang="0">
                  <a:pos x="0" y="148"/>
                </a:cxn>
                <a:cxn ang="0">
                  <a:pos x="6" y="0"/>
                </a:cxn>
              </a:cxnLst>
              <a:rect l="0" t="0" r="r" b="b"/>
              <a:pathLst>
                <a:path w="146" h="150">
                  <a:moveTo>
                    <a:pt x="6" y="0"/>
                  </a:moveTo>
                  <a:lnTo>
                    <a:pt x="29" y="0"/>
                  </a:lnTo>
                  <a:lnTo>
                    <a:pt x="146" y="0"/>
                  </a:lnTo>
                  <a:lnTo>
                    <a:pt x="146" y="25"/>
                  </a:lnTo>
                  <a:lnTo>
                    <a:pt x="125" y="25"/>
                  </a:lnTo>
                  <a:lnTo>
                    <a:pt x="125" y="150"/>
                  </a:lnTo>
                  <a:lnTo>
                    <a:pt x="0" y="148"/>
                  </a:lnTo>
                  <a:lnTo>
                    <a:pt x="6" y="0"/>
                  </a:lnTo>
                  <a:close/>
                </a:path>
              </a:pathLst>
            </a:custGeom>
            <a:solidFill>
              <a:schemeClr val="accent3"/>
            </a:solidFill>
            <a:ln w="9525">
              <a:solidFill>
                <a:schemeClr val="tx1"/>
              </a:solidFill>
              <a:round/>
              <a:headEnd/>
              <a:tailEnd/>
            </a:ln>
          </p:spPr>
          <p:txBody>
            <a:bodyPr/>
            <a:lstStyle/>
            <a:p>
              <a:endParaRPr lang="en-US" b="1" dirty="0"/>
            </a:p>
          </p:txBody>
        </p:sp>
        <p:sp>
          <p:nvSpPr>
            <p:cNvPr id="1593" name="Freeform 435"/>
            <p:cNvSpPr>
              <a:spLocks/>
            </p:cNvSpPr>
            <p:nvPr/>
          </p:nvSpPr>
          <p:spPr bwMode="auto">
            <a:xfrm>
              <a:off x="4368800" y="2341563"/>
              <a:ext cx="201613" cy="209550"/>
            </a:xfrm>
            <a:custGeom>
              <a:avLst/>
              <a:gdLst/>
              <a:ahLst/>
              <a:cxnLst>
                <a:cxn ang="0">
                  <a:pos x="0" y="0"/>
                </a:cxn>
                <a:cxn ang="0">
                  <a:pos x="135" y="3"/>
                </a:cxn>
                <a:cxn ang="0">
                  <a:pos x="135" y="140"/>
                </a:cxn>
                <a:cxn ang="0">
                  <a:pos x="0" y="140"/>
                </a:cxn>
                <a:cxn ang="0">
                  <a:pos x="0" y="0"/>
                </a:cxn>
              </a:cxnLst>
              <a:rect l="0" t="0" r="r" b="b"/>
              <a:pathLst>
                <a:path w="135" h="140">
                  <a:moveTo>
                    <a:pt x="0" y="0"/>
                  </a:moveTo>
                  <a:lnTo>
                    <a:pt x="135" y="3"/>
                  </a:lnTo>
                  <a:lnTo>
                    <a:pt x="135" y="140"/>
                  </a:lnTo>
                  <a:lnTo>
                    <a:pt x="0" y="140"/>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594" name="Freeform 436"/>
            <p:cNvSpPr>
              <a:spLocks/>
            </p:cNvSpPr>
            <p:nvPr/>
          </p:nvSpPr>
          <p:spPr bwMode="auto">
            <a:xfrm>
              <a:off x="4570413" y="2346325"/>
              <a:ext cx="212725" cy="217488"/>
            </a:xfrm>
            <a:custGeom>
              <a:avLst/>
              <a:gdLst/>
              <a:ahLst/>
              <a:cxnLst>
                <a:cxn ang="0">
                  <a:pos x="0" y="0"/>
                </a:cxn>
                <a:cxn ang="0">
                  <a:pos x="125" y="2"/>
                </a:cxn>
                <a:cxn ang="0">
                  <a:pos x="142" y="3"/>
                </a:cxn>
                <a:cxn ang="0">
                  <a:pos x="142" y="145"/>
                </a:cxn>
                <a:cxn ang="0">
                  <a:pos x="0" y="137"/>
                </a:cxn>
                <a:cxn ang="0">
                  <a:pos x="0" y="0"/>
                </a:cxn>
              </a:cxnLst>
              <a:rect l="0" t="0" r="r" b="b"/>
              <a:pathLst>
                <a:path w="142" h="145">
                  <a:moveTo>
                    <a:pt x="0" y="0"/>
                  </a:moveTo>
                  <a:lnTo>
                    <a:pt x="125" y="2"/>
                  </a:lnTo>
                  <a:lnTo>
                    <a:pt x="142" y="3"/>
                  </a:lnTo>
                  <a:lnTo>
                    <a:pt x="142" y="145"/>
                  </a:lnTo>
                  <a:lnTo>
                    <a:pt x="0" y="137"/>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595" name="Freeform 437"/>
            <p:cNvSpPr>
              <a:spLocks/>
            </p:cNvSpPr>
            <p:nvPr/>
          </p:nvSpPr>
          <p:spPr bwMode="auto">
            <a:xfrm>
              <a:off x="4783138" y="2351088"/>
              <a:ext cx="192087" cy="212725"/>
            </a:xfrm>
            <a:custGeom>
              <a:avLst/>
              <a:gdLst/>
              <a:ahLst/>
              <a:cxnLst>
                <a:cxn ang="0">
                  <a:pos x="0" y="142"/>
                </a:cxn>
                <a:cxn ang="0">
                  <a:pos x="0" y="19"/>
                </a:cxn>
                <a:cxn ang="0">
                  <a:pos x="0" y="0"/>
                </a:cxn>
                <a:cxn ang="0">
                  <a:pos x="57" y="6"/>
                </a:cxn>
                <a:cxn ang="0">
                  <a:pos x="86" y="6"/>
                </a:cxn>
                <a:cxn ang="0">
                  <a:pos x="129" y="23"/>
                </a:cxn>
                <a:cxn ang="0">
                  <a:pos x="129" y="142"/>
                </a:cxn>
                <a:cxn ang="0">
                  <a:pos x="0" y="142"/>
                </a:cxn>
              </a:cxnLst>
              <a:rect l="0" t="0" r="r" b="b"/>
              <a:pathLst>
                <a:path w="129" h="142">
                  <a:moveTo>
                    <a:pt x="0" y="142"/>
                  </a:moveTo>
                  <a:lnTo>
                    <a:pt x="0" y="19"/>
                  </a:lnTo>
                  <a:lnTo>
                    <a:pt x="0" y="0"/>
                  </a:lnTo>
                  <a:lnTo>
                    <a:pt x="57" y="6"/>
                  </a:lnTo>
                  <a:lnTo>
                    <a:pt x="86" y="6"/>
                  </a:lnTo>
                  <a:lnTo>
                    <a:pt x="129" y="23"/>
                  </a:lnTo>
                  <a:lnTo>
                    <a:pt x="129" y="142"/>
                  </a:lnTo>
                  <a:lnTo>
                    <a:pt x="0" y="142"/>
                  </a:lnTo>
                  <a:close/>
                </a:path>
              </a:pathLst>
            </a:custGeom>
            <a:solidFill>
              <a:schemeClr val="accent3"/>
            </a:solidFill>
            <a:ln w="9525">
              <a:solidFill>
                <a:schemeClr val="tx1"/>
              </a:solidFill>
              <a:round/>
              <a:headEnd/>
              <a:tailEnd/>
            </a:ln>
          </p:spPr>
          <p:txBody>
            <a:bodyPr/>
            <a:lstStyle/>
            <a:p>
              <a:endParaRPr lang="en-US" b="1" dirty="0"/>
            </a:p>
          </p:txBody>
        </p:sp>
        <p:sp>
          <p:nvSpPr>
            <p:cNvPr id="1596" name="Freeform 438"/>
            <p:cNvSpPr>
              <a:spLocks/>
            </p:cNvSpPr>
            <p:nvPr/>
          </p:nvSpPr>
          <p:spPr bwMode="auto">
            <a:xfrm>
              <a:off x="4757738" y="2162175"/>
              <a:ext cx="217487" cy="223838"/>
            </a:xfrm>
            <a:custGeom>
              <a:avLst/>
              <a:gdLst/>
              <a:ahLst/>
              <a:cxnLst>
                <a:cxn ang="0">
                  <a:pos x="0" y="125"/>
                </a:cxn>
                <a:cxn ang="0">
                  <a:pos x="0" y="0"/>
                </a:cxn>
                <a:cxn ang="0">
                  <a:pos x="21" y="0"/>
                </a:cxn>
                <a:cxn ang="0">
                  <a:pos x="49" y="26"/>
                </a:cxn>
                <a:cxn ang="0">
                  <a:pos x="66" y="35"/>
                </a:cxn>
                <a:cxn ang="0">
                  <a:pos x="91" y="43"/>
                </a:cxn>
                <a:cxn ang="0">
                  <a:pos x="114" y="44"/>
                </a:cxn>
                <a:cxn ang="0">
                  <a:pos x="134" y="48"/>
                </a:cxn>
                <a:cxn ang="0">
                  <a:pos x="146" y="48"/>
                </a:cxn>
                <a:cxn ang="0">
                  <a:pos x="146" y="125"/>
                </a:cxn>
                <a:cxn ang="0">
                  <a:pos x="146" y="149"/>
                </a:cxn>
                <a:cxn ang="0">
                  <a:pos x="103" y="132"/>
                </a:cxn>
                <a:cxn ang="0">
                  <a:pos x="74" y="132"/>
                </a:cxn>
                <a:cxn ang="0">
                  <a:pos x="17" y="126"/>
                </a:cxn>
                <a:cxn ang="0">
                  <a:pos x="0" y="125"/>
                </a:cxn>
              </a:cxnLst>
              <a:rect l="0" t="0" r="r" b="b"/>
              <a:pathLst>
                <a:path w="146" h="149">
                  <a:moveTo>
                    <a:pt x="0" y="125"/>
                  </a:moveTo>
                  <a:lnTo>
                    <a:pt x="0" y="0"/>
                  </a:lnTo>
                  <a:lnTo>
                    <a:pt x="21" y="0"/>
                  </a:lnTo>
                  <a:lnTo>
                    <a:pt x="49" y="26"/>
                  </a:lnTo>
                  <a:lnTo>
                    <a:pt x="66" y="35"/>
                  </a:lnTo>
                  <a:lnTo>
                    <a:pt x="91" y="43"/>
                  </a:lnTo>
                  <a:lnTo>
                    <a:pt x="114" y="44"/>
                  </a:lnTo>
                  <a:lnTo>
                    <a:pt x="134" y="48"/>
                  </a:lnTo>
                  <a:lnTo>
                    <a:pt x="146" y="48"/>
                  </a:lnTo>
                  <a:lnTo>
                    <a:pt x="146" y="125"/>
                  </a:lnTo>
                  <a:lnTo>
                    <a:pt x="146" y="149"/>
                  </a:lnTo>
                  <a:lnTo>
                    <a:pt x="103" y="132"/>
                  </a:lnTo>
                  <a:lnTo>
                    <a:pt x="74" y="132"/>
                  </a:lnTo>
                  <a:lnTo>
                    <a:pt x="17" y="126"/>
                  </a:lnTo>
                  <a:lnTo>
                    <a:pt x="0" y="125"/>
                  </a:lnTo>
                  <a:close/>
                </a:path>
              </a:pathLst>
            </a:custGeom>
            <a:solidFill>
              <a:schemeClr val="accent3"/>
            </a:solidFill>
            <a:ln w="9525">
              <a:solidFill>
                <a:schemeClr val="tx1"/>
              </a:solidFill>
              <a:round/>
              <a:headEnd/>
              <a:tailEnd/>
            </a:ln>
          </p:spPr>
          <p:txBody>
            <a:bodyPr/>
            <a:lstStyle/>
            <a:p>
              <a:endParaRPr lang="en-US" b="1" dirty="0"/>
            </a:p>
          </p:txBody>
        </p:sp>
        <p:sp>
          <p:nvSpPr>
            <p:cNvPr id="1597" name="Freeform 439"/>
            <p:cNvSpPr>
              <a:spLocks/>
            </p:cNvSpPr>
            <p:nvPr/>
          </p:nvSpPr>
          <p:spPr bwMode="auto">
            <a:xfrm>
              <a:off x="4789488" y="1998663"/>
              <a:ext cx="185737" cy="236537"/>
            </a:xfrm>
            <a:custGeom>
              <a:avLst/>
              <a:gdLst/>
              <a:ahLst/>
              <a:cxnLst>
                <a:cxn ang="0">
                  <a:pos x="125" y="158"/>
                </a:cxn>
                <a:cxn ang="0">
                  <a:pos x="113" y="158"/>
                </a:cxn>
                <a:cxn ang="0">
                  <a:pos x="93" y="154"/>
                </a:cxn>
                <a:cxn ang="0">
                  <a:pos x="70" y="153"/>
                </a:cxn>
                <a:cxn ang="0">
                  <a:pos x="45" y="145"/>
                </a:cxn>
                <a:cxn ang="0">
                  <a:pos x="28" y="136"/>
                </a:cxn>
                <a:cxn ang="0">
                  <a:pos x="0" y="110"/>
                </a:cxn>
                <a:cxn ang="0">
                  <a:pos x="0" y="85"/>
                </a:cxn>
                <a:cxn ang="0">
                  <a:pos x="0" y="0"/>
                </a:cxn>
                <a:cxn ang="0">
                  <a:pos x="13" y="5"/>
                </a:cxn>
                <a:cxn ang="0">
                  <a:pos x="26" y="16"/>
                </a:cxn>
                <a:cxn ang="0">
                  <a:pos x="42" y="30"/>
                </a:cxn>
                <a:cxn ang="0">
                  <a:pos x="62" y="51"/>
                </a:cxn>
                <a:cxn ang="0">
                  <a:pos x="76" y="59"/>
                </a:cxn>
                <a:cxn ang="0">
                  <a:pos x="90" y="62"/>
                </a:cxn>
                <a:cxn ang="0">
                  <a:pos x="105" y="59"/>
                </a:cxn>
                <a:cxn ang="0">
                  <a:pos x="117" y="51"/>
                </a:cxn>
                <a:cxn ang="0">
                  <a:pos x="123" y="56"/>
                </a:cxn>
                <a:cxn ang="0">
                  <a:pos x="125" y="158"/>
                </a:cxn>
              </a:cxnLst>
              <a:rect l="0" t="0" r="r" b="b"/>
              <a:pathLst>
                <a:path w="125" h="158">
                  <a:moveTo>
                    <a:pt x="125" y="158"/>
                  </a:moveTo>
                  <a:lnTo>
                    <a:pt x="113" y="158"/>
                  </a:lnTo>
                  <a:lnTo>
                    <a:pt x="93" y="154"/>
                  </a:lnTo>
                  <a:lnTo>
                    <a:pt x="70" y="153"/>
                  </a:lnTo>
                  <a:lnTo>
                    <a:pt x="45" y="145"/>
                  </a:lnTo>
                  <a:lnTo>
                    <a:pt x="28" y="136"/>
                  </a:lnTo>
                  <a:lnTo>
                    <a:pt x="0" y="110"/>
                  </a:lnTo>
                  <a:lnTo>
                    <a:pt x="0" y="85"/>
                  </a:lnTo>
                  <a:lnTo>
                    <a:pt x="0" y="0"/>
                  </a:lnTo>
                  <a:lnTo>
                    <a:pt x="13" y="5"/>
                  </a:lnTo>
                  <a:lnTo>
                    <a:pt x="26" y="16"/>
                  </a:lnTo>
                  <a:lnTo>
                    <a:pt x="42" y="30"/>
                  </a:lnTo>
                  <a:lnTo>
                    <a:pt x="62" y="51"/>
                  </a:lnTo>
                  <a:lnTo>
                    <a:pt x="76" y="59"/>
                  </a:lnTo>
                  <a:lnTo>
                    <a:pt x="90" y="62"/>
                  </a:lnTo>
                  <a:lnTo>
                    <a:pt x="105" y="59"/>
                  </a:lnTo>
                  <a:lnTo>
                    <a:pt x="117" y="51"/>
                  </a:lnTo>
                  <a:lnTo>
                    <a:pt x="123" y="56"/>
                  </a:lnTo>
                  <a:lnTo>
                    <a:pt x="125" y="158"/>
                  </a:lnTo>
                  <a:close/>
                </a:path>
              </a:pathLst>
            </a:custGeom>
            <a:solidFill>
              <a:schemeClr val="accent3"/>
            </a:solidFill>
            <a:ln w="9525">
              <a:solidFill>
                <a:schemeClr val="tx1"/>
              </a:solidFill>
              <a:round/>
              <a:headEnd/>
              <a:tailEnd/>
            </a:ln>
          </p:spPr>
          <p:txBody>
            <a:bodyPr/>
            <a:lstStyle/>
            <a:p>
              <a:endParaRPr lang="en-US" b="1" dirty="0"/>
            </a:p>
          </p:txBody>
        </p:sp>
        <p:sp>
          <p:nvSpPr>
            <p:cNvPr id="1598" name="Freeform 440"/>
            <p:cNvSpPr>
              <a:spLocks/>
            </p:cNvSpPr>
            <p:nvPr/>
          </p:nvSpPr>
          <p:spPr bwMode="auto">
            <a:xfrm>
              <a:off x="6189663" y="3195638"/>
              <a:ext cx="285750" cy="287337"/>
            </a:xfrm>
            <a:custGeom>
              <a:avLst/>
              <a:gdLst/>
              <a:ahLst/>
              <a:cxnLst>
                <a:cxn ang="0">
                  <a:pos x="0" y="72"/>
                </a:cxn>
                <a:cxn ang="0">
                  <a:pos x="110" y="0"/>
                </a:cxn>
                <a:cxn ang="0">
                  <a:pos x="125" y="23"/>
                </a:cxn>
                <a:cxn ang="0">
                  <a:pos x="131" y="46"/>
                </a:cxn>
                <a:cxn ang="0">
                  <a:pos x="131" y="60"/>
                </a:cxn>
                <a:cxn ang="0">
                  <a:pos x="137" y="60"/>
                </a:cxn>
                <a:cxn ang="0">
                  <a:pos x="147" y="77"/>
                </a:cxn>
                <a:cxn ang="0">
                  <a:pos x="157" y="75"/>
                </a:cxn>
                <a:cxn ang="0">
                  <a:pos x="159" y="88"/>
                </a:cxn>
                <a:cxn ang="0">
                  <a:pos x="171" y="91"/>
                </a:cxn>
                <a:cxn ang="0">
                  <a:pos x="177" y="101"/>
                </a:cxn>
                <a:cxn ang="0">
                  <a:pos x="191" y="106"/>
                </a:cxn>
                <a:cxn ang="0">
                  <a:pos x="191" y="124"/>
                </a:cxn>
                <a:cxn ang="0">
                  <a:pos x="73" y="192"/>
                </a:cxn>
                <a:cxn ang="0">
                  <a:pos x="0" y="72"/>
                </a:cxn>
              </a:cxnLst>
              <a:rect l="0" t="0" r="r" b="b"/>
              <a:pathLst>
                <a:path w="191" h="192">
                  <a:moveTo>
                    <a:pt x="0" y="72"/>
                  </a:moveTo>
                  <a:lnTo>
                    <a:pt x="110" y="0"/>
                  </a:lnTo>
                  <a:lnTo>
                    <a:pt x="125" y="23"/>
                  </a:lnTo>
                  <a:lnTo>
                    <a:pt x="131" y="46"/>
                  </a:lnTo>
                  <a:lnTo>
                    <a:pt x="131" y="60"/>
                  </a:lnTo>
                  <a:lnTo>
                    <a:pt x="137" y="60"/>
                  </a:lnTo>
                  <a:lnTo>
                    <a:pt x="147" y="77"/>
                  </a:lnTo>
                  <a:lnTo>
                    <a:pt x="157" y="75"/>
                  </a:lnTo>
                  <a:lnTo>
                    <a:pt x="159" y="88"/>
                  </a:lnTo>
                  <a:lnTo>
                    <a:pt x="171" y="91"/>
                  </a:lnTo>
                  <a:lnTo>
                    <a:pt x="177" y="101"/>
                  </a:lnTo>
                  <a:lnTo>
                    <a:pt x="191" y="106"/>
                  </a:lnTo>
                  <a:lnTo>
                    <a:pt x="191" y="124"/>
                  </a:lnTo>
                  <a:lnTo>
                    <a:pt x="73" y="192"/>
                  </a:lnTo>
                  <a:lnTo>
                    <a:pt x="0" y="72"/>
                  </a:lnTo>
                  <a:close/>
                </a:path>
              </a:pathLst>
            </a:custGeom>
            <a:solidFill>
              <a:schemeClr val="accent3"/>
            </a:solidFill>
            <a:ln w="9525">
              <a:solidFill>
                <a:schemeClr val="tx1"/>
              </a:solidFill>
              <a:round/>
              <a:headEnd/>
              <a:tailEnd/>
            </a:ln>
          </p:spPr>
          <p:txBody>
            <a:bodyPr/>
            <a:lstStyle/>
            <a:p>
              <a:endParaRPr lang="en-US" b="1" dirty="0"/>
            </a:p>
          </p:txBody>
        </p:sp>
        <p:sp>
          <p:nvSpPr>
            <p:cNvPr id="1599" name="Freeform 441"/>
            <p:cNvSpPr>
              <a:spLocks/>
            </p:cNvSpPr>
            <p:nvPr/>
          </p:nvSpPr>
          <p:spPr bwMode="auto">
            <a:xfrm>
              <a:off x="6261100" y="3370263"/>
              <a:ext cx="273050" cy="325437"/>
            </a:xfrm>
            <a:custGeom>
              <a:avLst/>
              <a:gdLst/>
              <a:ahLst/>
              <a:cxnLst>
                <a:cxn ang="0">
                  <a:pos x="143" y="7"/>
                </a:cxn>
                <a:cxn ang="0">
                  <a:pos x="148" y="11"/>
                </a:cxn>
                <a:cxn ang="0">
                  <a:pos x="160" y="0"/>
                </a:cxn>
                <a:cxn ang="0">
                  <a:pos x="162" y="26"/>
                </a:cxn>
                <a:cxn ang="0">
                  <a:pos x="154" y="29"/>
                </a:cxn>
                <a:cxn ang="0">
                  <a:pos x="154" y="37"/>
                </a:cxn>
                <a:cxn ang="0">
                  <a:pos x="160" y="41"/>
                </a:cxn>
                <a:cxn ang="0">
                  <a:pos x="165" y="60"/>
                </a:cxn>
                <a:cxn ang="0">
                  <a:pos x="182" y="94"/>
                </a:cxn>
                <a:cxn ang="0">
                  <a:pos x="166" y="115"/>
                </a:cxn>
                <a:cxn ang="0">
                  <a:pos x="160" y="174"/>
                </a:cxn>
                <a:cxn ang="0">
                  <a:pos x="105" y="174"/>
                </a:cxn>
                <a:cxn ang="0">
                  <a:pos x="26" y="218"/>
                </a:cxn>
                <a:cxn ang="0">
                  <a:pos x="22" y="203"/>
                </a:cxn>
                <a:cxn ang="0">
                  <a:pos x="26" y="192"/>
                </a:cxn>
                <a:cxn ang="0">
                  <a:pos x="5" y="157"/>
                </a:cxn>
                <a:cxn ang="0">
                  <a:pos x="2" y="134"/>
                </a:cxn>
                <a:cxn ang="0">
                  <a:pos x="0" y="92"/>
                </a:cxn>
                <a:cxn ang="0">
                  <a:pos x="25" y="75"/>
                </a:cxn>
                <a:cxn ang="0">
                  <a:pos x="143" y="7"/>
                </a:cxn>
              </a:cxnLst>
              <a:rect l="0" t="0" r="r" b="b"/>
              <a:pathLst>
                <a:path w="182" h="218">
                  <a:moveTo>
                    <a:pt x="143" y="7"/>
                  </a:moveTo>
                  <a:lnTo>
                    <a:pt x="148" y="11"/>
                  </a:lnTo>
                  <a:lnTo>
                    <a:pt x="160" y="0"/>
                  </a:lnTo>
                  <a:lnTo>
                    <a:pt x="162" y="26"/>
                  </a:lnTo>
                  <a:lnTo>
                    <a:pt x="154" y="29"/>
                  </a:lnTo>
                  <a:lnTo>
                    <a:pt x="154" y="37"/>
                  </a:lnTo>
                  <a:lnTo>
                    <a:pt x="160" y="41"/>
                  </a:lnTo>
                  <a:lnTo>
                    <a:pt x="165" y="60"/>
                  </a:lnTo>
                  <a:lnTo>
                    <a:pt x="182" y="94"/>
                  </a:lnTo>
                  <a:lnTo>
                    <a:pt x="166" y="115"/>
                  </a:lnTo>
                  <a:lnTo>
                    <a:pt x="160" y="174"/>
                  </a:lnTo>
                  <a:lnTo>
                    <a:pt x="105" y="174"/>
                  </a:lnTo>
                  <a:lnTo>
                    <a:pt x="26" y="218"/>
                  </a:lnTo>
                  <a:lnTo>
                    <a:pt x="22" y="203"/>
                  </a:lnTo>
                  <a:lnTo>
                    <a:pt x="26" y="192"/>
                  </a:lnTo>
                  <a:lnTo>
                    <a:pt x="5" y="157"/>
                  </a:lnTo>
                  <a:lnTo>
                    <a:pt x="2" y="134"/>
                  </a:lnTo>
                  <a:lnTo>
                    <a:pt x="0" y="92"/>
                  </a:lnTo>
                  <a:lnTo>
                    <a:pt x="25" y="75"/>
                  </a:lnTo>
                  <a:lnTo>
                    <a:pt x="143" y="7"/>
                  </a:lnTo>
                  <a:close/>
                </a:path>
              </a:pathLst>
            </a:custGeom>
            <a:solidFill>
              <a:schemeClr val="accent3"/>
            </a:solidFill>
            <a:ln w="9525">
              <a:solidFill>
                <a:schemeClr val="tx1"/>
              </a:solidFill>
              <a:round/>
              <a:headEnd/>
              <a:tailEnd/>
            </a:ln>
          </p:spPr>
          <p:txBody>
            <a:bodyPr/>
            <a:lstStyle/>
            <a:p>
              <a:endParaRPr lang="en-US" b="1" dirty="0"/>
            </a:p>
          </p:txBody>
        </p:sp>
        <p:sp>
          <p:nvSpPr>
            <p:cNvPr id="1600" name="Freeform 442"/>
            <p:cNvSpPr>
              <a:spLocks/>
            </p:cNvSpPr>
            <p:nvPr/>
          </p:nvSpPr>
          <p:spPr bwMode="auto">
            <a:xfrm>
              <a:off x="6300788" y="3630613"/>
              <a:ext cx="255587" cy="141287"/>
            </a:xfrm>
            <a:custGeom>
              <a:avLst/>
              <a:gdLst/>
              <a:ahLst/>
              <a:cxnLst>
                <a:cxn ang="0">
                  <a:pos x="134" y="0"/>
                </a:cxn>
                <a:cxn ang="0">
                  <a:pos x="148" y="4"/>
                </a:cxn>
                <a:cxn ang="0">
                  <a:pos x="165" y="6"/>
                </a:cxn>
                <a:cxn ang="0">
                  <a:pos x="159" y="23"/>
                </a:cxn>
                <a:cxn ang="0">
                  <a:pos x="160" y="40"/>
                </a:cxn>
                <a:cxn ang="0">
                  <a:pos x="171" y="54"/>
                </a:cxn>
                <a:cxn ang="0">
                  <a:pos x="163" y="63"/>
                </a:cxn>
                <a:cxn ang="0">
                  <a:pos x="157" y="58"/>
                </a:cxn>
                <a:cxn ang="0">
                  <a:pos x="142" y="58"/>
                </a:cxn>
                <a:cxn ang="0">
                  <a:pos x="113" y="75"/>
                </a:cxn>
                <a:cxn ang="0">
                  <a:pos x="31" y="94"/>
                </a:cxn>
                <a:cxn ang="0">
                  <a:pos x="16" y="71"/>
                </a:cxn>
                <a:cxn ang="0">
                  <a:pos x="11" y="52"/>
                </a:cxn>
                <a:cxn ang="0">
                  <a:pos x="0" y="44"/>
                </a:cxn>
                <a:cxn ang="0">
                  <a:pos x="79" y="0"/>
                </a:cxn>
                <a:cxn ang="0">
                  <a:pos x="134" y="0"/>
                </a:cxn>
              </a:cxnLst>
              <a:rect l="0" t="0" r="r" b="b"/>
              <a:pathLst>
                <a:path w="171" h="94">
                  <a:moveTo>
                    <a:pt x="134" y="0"/>
                  </a:moveTo>
                  <a:lnTo>
                    <a:pt x="148" y="4"/>
                  </a:lnTo>
                  <a:lnTo>
                    <a:pt x="165" y="6"/>
                  </a:lnTo>
                  <a:lnTo>
                    <a:pt x="159" y="23"/>
                  </a:lnTo>
                  <a:lnTo>
                    <a:pt x="160" y="40"/>
                  </a:lnTo>
                  <a:lnTo>
                    <a:pt x="171" y="54"/>
                  </a:lnTo>
                  <a:lnTo>
                    <a:pt x="163" y="63"/>
                  </a:lnTo>
                  <a:lnTo>
                    <a:pt x="157" y="58"/>
                  </a:lnTo>
                  <a:lnTo>
                    <a:pt x="142" y="58"/>
                  </a:lnTo>
                  <a:lnTo>
                    <a:pt x="113" y="75"/>
                  </a:lnTo>
                  <a:lnTo>
                    <a:pt x="31" y="94"/>
                  </a:lnTo>
                  <a:lnTo>
                    <a:pt x="16" y="71"/>
                  </a:lnTo>
                  <a:lnTo>
                    <a:pt x="11" y="52"/>
                  </a:lnTo>
                  <a:lnTo>
                    <a:pt x="0" y="44"/>
                  </a:lnTo>
                  <a:lnTo>
                    <a:pt x="79" y="0"/>
                  </a:lnTo>
                  <a:lnTo>
                    <a:pt x="134" y="0"/>
                  </a:lnTo>
                  <a:close/>
                </a:path>
              </a:pathLst>
            </a:custGeom>
            <a:solidFill>
              <a:schemeClr val="accent3"/>
            </a:solidFill>
            <a:ln w="9525">
              <a:solidFill>
                <a:schemeClr val="tx1"/>
              </a:solidFill>
              <a:round/>
              <a:headEnd/>
              <a:tailEnd/>
            </a:ln>
          </p:spPr>
          <p:txBody>
            <a:bodyPr/>
            <a:lstStyle/>
            <a:p>
              <a:endParaRPr lang="en-US" b="1" dirty="0"/>
            </a:p>
          </p:txBody>
        </p:sp>
        <p:sp>
          <p:nvSpPr>
            <p:cNvPr id="1601" name="Freeform 443"/>
            <p:cNvSpPr>
              <a:spLocks/>
            </p:cNvSpPr>
            <p:nvPr/>
          </p:nvSpPr>
          <p:spPr bwMode="auto">
            <a:xfrm>
              <a:off x="6056313" y="3508375"/>
              <a:ext cx="244475" cy="322263"/>
            </a:xfrm>
            <a:custGeom>
              <a:avLst/>
              <a:gdLst/>
              <a:ahLst/>
              <a:cxnLst>
                <a:cxn ang="0">
                  <a:pos x="0" y="89"/>
                </a:cxn>
                <a:cxn ang="0">
                  <a:pos x="22" y="117"/>
                </a:cxn>
                <a:cxn ang="0">
                  <a:pos x="25" y="145"/>
                </a:cxn>
                <a:cxn ang="0">
                  <a:pos x="39" y="156"/>
                </a:cxn>
                <a:cxn ang="0">
                  <a:pos x="60" y="183"/>
                </a:cxn>
                <a:cxn ang="0">
                  <a:pos x="63" y="208"/>
                </a:cxn>
                <a:cxn ang="0">
                  <a:pos x="79" y="216"/>
                </a:cxn>
                <a:cxn ang="0">
                  <a:pos x="106" y="200"/>
                </a:cxn>
                <a:cxn ang="0">
                  <a:pos x="132" y="153"/>
                </a:cxn>
                <a:cxn ang="0">
                  <a:pos x="163" y="126"/>
                </a:cxn>
                <a:cxn ang="0">
                  <a:pos x="159" y="111"/>
                </a:cxn>
                <a:cxn ang="0">
                  <a:pos x="163" y="100"/>
                </a:cxn>
                <a:cxn ang="0">
                  <a:pos x="142" y="65"/>
                </a:cxn>
                <a:cxn ang="0">
                  <a:pos x="139" y="42"/>
                </a:cxn>
                <a:cxn ang="0">
                  <a:pos x="137" y="0"/>
                </a:cxn>
                <a:cxn ang="0">
                  <a:pos x="65" y="49"/>
                </a:cxn>
                <a:cxn ang="0">
                  <a:pos x="0" y="89"/>
                </a:cxn>
              </a:cxnLst>
              <a:rect l="0" t="0" r="r" b="b"/>
              <a:pathLst>
                <a:path w="163" h="216">
                  <a:moveTo>
                    <a:pt x="0" y="89"/>
                  </a:moveTo>
                  <a:lnTo>
                    <a:pt x="22" y="117"/>
                  </a:lnTo>
                  <a:lnTo>
                    <a:pt x="25" y="145"/>
                  </a:lnTo>
                  <a:lnTo>
                    <a:pt x="39" y="156"/>
                  </a:lnTo>
                  <a:lnTo>
                    <a:pt x="60" y="183"/>
                  </a:lnTo>
                  <a:lnTo>
                    <a:pt x="63" y="208"/>
                  </a:lnTo>
                  <a:lnTo>
                    <a:pt x="79" y="216"/>
                  </a:lnTo>
                  <a:lnTo>
                    <a:pt x="106" y="200"/>
                  </a:lnTo>
                  <a:lnTo>
                    <a:pt x="132" y="153"/>
                  </a:lnTo>
                  <a:lnTo>
                    <a:pt x="163" y="126"/>
                  </a:lnTo>
                  <a:lnTo>
                    <a:pt x="159" y="111"/>
                  </a:lnTo>
                  <a:lnTo>
                    <a:pt x="163" y="100"/>
                  </a:lnTo>
                  <a:lnTo>
                    <a:pt x="142" y="65"/>
                  </a:lnTo>
                  <a:lnTo>
                    <a:pt x="139" y="42"/>
                  </a:lnTo>
                  <a:lnTo>
                    <a:pt x="137" y="0"/>
                  </a:lnTo>
                  <a:lnTo>
                    <a:pt x="65" y="49"/>
                  </a:lnTo>
                  <a:lnTo>
                    <a:pt x="0" y="89"/>
                  </a:lnTo>
                  <a:close/>
                </a:path>
              </a:pathLst>
            </a:custGeom>
            <a:solidFill>
              <a:schemeClr val="accent3"/>
            </a:solidFill>
            <a:ln w="9525">
              <a:solidFill>
                <a:schemeClr val="tx1"/>
              </a:solidFill>
              <a:round/>
              <a:headEnd/>
              <a:tailEnd/>
            </a:ln>
          </p:spPr>
          <p:txBody>
            <a:bodyPr/>
            <a:lstStyle/>
            <a:p>
              <a:endParaRPr lang="en-US" b="1" dirty="0"/>
            </a:p>
          </p:txBody>
        </p:sp>
        <p:sp>
          <p:nvSpPr>
            <p:cNvPr id="1602" name="Freeform 444"/>
            <p:cNvSpPr>
              <a:spLocks/>
            </p:cNvSpPr>
            <p:nvPr/>
          </p:nvSpPr>
          <p:spPr bwMode="auto">
            <a:xfrm>
              <a:off x="5867400" y="3641725"/>
              <a:ext cx="282575" cy="311150"/>
            </a:xfrm>
            <a:custGeom>
              <a:avLst/>
              <a:gdLst/>
              <a:ahLst/>
              <a:cxnLst>
                <a:cxn ang="0">
                  <a:pos x="98" y="176"/>
                </a:cxn>
                <a:cxn ang="0">
                  <a:pos x="44" y="208"/>
                </a:cxn>
                <a:cxn ang="0">
                  <a:pos x="14" y="128"/>
                </a:cxn>
                <a:cxn ang="0">
                  <a:pos x="0" y="116"/>
                </a:cxn>
                <a:cxn ang="0">
                  <a:pos x="11" y="77"/>
                </a:cxn>
                <a:cxn ang="0">
                  <a:pos x="64" y="39"/>
                </a:cxn>
                <a:cxn ang="0">
                  <a:pos x="126" y="0"/>
                </a:cxn>
                <a:cxn ang="0">
                  <a:pos x="148" y="28"/>
                </a:cxn>
                <a:cxn ang="0">
                  <a:pos x="151" y="56"/>
                </a:cxn>
                <a:cxn ang="0">
                  <a:pos x="166" y="68"/>
                </a:cxn>
                <a:cxn ang="0">
                  <a:pos x="186" y="94"/>
                </a:cxn>
                <a:cxn ang="0">
                  <a:pos x="189" y="119"/>
                </a:cxn>
                <a:cxn ang="0">
                  <a:pos x="98" y="176"/>
                </a:cxn>
              </a:cxnLst>
              <a:rect l="0" t="0" r="r" b="b"/>
              <a:pathLst>
                <a:path w="189" h="208">
                  <a:moveTo>
                    <a:pt x="98" y="176"/>
                  </a:moveTo>
                  <a:lnTo>
                    <a:pt x="44" y="208"/>
                  </a:lnTo>
                  <a:lnTo>
                    <a:pt x="14" y="128"/>
                  </a:lnTo>
                  <a:lnTo>
                    <a:pt x="0" y="116"/>
                  </a:lnTo>
                  <a:lnTo>
                    <a:pt x="11" y="77"/>
                  </a:lnTo>
                  <a:lnTo>
                    <a:pt x="64" y="39"/>
                  </a:lnTo>
                  <a:lnTo>
                    <a:pt x="126" y="0"/>
                  </a:lnTo>
                  <a:lnTo>
                    <a:pt x="148" y="28"/>
                  </a:lnTo>
                  <a:lnTo>
                    <a:pt x="151" y="56"/>
                  </a:lnTo>
                  <a:lnTo>
                    <a:pt x="166" y="68"/>
                  </a:lnTo>
                  <a:lnTo>
                    <a:pt x="186" y="94"/>
                  </a:lnTo>
                  <a:lnTo>
                    <a:pt x="189" y="119"/>
                  </a:lnTo>
                  <a:lnTo>
                    <a:pt x="98" y="176"/>
                  </a:lnTo>
                  <a:close/>
                </a:path>
              </a:pathLst>
            </a:custGeom>
            <a:solidFill>
              <a:schemeClr val="accent3"/>
            </a:solidFill>
            <a:ln w="9525">
              <a:solidFill>
                <a:schemeClr val="tx1"/>
              </a:solidFill>
              <a:round/>
              <a:headEnd/>
              <a:tailEnd/>
            </a:ln>
          </p:spPr>
          <p:txBody>
            <a:bodyPr/>
            <a:lstStyle/>
            <a:p>
              <a:endParaRPr lang="en-US" b="1" dirty="0"/>
            </a:p>
          </p:txBody>
        </p:sp>
        <p:sp>
          <p:nvSpPr>
            <p:cNvPr id="1603" name="Freeform 445"/>
            <p:cNvSpPr>
              <a:spLocks/>
            </p:cNvSpPr>
            <p:nvPr/>
          </p:nvSpPr>
          <p:spPr bwMode="auto">
            <a:xfrm>
              <a:off x="6015038" y="3819525"/>
              <a:ext cx="284162" cy="209550"/>
            </a:xfrm>
            <a:custGeom>
              <a:avLst/>
              <a:gdLst/>
              <a:ahLst/>
              <a:cxnLst>
                <a:cxn ang="0">
                  <a:pos x="90" y="140"/>
                </a:cxn>
                <a:cxn ang="0">
                  <a:pos x="56" y="126"/>
                </a:cxn>
                <a:cxn ang="0">
                  <a:pos x="51" y="109"/>
                </a:cxn>
                <a:cxn ang="0">
                  <a:pos x="22" y="88"/>
                </a:cxn>
                <a:cxn ang="0">
                  <a:pos x="16" y="68"/>
                </a:cxn>
                <a:cxn ang="0">
                  <a:pos x="0" y="57"/>
                </a:cxn>
                <a:cxn ang="0">
                  <a:pos x="91" y="0"/>
                </a:cxn>
                <a:cxn ang="0">
                  <a:pos x="107" y="8"/>
                </a:cxn>
                <a:cxn ang="0">
                  <a:pos x="105" y="28"/>
                </a:cxn>
                <a:cxn ang="0">
                  <a:pos x="134" y="35"/>
                </a:cxn>
                <a:cxn ang="0">
                  <a:pos x="184" y="80"/>
                </a:cxn>
                <a:cxn ang="0">
                  <a:pos x="190" y="96"/>
                </a:cxn>
                <a:cxn ang="0">
                  <a:pos x="185" y="106"/>
                </a:cxn>
                <a:cxn ang="0">
                  <a:pos x="157" y="123"/>
                </a:cxn>
                <a:cxn ang="0">
                  <a:pos x="125" y="133"/>
                </a:cxn>
                <a:cxn ang="0">
                  <a:pos x="90" y="140"/>
                </a:cxn>
              </a:cxnLst>
              <a:rect l="0" t="0" r="r" b="b"/>
              <a:pathLst>
                <a:path w="190" h="140">
                  <a:moveTo>
                    <a:pt x="90" y="140"/>
                  </a:moveTo>
                  <a:lnTo>
                    <a:pt x="56" y="126"/>
                  </a:lnTo>
                  <a:lnTo>
                    <a:pt x="51" y="109"/>
                  </a:lnTo>
                  <a:lnTo>
                    <a:pt x="22" y="88"/>
                  </a:lnTo>
                  <a:lnTo>
                    <a:pt x="16" y="68"/>
                  </a:lnTo>
                  <a:lnTo>
                    <a:pt x="0" y="57"/>
                  </a:lnTo>
                  <a:lnTo>
                    <a:pt x="91" y="0"/>
                  </a:lnTo>
                  <a:lnTo>
                    <a:pt x="107" y="8"/>
                  </a:lnTo>
                  <a:lnTo>
                    <a:pt x="105" y="28"/>
                  </a:lnTo>
                  <a:lnTo>
                    <a:pt x="134" y="35"/>
                  </a:lnTo>
                  <a:lnTo>
                    <a:pt x="184" y="80"/>
                  </a:lnTo>
                  <a:lnTo>
                    <a:pt x="190" y="96"/>
                  </a:lnTo>
                  <a:lnTo>
                    <a:pt x="185" y="106"/>
                  </a:lnTo>
                  <a:lnTo>
                    <a:pt x="157" y="123"/>
                  </a:lnTo>
                  <a:lnTo>
                    <a:pt x="125" y="133"/>
                  </a:lnTo>
                  <a:lnTo>
                    <a:pt x="90" y="140"/>
                  </a:lnTo>
                  <a:close/>
                </a:path>
              </a:pathLst>
            </a:custGeom>
            <a:solidFill>
              <a:schemeClr val="accent3"/>
            </a:solidFill>
            <a:ln w="9525">
              <a:solidFill>
                <a:schemeClr val="tx1"/>
              </a:solidFill>
              <a:round/>
              <a:headEnd/>
              <a:tailEnd/>
            </a:ln>
          </p:spPr>
          <p:txBody>
            <a:bodyPr/>
            <a:lstStyle/>
            <a:p>
              <a:endParaRPr lang="en-US" b="1" dirty="0"/>
            </a:p>
          </p:txBody>
        </p:sp>
        <p:sp>
          <p:nvSpPr>
            <p:cNvPr id="1604" name="Freeform 446"/>
            <p:cNvSpPr>
              <a:spLocks/>
            </p:cNvSpPr>
            <p:nvPr/>
          </p:nvSpPr>
          <p:spPr bwMode="auto">
            <a:xfrm>
              <a:off x="6172200" y="3695700"/>
              <a:ext cx="200025" cy="290513"/>
            </a:xfrm>
            <a:custGeom>
              <a:avLst/>
              <a:gdLst/>
              <a:ahLst/>
              <a:cxnLst>
                <a:cxn ang="0">
                  <a:pos x="80" y="188"/>
                </a:cxn>
                <a:cxn ang="0">
                  <a:pos x="85" y="178"/>
                </a:cxn>
                <a:cxn ang="0">
                  <a:pos x="79" y="162"/>
                </a:cxn>
                <a:cxn ang="0">
                  <a:pos x="29" y="117"/>
                </a:cxn>
                <a:cxn ang="0">
                  <a:pos x="0" y="110"/>
                </a:cxn>
                <a:cxn ang="0">
                  <a:pos x="2" y="90"/>
                </a:cxn>
                <a:cxn ang="0">
                  <a:pos x="29" y="74"/>
                </a:cxn>
                <a:cxn ang="0">
                  <a:pos x="55" y="27"/>
                </a:cxn>
                <a:cxn ang="0">
                  <a:pos x="86" y="0"/>
                </a:cxn>
                <a:cxn ang="0">
                  <a:pos x="97" y="8"/>
                </a:cxn>
                <a:cxn ang="0">
                  <a:pos x="102" y="25"/>
                </a:cxn>
                <a:cxn ang="0">
                  <a:pos x="117" y="50"/>
                </a:cxn>
                <a:cxn ang="0">
                  <a:pos x="103" y="91"/>
                </a:cxn>
                <a:cxn ang="0">
                  <a:pos x="125" y="168"/>
                </a:cxn>
                <a:cxn ang="0">
                  <a:pos x="134" y="174"/>
                </a:cxn>
                <a:cxn ang="0">
                  <a:pos x="125" y="194"/>
                </a:cxn>
                <a:cxn ang="0">
                  <a:pos x="80" y="188"/>
                </a:cxn>
              </a:cxnLst>
              <a:rect l="0" t="0" r="r" b="b"/>
              <a:pathLst>
                <a:path w="134" h="194">
                  <a:moveTo>
                    <a:pt x="80" y="188"/>
                  </a:moveTo>
                  <a:lnTo>
                    <a:pt x="85" y="178"/>
                  </a:lnTo>
                  <a:lnTo>
                    <a:pt x="79" y="162"/>
                  </a:lnTo>
                  <a:lnTo>
                    <a:pt x="29" y="117"/>
                  </a:lnTo>
                  <a:lnTo>
                    <a:pt x="0" y="110"/>
                  </a:lnTo>
                  <a:lnTo>
                    <a:pt x="2" y="90"/>
                  </a:lnTo>
                  <a:lnTo>
                    <a:pt x="29" y="74"/>
                  </a:lnTo>
                  <a:lnTo>
                    <a:pt x="55" y="27"/>
                  </a:lnTo>
                  <a:lnTo>
                    <a:pt x="86" y="0"/>
                  </a:lnTo>
                  <a:lnTo>
                    <a:pt x="97" y="8"/>
                  </a:lnTo>
                  <a:lnTo>
                    <a:pt x="102" y="25"/>
                  </a:lnTo>
                  <a:lnTo>
                    <a:pt x="117" y="50"/>
                  </a:lnTo>
                  <a:lnTo>
                    <a:pt x="103" y="91"/>
                  </a:lnTo>
                  <a:lnTo>
                    <a:pt x="125" y="168"/>
                  </a:lnTo>
                  <a:lnTo>
                    <a:pt x="134" y="174"/>
                  </a:lnTo>
                  <a:lnTo>
                    <a:pt x="125" y="194"/>
                  </a:lnTo>
                  <a:lnTo>
                    <a:pt x="80" y="188"/>
                  </a:lnTo>
                  <a:close/>
                </a:path>
              </a:pathLst>
            </a:custGeom>
            <a:solidFill>
              <a:schemeClr val="accent3"/>
            </a:solidFill>
            <a:ln w="9525">
              <a:solidFill>
                <a:schemeClr val="tx1"/>
              </a:solidFill>
              <a:round/>
              <a:headEnd/>
              <a:tailEnd/>
            </a:ln>
          </p:spPr>
          <p:txBody>
            <a:bodyPr/>
            <a:lstStyle/>
            <a:p>
              <a:endParaRPr lang="en-US" b="1" dirty="0"/>
            </a:p>
          </p:txBody>
        </p:sp>
        <p:sp>
          <p:nvSpPr>
            <p:cNvPr id="1605" name="Freeform 447"/>
            <p:cNvSpPr>
              <a:spLocks/>
            </p:cNvSpPr>
            <p:nvPr/>
          </p:nvSpPr>
          <p:spPr bwMode="auto">
            <a:xfrm>
              <a:off x="6469063" y="3640138"/>
              <a:ext cx="206375" cy="263525"/>
            </a:xfrm>
            <a:custGeom>
              <a:avLst/>
              <a:gdLst/>
              <a:ahLst/>
              <a:cxnLst>
                <a:cxn ang="0">
                  <a:pos x="0" y="69"/>
                </a:cxn>
                <a:cxn ang="0">
                  <a:pos x="29" y="52"/>
                </a:cxn>
                <a:cxn ang="0">
                  <a:pos x="44" y="52"/>
                </a:cxn>
                <a:cxn ang="0">
                  <a:pos x="50" y="57"/>
                </a:cxn>
                <a:cxn ang="0">
                  <a:pos x="58" y="48"/>
                </a:cxn>
                <a:cxn ang="0">
                  <a:pos x="111" y="0"/>
                </a:cxn>
                <a:cxn ang="0">
                  <a:pos x="111" y="35"/>
                </a:cxn>
                <a:cxn ang="0">
                  <a:pos x="124" y="58"/>
                </a:cxn>
                <a:cxn ang="0">
                  <a:pos x="138" y="65"/>
                </a:cxn>
                <a:cxn ang="0">
                  <a:pos x="138" y="177"/>
                </a:cxn>
                <a:cxn ang="0">
                  <a:pos x="67" y="177"/>
                </a:cxn>
                <a:cxn ang="0">
                  <a:pos x="34" y="155"/>
                </a:cxn>
                <a:cxn ang="0">
                  <a:pos x="10" y="148"/>
                </a:cxn>
                <a:cxn ang="0">
                  <a:pos x="4" y="134"/>
                </a:cxn>
                <a:cxn ang="0">
                  <a:pos x="4" y="106"/>
                </a:cxn>
                <a:cxn ang="0">
                  <a:pos x="0" y="100"/>
                </a:cxn>
                <a:cxn ang="0">
                  <a:pos x="0" y="69"/>
                </a:cxn>
              </a:cxnLst>
              <a:rect l="0" t="0" r="r" b="b"/>
              <a:pathLst>
                <a:path w="138" h="177">
                  <a:moveTo>
                    <a:pt x="0" y="69"/>
                  </a:moveTo>
                  <a:lnTo>
                    <a:pt x="29" y="52"/>
                  </a:lnTo>
                  <a:lnTo>
                    <a:pt x="44" y="52"/>
                  </a:lnTo>
                  <a:lnTo>
                    <a:pt x="50" y="57"/>
                  </a:lnTo>
                  <a:lnTo>
                    <a:pt x="58" y="48"/>
                  </a:lnTo>
                  <a:lnTo>
                    <a:pt x="111" y="0"/>
                  </a:lnTo>
                  <a:lnTo>
                    <a:pt x="111" y="35"/>
                  </a:lnTo>
                  <a:lnTo>
                    <a:pt x="124" y="58"/>
                  </a:lnTo>
                  <a:lnTo>
                    <a:pt x="138" y="65"/>
                  </a:lnTo>
                  <a:lnTo>
                    <a:pt x="138" y="177"/>
                  </a:lnTo>
                  <a:lnTo>
                    <a:pt x="67" y="177"/>
                  </a:lnTo>
                  <a:lnTo>
                    <a:pt x="34" y="155"/>
                  </a:lnTo>
                  <a:lnTo>
                    <a:pt x="10" y="148"/>
                  </a:lnTo>
                  <a:lnTo>
                    <a:pt x="4" y="134"/>
                  </a:lnTo>
                  <a:lnTo>
                    <a:pt x="4" y="106"/>
                  </a:lnTo>
                  <a:lnTo>
                    <a:pt x="0" y="100"/>
                  </a:lnTo>
                  <a:lnTo>
                    <a:pt x="0" y="69"/>
                  </a:lnTo>
                  <a:close/>
                </a:path>
              </a:pathLst>
            </a:custGeom>
            <a:solidFill>
              <a:schemeClr val="accent3"/>
            </a:solidFill>
            <a:ln w="9525">
              <a:solidFill>
                <a:schemeClr val="tx1"/>
              </a:solidFill>
              <a:round/>
              <a:headEnd/>
              <a:tailEnd/>
            </a:ln>
          </p:spPr>
          <p:txBody>
            <a:bodyPr/>
            <a:lstStyle/>
            <a:p>
              <a:endParaRPr lang="en-US" b="1" dirty="0"/>
            </a:p>
          </p:txBody>
        </p:sp>
        <p:sp>
          <p:nvSpPr>
            <p:cNvPr id="1606" name="Freeform 448"/>
            <p:cNvSpPr>
              <a:spLocks/>
            </p:cNvSpPr>
            <p:nvPr/>
          </p:nvSpPr>
          <p:spPr bwMode="auto">
            <a:xfrm>
              <a:off x="6326188" y="3743325"/>
              <a:ext cx="168275" cy="306388"/>
            </a:xfrm>
            <a:custGeom>
              <a:avLst/>
              <a:gdLst/>
              <a:ahLst/>
              <a:cxnLst>
                <a:cxn ang="0">
                  <a:pos x="22" y="163"/>
                </a:cxn>
                <a:cxn ang="0">
                  <a:pos x="31" y="143"/>
                </a:cxn>
                <a:cxn ang="0">
                  <a:pos x="22" y="137"/>
                </a:cxn>
                <a:cxn ang="0">
                  <a:pos x="0" y="60"/>
                </a:cxn>
                <a:cxn ang="0">
                  <a:pos x="14" y="19"/>
                </a:cxn>
                <a:cxn ang="0">
                  <a:pos x="96" y="0"/>
                </a:cxn>
                <a:cxn ang="0">
                  <a:pos x="96" y="31"/>
                </a:cxn>
                <a:cxn ang="0">
                  <a:pos x="100" y="36"/>
                </a:cxn>
                <a:cxn ang="0">
                  <a:pos x="100" y="65"/>
                </a:cxn>
                <a:cxn ang="0">
                  <a:pos x="106" y="77"/>
                </a:cxn>
                <a:cxn ang="0">
                  <a:pos x="113" y="197"/>
                </a:cxn>
                <a:cxn ang="0">
                  <a:pos x="34" y="205"/>
                </a:cxn>
                <a:cxn ang="0">
                  <a:pos x="34" y="187"/>
                </a:cxn>
                <a:cxn ang="0">
                  <a:pos x="22" y="163"/>
                </a:cxn>
              </a:cxnLst>
              <a:rect l="0" t="0" r="r" b="b"/>
              <a:pathLst>
                <a:path w="113" h="205">
                  <a:moveTo>
                    <a:pt x="22" y="163"/>
                  </a:moveTo>
                  <a:lnTo>
                    <a:pt x="31" y="143"/>
                  </a:lnTo>
                  <a:lnTo>
                    <a:pt x="22" y="137"/>
                  </a:lnTo>
                  <a:lnTo>
                    <a:pt x="0" y="60"/>
                  </a:lnTo>
                  <a:lnTo>
                    <a:pt x="14" y="19"/>
                  </a:lnTo>
                  <a:lnTo>
                    <a:pt x="96" y="0"/>
                  </a:lnTo>
                  <a:lnTo>
                    <a:pt x="96" y="31"/>
                  </a:lnTo>
                  <a:lnTo>
                    <a:pt x="100" y="36"/>
                  </a:lnTo>
                  <a:lnTo>
                    <a:pt x="100" y="65"/>
                  </a:lnTo>
                  <a:lnTo>
                    <a:pt x="106" y="77"/>
                  </a:lnTo>
                  <a:lnTo>
                    <a:pt x="113" y="197"/>
                  </a:lnTo>
                  <a:lnTo>
                    <a:pt x="34" y="205"/>
                  </a:lnTo>
                  <a:lnTo>
                    <a:pt x="34" y="187"/>
                  </a:lnTo>
                  <a:lnTo>
                    <a:pt x="22" y="163"/>
                  </a:lnTo>
                  <a:close/>
                </a:path>
              </a:pathLst>
            </a:custGeom>
            <a:solidFill>
              <a:schemeClr val="accent3"/>
            </a:solidFill>
            <a:ln w="9525">
              <a:solidFill>
                <a:schemeClr val="tx1"/>
              </a:solidFill>
              <a:round/>
              <a:headEnd/>
              <a:tailEnd/>
            </a:ln>
          </p:spPr>
          <p:txBody>
            <a:bodyPr/>
            <a:lstStyle/>
            <a:p>
              <a:endParaRPr lang="en-US" b="1" dirty="0"/>
            </a:p>
          </p:txBody>
        </p:sp>
        <p:sp>
          <p:nvSpPr>
            <p:cNvPr id="1607" name="Freeform 449"/>
            <p:cNvSpPr>
              <a:spLocks/>
            </p:cNvSpPr>
            <p:nvPr/>
          </p:nvSpPr>
          <p:spPr bwMode="auto">
            <a:xfrm>
              <a:off x="6089650" y="3978275"/>
              <a:ext cx="287338" cy="160338"/>
            </a:xfrm>
            <a:custGeom>
              <a:avLst/>
              <a:gdLst/>
              <a:ahLst/>
              <a:cxnLst>
                <a:cxn ang="0">
                  <a:pos x="0" y="82"/>
                </a:cxn>
                <a:cxn ang="0">
                  <a:pos x="40" y="34"/>
                </a:cxn>
                <a:cxn ang="0">
                  <a:pos x="75" y="27"/>
                </a:cxn>
                <a:cxn ang="0">
                  <a:pos x="107" y="17"/>
                </a:cxn>
                <a:cxn ang="0">
                  <a:pos x="135" y="0"/>
                </a:cxn>
                <a:cxn ang="0">
                  <a:pos x="180" y="6"/>
                </a:cxn>
                <a:cxn ang="0">
                  <a:pos x="192" y="28"/>
                </a:cxn>
                <a:cxn ang="0">
                  <a:pos x="192" y="48"/>
                </a:cxn>
                <a:cxn ang="0">
                  <a:pos x="181" y="54"/>
                </a:cxn>
                <a:cxn ang="0">
                  <a:pos x="181" y="65"/>
                </a:cxn>
                <a:cxn ang="0">
                  <a:pos x="171" y="82"/>
                </a:cxn>
                <a:cxn ang="0">
                  <a:pos x="181" y="105"/>
                </a:cxn>
                <a:cxn ang="0">
                  <a:pos x="152" y="96"/>
                </a:cxn>
                <a:cxn ang="0">
                  <a:pos x="124" y="96"/>
                </a:cxn>
                <a:cxn ang="0">
                  <a:pos x="95" y="105"/>
                </a:cxn>
                <a:cxn ang="0">
                  <a:pos x="50" y="108"/>
                </a:cxn>
                <a:cxn ang="0">
                  <a:pos x="44" y="85"/>
                </a:cxn>
                <a:cxn ang="0">
                  <a:pos x="0" y="82"/>
                </a:cxn>
              </a:cxnLst>
              <a:rect l="0" t="0" r="r" b="b"/>
              <a:pathLst>
                <a:path w="192" h="108">
                  <a:moveTo>
                    <a:pt x="0" y="82"/>
                  </a:moveTo>
                  <a:lnTo>
                    <a:pt x="40" y="34"/>
                  </a:lnTo>
                  <a:lnTo>
                    <a:pt x="75" y="27"/>
                  </a:lnTo>
                  <a:lnTo>
                    <a:pt x="107" y="17"/>
                  </a:lnTo>
                  <a:lnTo>
                    <a:pt x="135" y="0"/>
                  </a:lnTo>
                  <a:lnTo>
                    <a:pt x="180" y="6"/>
                  </a:lnTo>
                  <a:lnTo>
                    <a:pt x="192" y="28"/>
                  </a:lnTo>
                  <a:lnTo>
                    <a:pt x="192" y="48"/>
                  </a:lnTo>
                  <a:lnTo>
                    <a:pt x="181" y="54"/>
                  </a:lnTo>
                  <a:lnTo>
                    <a:pt x="181" y="65"/>
                  </a:lnTo>
                  <a:lnTo>
                    <a:pt x="171" y="82"/>
                  </a:lnTo>
                  <a:lnTo>
                    <a:pt x="181" y="105"/>
                  </a:lnTo>
                  <a:lnTo>
                    <a:pt x="152" y="96"/>
                  </a:lnTo>
                  <a:lnTo>
                    <a:pt x="124" y="96"/>
                  </a:lnTo>
                  <a:lnTo>
                    <a:pt x="95" y="105"/>
                  </a:lnTo>
                  <a:lnTo>
                    <a:pt x="50" y="108"/>
                  </a:lnTo>
                  <a:lnTo>
                    <a:pt x="44" y="85"/>
                  </a:lnTo>
                  <a:lnTo>
                    <a:pt x="0" y="82"/>
                  </a:lnTo>
                  <a:close/>
                </a:path>
              </a:pathLst>
            </a:custGeom>
            <a:solidFill>
              <a:schemeClr val="accent3"/>
            </a:solidFill>
            <a:ln w="9525">
              <a:solidFill>
                <a:schemeClr val="tx1"/>
              </a:solidFill>
              <a:round/>
              <a:headEnd/>
              <a:tailEnd/>
            </a:ln>
          </p:spPr>
          <p:txBody>
            <a:bodyPr/>
            <a:lstStyle/>
            <a:p>
              <a:endParaRPr lang="en-US" b="1" dirty="0"/>
            </a:p>
          </p:txBody>
        </p:sp>
        <p:sp>
          <p:nvSpPr>
            <p:cNvPr id="1608" name="Freeform 450"/>
            <p:cNvSpPr>
              <a:spLocks/>
            </p:cNvSpPr>
            <p:nvPr/>
          </p:nvSpPr>
          <p:spPr bwMode="auto">
            <a:xfrm>
              <a:off x="5095875" y="3476625"/>
              <a:ext cx="41275" cy="14288"/>
            </a:xfrm>
            <a:custGeom>
              <a:avLst/>
              <a:gdLst/>
              <a:ahLst/>
              <a:cxnLst>
                <a:cxn ang="0">
                  <a:pos x="0" y="0"/>
                </a:cxn>
                <a:cxn ang="0">
                  <a:pos x="18" y="7"/>
                </a:cxn>
              </a:cxnLst>
              <a:rect l="0" t="0" r="r" b="b"/>
              <a:pathLst>
                <a:path w="18" h="7">
                  <a:moveTo>
                    <a:pt x="0" y="0"/>
                  </a:moveTo>
                  <a:cubicBezTo>
                    <a:pt x="5" y="5"/>
                    <a:pt x="11" y="6"/>
                    <a:pt x="18" y="7"/>
                  </a:cubicBezTo>
                </a:path>
              </a:pathLst>
            </a:custGeom>
            <a:noFill/>
            <a:ln w="3175" cap="flat">
              <a:solidFill>
                <a:schemeClr val="tx1"/>
              </a:solidFill>
              <a:prstDash val="solid"/>
              <a:miter lim="800000"/>
              <a:headEnd/>
              <a:tailEnd/>
            </a:ln>
          </p:spPr>
          <p:txBody>
            <a:bodyPr/>
            <a:lstStyle/>
            <a:p>
              <a:endParaRPr lang="en-US" b="1" dirty="0"/>
            </a:p>
          </p:txBody>
        </p:sp>
        <p:sp>
          <p:nvSpPr>
            <p:cNvPr id="1609" name="Freeform 451"/>
            <p:cNvSpPr>
              <a:spLocks/>
            </p:cNvSpPr>
            <p:nvPr/>
          </p:nvSpPr>
          <p:spPr bwMode="auto">
            <a:xfrm>
              <a:off x="5156200" y="2774950"/>
              <a:ext cx="185738" cy="207963"/>
            </a:xfrm>
            <a:custGeom>
              <a:avLst/>
              <a:gdLst/>
              <a:ahLst/>
              <a:cxnLst>
                <a:cxn ang="0">
                  <a:pos x="0" y="0"/>
                </a:cxn>
                <a:cxn ang="0">
                  <a:pos x="0" y="139"/>
                </a:cxn>
                <a:cxn ang="0">
                  <a:pos x="125" y="138"/>
                </a:cxn>
                <a:cxn ang="0">
                  <a:pos x="125" y="0"/>
                </a:cxn>
                <a:cxn ang="0">
                  <a:pos x="23" y="0"/>
                </a:cxn>
                <a:cxn ang="0">
                  <a:pos x="0" y="0"/>
                </a:cxn>
              </a:cxnLst>
              <a:rect l="0" t="0" r="r" b="b"/>
              <a:pathLst>
                <a:path w="125" h="139">
                  <a:moveTo>
                    <a:pt x="0" y="0"/>
                  </a:moveTo>
                  <a:lnTo>
                    <a:pt x="0" y="139"/>
                  </a:lnTo>
                  <a:lnTo>
                    <a:pt x="125" y="138"/>
                  </a:lnTo>
                  <a:lnTo>
                    <a:pt x="125" y="0"/>
                  </a:lnTo>
                  <a:lnTo>
                    <a:pt x="23" y="0"/>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1610" name="Freeform 452"/>
            <p:cNvSpPr>
              <a:spLocks/>
            </p:cNvSpPr>
            <p:nvPr/>
          </p:nvSpPr>
          <p:spPr bwMode="auto">
            <a:xfrm>
              <a:off x="5130800" y="2978150"/>
              <a:ext cx="255588" cy="204788"/>
            </a:xfrm>
            <a:custGeom>
              <a:avLst/>
              <a:gdLst/>
              <a:ahLst/>
              <a:cxnLst>
                <a:cxn ang="0">
                  <a:pos x="0" y="2"/>
                </a:cxn>
                <a:cxn ang="0">
                  <a:pos x="92" y="1"/>
                </a:cxn>
                <a:cxn ang="0">
                  <a:pos x="111" y="1"/>
                </a:cxn>
                <a:cxn ang="0">
                  <a:pos x="111" y="47"/>
                </a:cxn>
                <a:cxn ang="0">
                  <a:pos x="98" y="54"/>
                </a:cxn>
                <a:cxn ang="0">
                  <a:pos x="38" y="88"/>
                </a:cxn>
                <a:cxn ang="0">
                  <a:pos x="0" y="89"/>
                </a:cxn>
                <a:cxn ang="0">
                  <a:pos x="0" y="2"/>
                </a:cxn>
              </a:cxnLst>
              <a:rect l="0" t="0" r="r" b="b"/>
              <a:pathLst>
                <a:path w="111" h="89">
                  <a:moveTo>
                    <a:pt x="0" y="2"/>
                  </a:moveTo>
                  <a:cubicBezTo>
                    <a:pt x="92" y="1"/>
                    <a:pt x="92" y="1"/>
                    <a:pt x="92" y="1"/>
                  </a:cubicBezTo>
                  <a:cubicBezTo>
                    <a:pt x="96" y="1"/>
                    <a:pt x="108" y="0"/>
                    <a:pt x="111" y="1"/>
                  </a:cubicBezTo>
                  <a:cubicBezTo>
                    <a:pt x="111" y="47"/>
                    <a:pt x="111" y="47"/>
                    <a:pt x="111" y="47"/>
                  </a:cubicBezTo>
                  <a:cubicBezTo>
                    <a:pt x="98" y="54"/>
                    <a:pt x="98" y="54"/>
                    <a:pt x="98" y="54"/>
                  </a:cubicBezTo>
                  <a:cubicBezTo>
                    <a:pt x="38" y="88"/>
                    <a:pt x="38" y="88"/>
                    <a:pt x="38" y="88"/>
                  </a:cubicBezTo>
                  <a:cubicBezTo>
                    <a:pt x="0" y="89"/>
                    <a:pt x="0" y="89"/>
                    <a:pt x="0" y="89"/>
                  </a:cubicBezTo>
                  <a:lnTo>
                    <a:pt x="0" y="2"/>
                  </a:lnTo>
                  <a:close/>
                </a:path>
              </a:pathLst>
            </a:custGeom>
            <a:solidFill>
              <a:schemeClr val="accent3"/>
            </a:solidFill>
            <a:ln w="9525">
              <a:solidFill>
                <a:schemeClr val="tx1"/>
              </a:solidFill>
              <a:round/>
              <a:headEnd/>
              <a:tailEnd/>
            </a:ln>
          </p:spPr>
          <p:txBody>
            <a:bodyPr/>
            <a:lstStyle/>
            <a:p>
              <a:endParaRPr lang="en-US" b="1" dirty="0"/>
            </a:p>
          </p:txBody>
        </p:sp>
        <p:sp>
          <p:nvSpPr>
            <p:cNvPr id="1611" name="Freeform 453"/>
            <p:cNvSpPr>
              <a:spLocks/>
            </p:cNvSpPr>
            <p:nvPr/>
          </p:nvSpPr>
          <p:spPr bwMode="auto">
            <a:xfrm>
              <a:off x="5214938" y="3101975"/>
              <a:ext cx="298450" cy="277813"/>
            </a:xfrm>
            <a:custGeom>
              <a:avLst/>
              <a:gdLst/>
              <a:ahLst/>
              <a:cxnLst>
                <a:cxn ang="0">
                  <a:pos x="2" y="52"/>
                </a:cxn>
                <a:cxn ang="0">
                  <a:pos x="0" y="60"/>
                </a:cxn>
                <a:cxn ang="0">
                  <a:pos x="56" y="174"/>
                </a:cxn>
                <a:cxn ang="0">
                  <a:pos x="113" y="174"/>
                </a:cxn>
                <a:cxn ang="0">
                  <a:pos x="123" y="185"/>
                </a:cxn>
                <a:cxn ang="0">
                  <a:pos x="199" y="133"/>
                </a:cxn>
                <a:cxn ang="0">
                  <a:pos x="191" y="105"/>
                </a:cxn>
                <a:cxn ang="0">
                  <a:pos x="173" y="85"/>
                </a:cxn>
                <a:cxn ang="0">
                  <a:pos x="154" y="100"/>
                </a:cxn>
                <a:cxn ang="0">
                  <a:pos x="94" y="0"/>
                </a:cxn>
                <a:cxn ang="0">
                  <a:pos x="2" y="52"/>
                </a:cxn>
              </a:cxnLst>
              <a:rect l="0" t="0" r="r" b="b"/>
              <a:pathLst>
                <a:path w="199" h="185">
                  <a:moveTo>
                    <a:pt x="2" y="52"/>
                  </a:moveTo>
                  <a:lnTo>
                    <a:pt x="0" y="60"/>
                  </a:lnTo>
                  <a:lnTo>
                    <a:pt x="56" y="174"/>
                  </a:lnTo>
                  <a:lnTo>
                    <a:pt x="113" y="174"/>
                  </a:lnTo>
                  <a:lnTo>
                    <a:pt x="123" y="185"/>
                  </a:lnTo>
                  <a:lnTo>
                    <a:pt x="199" y="133"/>
                  </a:lnTo>
                  <a:lnTo>
                    <a:pt x="191" y="105"/>
                  </a:lnTo>
                  <a:lnTo>
                    <a:pt x="173" y="85"/>
                  </a:lnTo>
                  <a:lnTo>
                    <a:pt x="154" y="100"/>
                  </a:lnTo>
                  <a:lnTo>
                    <a:pt x="94" y="0"/>
                  </a:lnTo>
                  <a:lnTo>
                    <a:pt x="2" y="52"/>
                  </a:lnTo>
                  <a:close/>
                </a:path>
              </a:pathLst>
            </a:custGeom>
            <a:solidFill>
              <a:schemeClr val="accent3"/>
            </a:solidFill>
            <a:ln w="9525">
              <a:solidFill>
                <a:schemeClr val="tx1"/>
              </a:solidFill>
              <a:round/>
              <a:headEnd/>
              <a:tailEnd/>
            </a:ln>
          </p:spPr>
          <p:txBody>
            <a:bodyPr/>
            <a:lstStyle/>
            <a:p>
              <a:endParaRPr lang="en-US" b="1" dirty="0"/>
            </a:p>
          </p:txBody>
        </p:sp>
        <p:sp>
          <p:nvSpPr>
            <p:cNvPr id="1612" name="Freeform 454"/>
            <p:cNvSpPr>
              <a:spLocks/>
            </p:cNvSpPr>
            <p:nvPr/>
          </p:nvSpPr>
          <p:spPr bwMode="auto">
            <a:xfrm>
              <a:off x="5176838" y="3362325"/>
              <a:ext cx="293687" cy="239713"/>
            </a:xfrm>
            <a:custGeom>
              <a:avLst/>
              <a:gdLst/>
              <a:ahLst/>
              <a:cxnLst>
                <a:cxn ang="0">
                  <a:pos x="0" y="80"/>
                </a:cxn>
                <a:cxn ang="0">
                  <a:pos x="20" y="91"/>
                </a:cxn>
                <a:cxn ang="0">
                  <a:pos x="43" y="96"/>
                </a:cxn>
                <a:cxn ang="0">
                  <a:pos x="54" y="103"/>
                </a:cxn>
                <a:cxn ang="0">
                  <a:pos x="69" y="102"/>
                </a:cxn>
                <a:cxn ang="0">
                  <a:pos x="85" y="119"/>
                </a:cxn>
                <a:cxn ang="0">
                  <a:pos x="109" y="130"/>
                </a:cxn>
                <a:cxn ang="0">
                  <a:pos x="117" y="160"/>
                </a:cxn>
                <a:cxn ang="0">
                  <a:pos x="197" y="93"/>
                </a:cxn>
                <a:cxn ang="0">
                  <a:pos x="149" y="11"/>
                </a:cxn>
                <a:cxn ang="0">
                  <a:pos x="139" y="0"/>
                </a:cxn>
                <a:cxn ang="0">
                  <a:pos x="82" y="0"/>
                </a:cxn>
                <a:cxn ang="0">
                  <a:pos x="82" y="6"/>
                </a:cxn>
                <a:cxn ang="0">
                  <a:pos x="62" y="6"/>
                </a:cxn>
                <a:cxn ang="0">
                  <a:pos x="62" y="29"/>
                </a:cxn>
                <a:cxn ang="0">
                  <a:pos x="0" y="80"/>
                </a:cxn>
              </a:cxnLst>
              <a:rect l="0" t="0" r="r" b="b"/>
              <a:pathLst>
                <a:path w="197" h="160">
                  <a:moveTo>
                    <a:pt x="0" y="80"/>
                  </a:moveTo>
                  <a:lnTo>
                    <a:pt x="20" y="91"/>
                  </a:lnTo>
                  <a:lnTo>
                    <a:pt x="43" y="96"/>
                  </a:lnTo>
                  <a:lnTo>
                    <a:pt x="54" y="103"/>
                  </a:lnTo>
                  <a:lnTo>
                    <a:pt x="69" y="102"/>
                  </a:lnTo>
                  <a:lnTo>
                    <a:pt x="85" y="119"/>
                  </a:lnTo>
                  <a:lnTo>
                    <a:pt x="109" y="130"/>
                  </a:lnTo>
                  <a:lnTo>
                    <a:pt x="117" y="160"/>
                  </a:lnTo>
                  <a:lnTo>
                    <a:pt x="197" y="93"/>
                  </a:lnTo>
                  <a:lnTo>
                    <a:pt x="149" y="11"/>
                  </a:lnTo>
                  <a:lnTo>
                    <a:pt x="139" y="0"/>
                  </a:lnTo>
                  <a:lnTo>
                    <a:pt x="82" y="0"/>
                  </a:lnTo>
                  <a:lnTo>
                    <a:pt x="82" y="6"/>
                  </a:lnTo>
                  <a:lnTo>
                    <a:pt x="62" y="6"/>
                  </a:lnTo>
                  <a:lnTo>
                    <a:pt x="62" y="29"/>
                  </a:lnTo>
                  <a:lnTo>
                    <a:pt x="0" y="80"/>
                  </a:lnTo>
                  <a:close/>
                </a:path>
              </a:pathLst>
            </a:custGeom>
            <a:solidFill>
              <a:schemeClr val="accent3"/>
            </a:solidFill>
            <a:ln w="9525">
              <a:solidFill>
                <a:schemeClr val="tx1"/>
              </a:solidFill>
              <a:round/>
              <a:headEnd/>
              <a:tailEnd/>
            </a:ln>
          </p:spPr>
          <p:txBody>
            <a:bodyPr/>
            <a:lstStyle/>
            <a:p>
              <a:endParaRPr lang="en-US" b="1" dirty="0"/>
            </a:p>
          </p:txBody>
        </p:sp>
        <p:sp>
          <p:nvSpPr>
            <p:cNvPr id="1613" name="Freeform 455"/>
            <p:cNvSpPr>
              <a:spLocks/>
            </p:cNvSpPr>
            <p:nvPr/>
          </p:nvSpPr>
          <p:spPr bwMode="auto">
            <a:xfrm>
              <a:off x="5094288" y="3179763"/>
              <a:ext cx="204787" cy="311150"/>
            </a:xfrm>
            <a:custGeom>
              <a:avLst/>
              <a:gdLst/>
              <a:ahLst/>
              <a:cxnLst>
                <a:cxn ang="0">
                  <a:pos x="29" y="208"/>
                </a:cxn>
                <a:cxn ang="0">
                  <a:pos x="7" y="202"/>
                </a:cxn>
                <a:cxn ang="0">
                  <a:pos x="0" y="198"/>
                </a:cxn>
                <a:cxn ang="0">
                  <a:pos x="0" y="2"/>
                </a:cxn>
                <a:cxn ang="0">
                  <a:pos x="24" y="2"/>
                </a:cxn>
                <a:cxn ang="0">
                  <a:pos x="83" y="0"/>
                </a:cxn>
                <a:cxn ang="0">
                  <a:pos x="81" y="8"/>
                </a:cxn>
                <a:cxn ang="0">
                  <a:pos x="137" y="122"/>
                </a:cxn>
                <a:cxn ang="0">
                  <a:pos x="137" y="128"/>
                </a:cxn>
                <a:cxn ang="0">
                  <a:pos x="117" y="128"/>
                </a:cxn>
                <a:cxn ang="0">
                  <a:pos x="117" y="151"/>
                </a:cxn>
                <a:cxn ang="0">
                  <a:pos x="55" y="202"/>
                </a:cxn>
                <a:cxn ang="0">
                  <a:pos x="29" y="208"/>
                </a:cxn>
              </a:cxnLst>
              <a:rect l="0" t="0" r="r" b="b"/>
              <a:pathLst>
                <a:path w="137" h="208">
                  <a:moveTo>
                    <a:pt x="29" y="208"/>
                  </a:moveTo>
                  <a:lnTo>
                    <a:pt x="7" y="202"/>
                  </a:lnTo>
                  <a:lnTo>
                    <a:pt x="0" y="198"/>
                  </a:lnTo>
                  <a:lnTo>
                    <a:pt x="0" y="2"/>
                  </a:lnTo>
                  <a:lnTo>
                    <a:pt x="24" y="2"/>
                  </a:lnTo>
                  <a:lnTo>
                    <a:pt x="83" y="0"/>
                  </a:lnTo>
                  <a:lnTo>
                    <a:pt x="81" y="8"/>
                  </a:lnTo>
                  <a:lnTo>
                    <a:pt x="137" y="122"/>
                  </a:lnTo>
                  <a:lnTo>
                    <a:pt x="137" y="128"/>
                  </a:lnTo>
                  <a:lnTo>
                    <a:pt x="117" y="128"/>
                  </a:lnTo>
                  <a:lnTo>
                    <a:pt x="117" y="151"/>
                  </a:lnTo>
                  <a:lnTo>
                    <a:pt x="55" y="202"/>
                  </a:lnTo>
                  <a:lnTo>
                    <a:pt x="29" y="208"/>
                  </a:lnTo>
                  <a:close/>
                </a:path>
              </a:pathLst>
            </a:custGeom>
            <a:solidFill>
              <a:schemeClr val="accent3"/>
            </a:solidFill>
            <a:ln w="9525">
              <a:solidFill>
                <a:schemeClr val="tx1"/>
              </a:solidFill>
              <a:round/>
              <a:headEnd/>
              <a:tailEnd/>
            </a:ln>
          </p:spPr>
          <p:txBody>
            <a:bodyPr/>
            <a:lstStyle/>
            <a:p>
              <a:endParaRPr lang="en-US" b="1" dirty="0"/>
            </a:p>
          </p:txBody>
        </p:sp>
        <p:sp>
          <p:nvSpPr>
            <p:cNvPr id="1614" name="Freeform 456"/>
            <p:cNvSpPr>
              <a:spLocks/>
            </p:cNvSpPr>
            <p:nvPr/>
          </p:nvSpPr>
          <p:spPr bwMode="auto">
            <a:xfrm>
              <a:off x="4933950" y="3476625"/>
              <a:ext cx="203200" cy="260350"/>
            </a:xfrm>
            <a:custGeom>
              <a:avLst/>
              <a:gdLst/>
              <a:ahLst/>
              <a:cxnLst>
                <a:cxn ang="0">
                  <a:pos x="107" y="0"/>
                </a:cxn>
                <a:cxn ang="0">
                  <a:pos x="114" y="4"/>
                </a:cxn>
                <a:cxn ang="0">
                  <a:pos x="136" y="10"/>
                </a:cxn>
                <a:cxn ang="0">
                  <a:pos x="134" y="174"/>
                </a:cxn>
                <a:cxn ang="0">
                  <a:pos x="30" y="174"/>
                </a:cxn>
                <a:cxn ang="0">
                  <a:pos x="0" y="174"/>
                </a:cxn>
                <a:cxn ang="0">
                  <a:pos x="0" y="121"/>
                </a:cxn>
                <a:cxn ang="0">
                  <a:pos x="0" y="3"/>
                </a:cxn>
                <a:cxn ang="0">
                  <a:pos x="16" y="3"/>
                </a:cxn>
                <a:cxn ang="0">
                  <a:pos x="17" y="15"/>
                </a:cxn>
                <a:cxn ang="0">
                  <a:pos x="31" y="21"/>
                </a:cxn>
                <a:cxn ang="0">
                  <a:pos x="46" y="12"/>
                </a:cxn>
                <a:cxn ang="0">
                  <a:pos x="53" y="6"/>
                </a:cxn>
                <a:cxn ang="0">
                  <a:pos x="68" y="20"/>
                </a:cxn>
                <a:cxn ang="0">
                  <a:pos x="87" y="7"/>
                </a:cxn>
                <a:cxn ang="0">
                  <a:pos x="107" y="0"/>
                </a:cxn>
              </a:cxnLst>
              <a:rect l="0" t="0" r="r" b="b"/>
              <a:pathLst>
                <a:path w="136" h="174">
                  <a:moveTo>
                    <a:pt x="107" y="0"/>
                  </a:moveTo>
                  <a:lnTo>
                    <a:pt x="114" y="4"/>
                  </a:lnTo>
                  <a:lnTo>
                    <a:pt x="136" y="10"/>
                  </a:lnTo>
                  <a:lnTo>
                    <a:pt x="134" y="174"/>
                  </a:lnTo>
                  <a:lnTo>
                    <a:pt x="30" y="174"/>
                  </a:lnTo>
                  <a:lnTo>
                    <a:pt x="0" y="174"/>
                  </a:lnTo>
                  <a:lnTo>
                    <a:pt x="0" y="121"/>
                  </a:lnTo>
                  <a:lnTo>
                    <a:pt x="0" y="3"/>
                  </a:lnTo>
                  <a:lnTo>
                    <a:pt x="16" y="3"/>
                  </a:lnTo>
                  <a:lnTo>
                    <a:pt x="17" y="15"/>
                  </a:lnTo>
                  <a:lnTo>
                    <a:pt x="31" y="21"/>
                  </a:lnTo>
                  <a:lnTo>
                    <a:pt x="46" y="12"/>
                  </a:lnTo>
                  <a:lnTo>
                    <a:pt x="53" y="6"/>
                  </a:lnTo>
                  <a:lnTo>
                    <a:pt x="68" y="20"/>
                  </a:lnTo>
                  <a:lnTo>
                    <a:pt x="87" y="7"/>
                  </a:lnTo>
                  <a:lnTo>
                    <a:pt x="107" y="0"/>
                  </a:lnTo>
                  <a:close/>
                </a:path>
              </a:pathLst>
            </a:custGeom>
            <a:solidFill>
              <a:schemeClr val="accent3"/>
            </a:solidFill>
            <a:ln w="9525">
              <a:solidFill>
                <a:schemeClr val="tx1"/>
              </a:solidFill>
              <a:round/>
              <a:headEnd/>
              <a:tailEnd/>
            </a:ln>
          </p:spPr>
          <p:txBody>
            <a:bodyPr/>
            <a:lstStyle/>
            <a:p>
              <a:endParaRPr lang="en-US" b="1" dirty="0"/>
            </a:p>
          </p:txBody>
        </p:sp>
        <p:sp>
          <p:nvSpPr>
            <p:cNvPr id="1615" name="Freeform 457"/>
            <p:cNvSpPr>
              <a:spLocks/>
            </p:cNvSpPr>
            <p:nvPr/>
          </p:nvSpPr>
          <p:spPr bwMode="auto">
            <a:xfrm>
              <a:off x="4878388" y="3182938"/>
              <a:ext cx="215900" cy="325437"/>
            </a:xfrm>
            <a:custGeom>
              <a:avLst/>
              <a:gdLst/>
              <a:ahLst/>
              <a:cxnLst>
                <a:cxn ang="0">
                  <a:pos x="68" y="217"/>
                </a:cxn>
                <a:cxn ang="0">
                  <a:pos x="54" y="211"/>
                </a:cxn>
                <a:cxn ang="0">
                  <a:pos x="53" y="199"/>
                </a:cxn>
                <a:cxn ang="0">
                  <a:pos x="37" y="199"/>
                </a:cxn>
                <a:cxn ang="0">
                  <a:pos x="20" y="194"/>
                </a:cxn>
                <a:cxn ang="0">
                  <a:pos x="17" y="176"/>
                </a:cxn>
                <a:cxn ang="0">
                  <a:pos x="6" y="174"/>
                </a:cxn>
                <a:cxn ang="0">
                  <a:pos x="0" y="166"/>
                </a:cxn>
                <a:cxn ang="0">
                  <a:pos x="0" y="0"/>
                </a:cxn>
                <a:cxn ang="0">
                  <a:pos x="31" y="0"/>
                </a:cxn>
                <a:cxn ang="0">
                  <a:pos x="144" y="0"/>
                </a:cxn>
                <a:cxn ang="0">
                  <a:pos x="144" y="196"/>
                </a:cxn>
                <a:cxn ang="0">
                  <a:pos x="124" y="203"/>
                </a:cxn>
                <a:cxn ang="0">
                  <a:pos x="105" y="216"/>
                </a:cxn>
                <a:cxn ang="0">
                  <a:pos x="90" y="202"/>
                </a:cxn>
                <a:cxn ang="0">
                  <a:pos x="83" y="208"/>
                </a:cxn>
                <a:cxn ang="0">
                  <a:pos x="68" y="217"/>
                </a:cxn>
              </a:cxnLst>
              <a:rect l="0" t="0" r="r" b="b"/>
              <a:pathLst>
                <a:path w="144" h="217">
                  <a:moveTo>
                    <a:pt x="68" y="217"/>
                  </a:moveTo>
                  <a:lnTo>
                    <a:pt x="54" y="211"/>
                  </a:lnTo>
                  <a:lnTo>
                    <a:pt x="53" y="199"/>
                  </a:lnTo>
                  <a:lnTo>
                    <a:pt x="37" y="199"/>
                  </a:lnTo>
                  <a:lnTo>
                    <a:pt x="20" y="194"/>
                  </a:lnTo>
                  <a:lnTo>
                    <a:pt x="17" y="176"/>
                  </a:lnTo>
                  <a:lnTo>
                    <a:pt x="6" y="174"/>
                  </a:lnTo>
                  <a:lnTo>
                    <a:pt x="0" y="166"/>
                  </a:lnTo>
                  <a:lnTo>
                    <a:pt x="0" y="0"/>
                  </a:lnTo>
                  <a:lnTo>
                    <a:pt x="31" y="0"/>
                  </a:lnTo>
                  <a:lnTo>
                    <a:pt x="144" y="0"/>
                  </a:lnTo>
                  <a:lnTo>
                    <a:pt x="144" y="196"/>
                  </a:lnTo>
                  <a:lnTo>
                    <a:pt x="124" y="203"/>
                  </a:lnTo>
                  <a:lnTo>
                    <a:pt x="105" y="216"/>
                  </a:lnTo>
                  <a:lnTo>
                    <a:pt x="90" y="202"/>
                  </a:lnTo>
                  <a:lnTo>
                    <a:pt x="83" y="208"/>
                  </a:lnTo>
                  <a:lnTo>
                    <a:pt x="68" y="217"/>
                  </a:lnTo>
                  <a:close/>
                </a:path>
              </a:pathLst>
            </a:custGeom>
            <a:solidFill>
              <a:schemeClr val="accent3"/>
            </a:solidFill>
            <a:ln w="9525">
              <a:solidFill>
                <a:schemeClr val="tx1"/>
              </a:solidFill>
              <a:round/>
              <a:headEnd/>
              <a:tailEnd/>
            </a:ln>
          </p:spPr>
          <p:txBody>
            <a:bodyPr/>
            <a:lstStyle/>
            <a:p>
              <a:endParaRPr lang="en-US" b="1" dirty="0"/>
            </a:p>
          </p:txBody>
        </p:sp>
        <p:sp>
          <p:nvSpPr>
            <p:cNvPr id="1616" name="Freeform 458"/>
            <p:cNvSpPr>
              <a:spLocks/>
            </p:cNvSpPr>
            <p:nvPr/>
          </p:nvSpPr>
          <p:spPr bwMode="auto">
            <a:xfrm>
              <a:off x="5351463" y="3482975"/>
              <a:ext cx="274637" cy="211138"/>
            </a:xfrm>
            <a:custGeom>
              <a:avLst/>
              <a:gdLst/>
              <a:ahLst/>
              <a:cxnLst>
                <a:cxn ang="0">
                  <a:pos x="0" y="80"/>
                </a:cxn>
                <a:cxn ang="0">
                  <a:pos x="80" y="13"/>
                </a:cxn>
                <a:cxn ang="0">
                  <a:pos x="103" y="0"/>
                </a:cxn>
                <a:cxn ang="0">
                  <a:pos x="183" y="122"/>
                </a:cxn>
                <a:cxn ang="0">
                  <a:pos x="183" y="142"/>
                </a:cxn>
                <a:cxn ang="0">
                  <a:pos x="34" y="142"/>
                </a:cxn>
                <a:cxn ang="0">
                  <a:pos x="29" y="127"/>
                </a:cxn>
                <a:cxn ang="0">
                  <a:pos x="11" y="100"/>
                </a:cxn>
                <a:cxn ang="0">
                  <a:pos x="0" y="80"/>
                </a:cxn>
              </a:cxnLst>
              <a:rect l="0" t="0" r="r" b="b"/>
              <a:pathLst>
                <a:path w="183" h="142">
                  <a:moveTo>
                    <a:pt x="0" y="80"/>
                  </a:moveTo>
                  <a:lnTo>
                    <a:pt x="80" y="13"/>
                  </a:lnTo>
                  <a:lnTo>
                    <a:pt x="103" y="0"/>
                  </a:lnTo>
                  <a:lnTo>
                    <a:pt x="183" y="122"/>
                  </a:lnTo>
                  <a:lnTo>
                    <a:pt x="183" y="142"/>
                  </a:lnTo>
                  <a:lnTo>
                    <a:pt x="34" y="142"/>
                  </a:lnTo>
                  <a:lnTo>
                    <a:pt x="29" y="127"/>
                  </a:lnTo>
                  <a:lnTo>
                    <a:pt x="11" y="100"/>
                  </a:lnTo>
                  <a:lnTo>
                    <a:pt x="0" y="80"/>
                  </a:lnTo>
                  <a:close/>
                </a:path>
              </a:pathLst>
            </a:custGeom>
            <a:solidFill>
              <a:schemeClr val="accent3"/>
            </a:solidFill>
            <a:ln w="9525">
              <a:solidFill>
                <a:schemeClr val="tx1"/>
              </a:solidFill>
              <a:round/>
              <a:headEnd/>
              <a:tailEnd/>
            </a:ln>
          </p:spPr>
          <p:txBody>
            <a:bodyPr/>
            <a:lstStyle/>
            <a:p>
              <a:endParaRPr lang="en-US" b="1" dirty="0"/>
            </a:p>
          </p:txBody>
        </p:sp>
        <p:sp>
          <p:nvSpPr>
            <p:cNvPr id="1617" name="Freeform 459"/>
            <p:cNvSpPr>
              <a:spLocks/>
            </p:cNvSpPr>
            <p:nvPr/>
          </p:nvSpPr>
          <p:spPr bwMode="auto">
            <a:xfrm>
              <a:off x="5133975" y="3482975"/>
              <a:ext cx="280988" cy="260350"/>
            </a:xfrm>
            <a:custGeom>
              <a:avLst/>
              <a:gdLst/>
              <a:ahLst/>
              <a:cxnLst>
                <a:cxn ang="0">
                  <a:pos x="0" y="174"/>
                </a:cxn>
                <a:cxn ang="0">
                  <a:pos x="0" y="170"/>
                </a:cxn>
                <a:cxn ang="0">
                  <a:pos x="2" y="6"/>
                </a:cxn>
                <a:cxn ang="0">
                  <a:pos x="28" y="0"/>
                </a:cxn>
                <a:cxn ang="0">
                  <a:pos x="48" y="11"/>
                </a:cxn>
                <a:cxn ang="0">
                  <a:pos x="71" y="16"/>
                </a:cxn>
                <a:cxn ang="0">
                  <a:pos x="82" y="23"/>
                </a:cxn>
                <a:cxn ang="0">
                  <a:pos x="97" y="22"/>
                </a:cxn>
                <a:cxn ang="0">
                  <a:pos x="113" y="39"/>
                </a:cxn>
                <a:cxn ang="0">
                  <a:pos x="137" y="50"/>
                </a:cxn>
                <a:cxn ang="0">
                  <a:pos x="145" y="80"/>
                </a:cxn>
                <a:cxn ang="0">
                  <a:pos x="156" y="100"/>
                </a:cxn>
                <a:cxn ang="0">
                  <a:pos x="174" y="127"/>
                </a:cxn>
                <a:cxn ang="0">
                  <a:pos x="179" y="142"/>
                </a:cxn>
                <a:cxn ang="0">
                  <a:pos x="187" y="174"/>
                </a:cxn>
                <a:cxn ang="0">
                  <a:pos x="37" y="174"/>
                </a:cxn>
                <a:cxn ang="0">
                  <a:pos x="0" y="174"/>
                </a:cxn>
              </a:cxnLst>
              <a:rect l="0" t="0" r="r" b="b"/>
              <a:pathLst>
                <a:path w="187" h="174">
                  <a:moveTo>
                    <a:pt x="0" y="174"/>
                  </a:moveTo>
                  <a:lnTo>
                    <a:pt x="0" y="170"/>
                  </a:lnTo>
                  <a:lnTo>
                    <a:pt x="2" y="6"/>
                  </a:lnTo>
                  <a:lnTo>
                    <a:pt x="28" y="0"/>
                  </a:lnTo>
                  <a:lnTo>
                    <a:pt x="48" y="11"/>
                  </a:lnTo>
                  <a:lnTo>
                    <a:pt x="71" y="16"/>
                  </a:lnTo>
                  <a:lnTo>
                    <a:pt x="82" y="23"/>
                  </a:lnTo>
                  <a:lnTo>
                    <a:pt x="97" y="22"/>
                  </a:lnTo>
                  <a:lnTo>
                    <a:pt x="113" y="39"/>
                  </a:lnTo>
                  <a:lnTo>
                    <a:pt x="137" y="50"/>
                  </a:lnTo>
                  <a:lnTo>
                    <a:pt x="145" y="80"/>
                  </a:lnTo>
                  <a:lnTo>
                    <a:pt x="156" y="100"/>
                  </a:lnTo>
                  <a:lnTo>
                    <a:pt x="174" y="127"/>
                  </a:lnTo>
                  <a:lnTo>
                    <a:pt x="179" y="142"/>
                  </a:lnTo>
                  <a:lnTo>
                    <a:pt x="187" y="174"/>
                  </a:lnTo>
                  <a:lnTo>
                    <a:pt x="37" y="174"/>
                  </a:lnTo>
                  <a:lnTo>
                    <a:pt x="0" y="174"/>
                  </a:lnTo>
                  <a:close/>
                </a:path>
              </a:pathLst>
            </a:custGeom>
            <a:solidFill>
              <a:schemeClr val="accent3"/>
            </a:solidFill>
            <a:ln w="9525">
              <a:solidFill>
                <a:schemeClr val="tx1"/>
              </a:solidFill>
              <a:round/>
              <a:headEnd/>
              <a:tailEnd/>
            </a:ln>
          </p:spPr>
          <p:txBody>
            <a:bodyPr/>
            <a:lstStyle/>
            <a:p>
              <a:endParaRPr lang="en-US" b="1" dirty="0"/>
            </a:p>
          </p:txBody>
        </p:sp>
        <p:sp>
          <p:nvSpPr>
            <p:cNvPr id="1618" name="Freeform 460"/>
            <p:cNvSpPr>
              <a:spLocks/>
            </p:cNvSpPr>
            <p:nvPr/>
          </p:nvSpPr>
          <p:spPr bwMode="auto">
            <a:xfrm>
              <a:off x="7067550" y="3557588"/>
              <a:ext cx="204788" cy="452437"/>
            </a:xfrm>
            <a:custGeom>
              <a:avLst/>
              <a:gdLst/>
              <a:ahLst/>
              <a:cxnLst>
                <a:cxn ang="0">
                  <a:pos x="0" y="47"/>
                </a:cxn>
                <a:cxn ang="0">
                  <a:pos x="5" y="53"/>
                </a:cxn>
                <a:cxn ang="0">
                  <a:pos x="23" y="50"/>
                </a:cxn>
                <a:cxn ang="0">
                  <a:pos x="35" y="64"/>
                </a:cxn>
                <a:cxn ang="0">
                  <a:pos x="45" y="89"/>
                </a:cxn>
                <a:cxn ang="0">
                  <a:pos x="51" y="104"/>
                </a:cxn>
                <a:cxn ang="0">
                  <a:pos x="88" y="163"/>
                </a:cxn>
                <a:cxn ang="0">
                  <a:pos x="86" y="190"/>
                </a:cxn>
                <a:cxn ang="0">
                  <a:pos x="89" y="209"/>
                </a:cxn>
                <a:cxn ang="0">
                  <a:pos x="82" y="235"/>
                </a:cxn>
                <a:cxn ang="0">
                  <a:pos x="77" y="244"/>
                </a:cxn>
                <a:cxn ang="0">
                  <a:pos x="85" y="257"/>
                </a:cxn>
                <a:cxn ang="0">
                  <a:pos x="86" y="269"/>
                </a:cxn>
                <a:cxn ang="0">
                  <a:pos x="86" y="303"/>
                </a:cxn>
                <a:cxn ang="0">
                  <a:pos x="134" y="298"/>
                </a:cxn>
                <a:cxn ang="0">
                  <a:pos x="137" y="56"/>
                </a:cxn>
                <a:cxn ang="0">
                  <a:pos x="129" y="36"/>
                </a:cxn>
                <a:cxn ang="0">
                  <a:pos x="119" y="9"/>
                </a:cxn>
                <a:cxn ang="0">
                  <a:pos x="111" y="0"/>
                </a:cxn>
                <a:cxn ang="0">
                  <a:pos x="83" y="9"/>
                </a:cxn>
                <a:cxn ang="0">
                  <a:pos x="51" y="23"/>
                </a:cxn>
                <a:cxn ang="0">
                  <a:pos x="0" y="47"/>
                </a:cxn>
              </a:cxnLst>
              <a:rect l="0" t="0" r="r" b="b"/>
              <a:pathLst>
                <a:path w="137" h="303">
                  <a:moveTo>
                    <a:pt x="0" y="47"/>
                  </a:moveTo>
                  <a:lnTo>
                    <a:pt x="5" y="53"/>
                  </a:lnTo>
                  <a:lnTo>
                    <a:pt x="23" y="50"/>
                  </a:lnTo>
                  <a:lnTo>
                    <a:pt x="35" y="64"/>
                  </a:lnTo>
                  <a:lnTo>
                    <a:pt x="45" y="89"/>
                  </a:lnTo>
                  <a:lnTo>
                    <a:pt x="51" y="104"/>
                  </a:lnTo>
                  <a:lnTo>
                    <a:pt x="88" y="163"/>
                  </a:lnTo>
                  <a:lnTo>
                    <a:pt x="86" y="190"/>
                  </a:lnTo>
                  <a:lnTo>
                    <a:pt x="89" y="209"/>
                  </a:lnTo>
                  <a:lnTo>
                    <a:pt x="82" y="235"/>
                  </a:lnTo>
                  <a:lnTo>
                    <a:pt x="77" y="244"/>
                  </a:lnTo>
                  <a:lnTo>
                    <a:pt x="85" y="257"/>
                  </a:lnTo>
                  <a:lnTo>
                    <a:pt x="86" y="269"/>
                  </a:lnTo>
                  <a:lnTo>
                    <a:pt x="86" y="303"/>
                  </a:lnTo>
                  <a:lnTo>
                    <a:pt x="134" y="298"/>
                  </a:lnTo>
                  <a:lnTo>
                    <a:pt x="137" y="56"/>
                  </a:lnTo>
                  <a:lnTo>
                    <a:pt x="129" y="36"/>
                  </a:lnTo>
                  <a:lnTo>
                    <a:pt x="119" y="9"/>
                  </a:lnTo>
                  <a:lnTo>
                    <a:pt x="111" y="0"/>
                  </a:lnTo>
                  <a:lnTo>
                    <a:pt x="83" y="9"/>
                  </a:lnTo>
                  <a:lnTo>
                    <a:pt x="51" y="23"/>
                  </a:lnTo>
                  <a:lnTo>
                    <a:pt x="0" y="4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19" name="Freeform 461"/>
            <p:cNvSpPr>
              <a:spLocks/>
            </p:cNvSpPr>
            <p:nvPr/>
          </p:nvSpPr>
          <p:spPr bwMode="auto">
            <a:xfrm>
              <a:off x="7234238" y="3546475"/>
              <a:ext cx="165100" cy="460375"/>
            </a:xfrm>
            <a:custGeom>
              <a:avLst/>
              <a:gdLst/>
              <a:ahLst/>
              <a:cxnLst>
                <a:cxn ang="0">
                  <a:pos x="94" y="0"/>
                </a:cxn>
                <a:cxn ang="0">
                  <a:pos x="97" y="11"/>
                </a:cxn>
                <a:cxn ang="0">
                  <a:pos x="106" y="25"/>
                </a:cxn>
                <a:cxn ang="0">
                  <a:pos x="106" y="37"/>
                </a:cxn>
                <a:cxn ang="0">
                  <a:pos x="111" y="53"/>
                </a:cxn>
                <a:cxn ang="0">
                  <a:pos x="109" y="88"/>
                </a:cxn>
                <a:cxn ang="0">
                  <a:pos x="109" y="117"/>
                </a:cxn>
                <a:cxn ang="0">
                  <a:pos x="106" y="128"/>
                </a:cxn>
                <a:cxn ang="0">
                  <a:pos x="100" y="139"/>
                </a:cxn>
                <a:cxn ang="0">
                  <a:pos x="97" y="148"/>
                </a:cxn>
                <a:cxn ang="0">
                  <a:pos x="91" y="165"/>
                </a:cxn>
                <a:cxn ang="0">
                  <a:pos x="83" y="174"/>
                </a:cxn>
                <a:cxn ang="0">
                  <a:pos x="75" y="188"/>
                </a:cxn>
                <a:cxn ang="0">
                  <a:pos x="75" y="213"/>
                </a:cxn>
                <a:cxn ang="0">
                  <a:pos x="69" y="231"/>
                </a:cxn>
                <a:cxn ang="0">
                  <a:pos x="68" y="247"/>
                </a:cxn>
                <a:cxn ang="0">
                  <a:pos x="71" y="264"/>
                </a:cxn>
                <a:cxn ang="0">
                  <a:pos x="72" y="281"/>
                </a:cxn>
                <a:cxn ang="0">
                  <a:pos x="77" y="293"/>
                </a:cxn>
                <a:cxn ang="0">
                  <a:pos x="75" y="307"/>
                </a:cxn>
                <a:cxn ang="0">
                  <a:pos x="23" y="305"/>
                </a:cxn>
                <a:cxn ang="0">
                  <a:pos x="26" y="63"/>
                </a:cxn>
                <a:cxn ang="0">
                  <a:pos x="8" y="16"/>
                </a:cxn>
                <a:cxn ang="0">
                  <a:pos x="0" y="7"/>
                </a:cxn>
                <a:cxn ang="0">
                  <a:pos x="94" y="0"/>
                </a:cxn>
              </a:cxnLst>
              <a:rect l="0" t="0" r="r" b="b"/>
              <a:pathLst>
                <a:path w="111" h="307">
                  <a:moveTo>
                    <a:pt x="94" y="0"/>
                  </a:moveTo>
                  <a:lnTo>
                    <a:pt x="97" y="11"/>
                  </a:lnTo>
                  <a:lnTo>
                    <a:pt x="106" y="25"/>
                  </a:lnTo>
                  <a:lnTo>
                    <a:pt x="106" y="37"/>
                  </a:lnTo>
                  <a:lnTo>
                    <a:pt x="111" y="53"/>
                  </a:lnTo>
                  <a:lnTo>
                    <a:pt x="109" y="88"/>
                  </a:lnTo>
                  <a:lnTo>
                    <a:pt x="109" y="117"/>
                  </a:lnTo>
                  <a:lnTo>
                    <a:pt x="106" y="128"/>
                  </a:lnTo>
                  <a:lnTo>
                    <a:pt x="100" y="139"/>
                  </a:lnTo>
                  <a:lnTo>
                    <a:pt x="97" y="148"/>
                  </a:lnTo>
                  <a:lnTo>
                    <a:pt x="91" y="165"/>
                  </a:lnTo>
                  <a:lnTo>
                    <a:pt x="83" y="174"/>
                  </a:lnTo>
                  <a:lnTo>
                    <a:pt x="75" y="188"/>
                  </a:lnTo>
                  <a:lnTo>
                    <a:pt x="75" y="213"/>
                  </a:lnTo>
                  <a:lnTo>
                    <a:pt x="69" y="231"/>
                  </a:lnTo>
                  <a:lnTo>
                    <a:pt x="68" y="247"/>
                  </a:lnTo>
                  <a:lnTo>
                    <a:pt x="71" y="264"/>
                  </a:lnTo>
                  <a:lnTo>
                    <a:pt x="72" y="281"/>
                  </a:lnTo>
                  <a:lnTo>
                    <a:pt x="77" y="293"/>
                  </a:lnTo>
                  <a:lnTo>
                    <a:pt x="75" y="307"/>
                  </a:lnTo>
                  <a:lnTo>
                    <a:pt x="23" y="305"/>
                  </a:lnTo>
                  <a:lnTo>
                    <a:pt x="26" y="63"/>
                  </a:lnTo>
                  <a:lnTo>
                    <a:pt x="8" y="16"/>
                  </a:lnTo>
                  <a:lnTo>
                    <a:pt x="0" y="7"/>
                  </a:lnTo>
                  <a:lnTo>
                    <a:pt x="94"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0" name="Freeform 462"/>
            <p:cNvSpPr>
              <a:spLocks/>
            </p:cNvSpPr>
            <p:nvPr/>
          </p:nvSpPr>
          <p:spPr bwMode="auto">
            <a:xfrm>
              <a:off x="7196138" y="4003675"/>
              <a:ext cx="158750" cy="152400"/>
            </a:xfrm>
            <a:custGeom>
              <a:avLst/>
              <a:gdLst/>
              <a:ahLst/>
              <a:cxnLst>
                <a:cxn ang="0">
                  <a:pos x="0" y="5"/>
                </a:cxn>
                <a:cxn ang="0">
                  <a:pos x="3" y="23"/>
                </a:cxn>
                <a:cxn ang="0">
                  <a:pos x="0" y="36"/>
                </a:cxn>
                <a:cxn ang="0">
                  <a:pos x="6" y="48"/>
                </a:cxn>
                <a:cxn ang="0">
                  <a:pos x="17" y="63"/>
                </a:cxn>
                <a:cxn ang="0">
                  <a:pos x="23" y="71"/>
                </a:cxn>
                <a:cxn ang="0">
                  <a:pos x="28" y="79"/>
                </a:cxn>
                <a:cxn ang="0">
                  <a:pos x="42" y="82"/>
                </a:cxn>
                <a:cxn ang="0">
                  <a:pos x="57" y="83"/>
                </a:cxn>
                <a:cxn ang="0">
                  <a:pos x="69" y="85"/>
                </a:cxn>
                <a:cxn ang="0">
                  <a:pos x="86" y="102"/>
                </a:cxn>
                <a:cxn ang="0">
                  <a:pos x="89" y="85"/>
                </a:cxn>
                <a:cxn ang="0">
                  <a:pos x="97" y="76"/>
                </a:cxn>
                <a:cxn ang="0">
                  <a:pos x="103" y="56"/>
                </a:cxn>
                <a:cxn ang="0">
                  <a:pos x="106" y="39"/>
                </a:cxn>
                <a:cxn ang="0">
                  <a:pos x="105" y="14"/>
                </a:cxn>
                <a:cxn ang="0">
                  <a:pos x="100" y="2"/>
                </a:cxn>
                <a:cxn ang="0">
                  <a:pos x="48" y="0"/>
                </a:cxn>
                <a:cxn ang="0">
                  <a:pos x="0" y="5"/>
                </a:cxn>
              </a:cxnLst>
              <a:rect l="0" t="0" r="r" b="b"/>
              <a:pathLst>
                <a:path w="106" h="102">
                  <a:moveTo>
                    <a:pt x="0" y="5"/>
                  </a:moveTo>
                  <a:lnTo>
                    <a:pt x="3" y="23"/>
                  </a:lnTo>
                  <a:lnTo>
                    <a:pt x="0" y="36"/>
                  </a:lnTo>
                  <a:lnTo>
                    <a:pt x="6" y="48"/>
                  </a:lnTo>
                  <a:lnTo>
                    <a:pt x="17" y="63"/>
                  </a:lnTo>
                  <a:lnTo>
                    <a:pt x="23" y="71"/>
                  </a:lnTo>
                  <a:lnTo>
                    <a:pt x="28" y="79"/>
                  </a:lnTo>
                  <a:lnTo>
                    <a:pt x="42" y="82"/>
                  </a:lnTo>
                  <a:lnTo>
                    <a:pt x="57" y="83"/>
                  </a:lnTo>
                  <a:lnTo>
                    <a:pt x="69" y="85"/>
                  </a:lnTo>
                  <a:lnTo>
                    <a:pt x="86" y="102"/>
                  </a:lnTo>
                  <a:lnTo>
                    <a:pt x="89" y="85"/>
                  </a:lnTo>
                  <a:lnTo>
                    <a:pt x="97" y="76"/>
                  </a:lnTo>
                  <a:lnTo>
                    <a:pt x="103" y="56"/>
                  </a:lnTo>
                  <a:lnTo>
                    <a:pt x="106" y="39"/>
                  </a:lnTo>
                  <a:lnTo>
                    <a:pt x="105" y="14"/>
                  </a:lnTo>
                  <a:lnTo>
                    <a:pt x="100" y="2"/>
                  </a:lnTo>
                  <a:lnTo>
                    <a:pt x="48" y="0"/>
                  </a:lnTo>
                  <a:lnTo>
                    <a:pt x="0" y="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1" name="Freeform 463"/>
            <p:cNvSpPr>
              <a:spLocks/>
            </p:cNvSpPr>
            <p:nvPr/>
          </p:nvSpPr>
          <p:spPr bwMode="auto">
            <a:xfrm>
              <a:off x="6935788" y="3870325"/>
              <a:ext cx="265112" cy="201613"/>
            </a:xfrm>
            <a:custGeom>
              <a:avLst/>
              <a:gdLst/>
              <a:ahLst/>
              <a:cxnLst>
                <a:cxn ang="0">
                  <a:pos x="0" y="18"/>
                </a:cxn>
                <a:cxn ang="0">
                  <a:pos x="48" y="20"/>
                </a:cxn>
                <a:cxn ang="0">
                  <a:pos x="45" y="6"/>
                </a:cxn>
                <a:cxn ang="0">
                  <a:pos x="177" y="0"/>
                </a:cxn>
                <a:cxn ang="0">
                  <a:pos x="170" y="26"/>
                </a:cxn>
                <a:cxn ang="0">
                  <a:pos x="165" y="35"/>
                </a:cxn>
                <a:cxn ang="0">
                  <a:pos x="173" y="48"/>
                </a:cxn>
                <a:cxn ang="0">
                  <a:pos x="174" y="60"/>
                </a:cxn>
                <a:cxn ang="0">
                  <a:pos x="174" y="94"/>
                </a:cxn>
                <a:cxn ang="0">
                  <a:pos x="177" y="112"/>
                </a:cxn>
                <a:cxn ang="0">
                  <a:pos x="174" y="120"/>
                </a:cxn>
                <a:cxn ang="0">
                  <a:pos x="163" y="119"/>
                </a:cxn>
                <a:cxn ang="0">
                  <a:pos x="154" y="106"/>
                </a:cxn>
                <a:cxn ang="0">
                  <a:pos x="133" y="119"/>
                </a:cxn>
                <a:cxn ang="0">
                  <a:pos x="128" y="129"/>
                </a:cxn>
                <a:cxn ang="0">
                  <a:pos x="119" y="135"/>
                </a:cxn>
                <a:cxn ang="0">
                  <a:pos x="83" y="135"/>
                </a:cxn>
                <a:cxn ang="0">
                  <a:pos x="43" y="135"/>
                </a:cxn>
                <a:cxn ang="0">
                  <a:pos x="29" y="115"/>
                </a:cxn>
                <a:cxn ang="0">
                  <a:pos x="25" y="89"/>
                </a:cxn>
                <a:cxn ang="0">
                  <a:pos x="17" y="77"/>
                </a:cxn>
                <a:cxn ang="0">
                  <a:pos x="11" y="57"/>
                </a:cxn>
                <a:cxn ang="0">
                  <a:pos x="2" y="42"/>
                </a:cxn>
                <a:cxn ang="0">
                  <a:pos x="0" y="18"/>
                </a:cxn>
              </a:cxnLst>
              <a:rect l="0" t="0" r="r" b="b"/>
              <a:pathLst>
                <a:path w="177" h="135">
                  <a:moveTo>
                    <a:pt x="0" y="18"/>
                  </a:moveTo>
                  <a:lnTo>
                    <a:pt x="48" y="20"/>
                  </a:lnTo>
                  <a:lnTo>
                    <a:pt x="45" y="6"/>
                  </a:lnTo>
                  <a:lnTo>
                    <a:pt x="177" y="0"/>
                  </a:lnTo>
                  <a:lnTo>
                    <a:pt x="170" y="26"/>
                  </a:lnTo>
                  <a:lnTo>
                    <a:pt x="165" y="35"/>
                  </a:lnTo>
                  <a:lnTo>
                    <a:pt x="173" y="48"/>
                  </a:lnTo>
                  <a:lnTo>
                    <a:pt x="174" y="60"/>
                  </a:lnTo>
                  <a:lnTo>
                    <a:pt x="174" y="94"/>
                  </a:lnTo>
                  <a:lnTo>
                    <a:pt x="177" y="112"/>
                  </a:lnTo>
                  <a:lnTo>
                    <a:pt x="174" y="120"/>
                  </a:lnTo>
                  <a:lnTo>
                    <a:pt x="163" y="119"/>
                  </a:lnTo>
                  <a:lnTo>
                    <a:pt x="154" y="106"/>
                  </a:lnTo>
                  <a:lnTo>
                    <a:pt x="133" y="119"/>
                  </a:lnTo>
                  <a:lnTo>
                    <a:pt x="128" y="129"/>
                  </a:lnTo>
                  <a:lnTo>
                    <a:pt x="119" y="135"/>
                  </a:lnTo>
                  <a:lnTo>
                    <a:pt x="83" y="135"/>
                  </a:lnTo>
                  <a:lnTo>
                    <a:pt x="43" y="135"/>
                  </a:lnTo>
                  <a:lnTo>
                    <a:pt x="29" y="115"/>
                  </a:lnTo>
                  <a:lnTo>
                    <a:pt x="25" y="89"/>
                  </a:lnTo>
                  <a:lnTo>
                    <a:pt x="17" y="77"/>
                  </a:lnTo>
                  <a:lnTo>
                    <a:pt x="11" y="57"/>
                  </a:lnTo>
                  <a:lnTo>
                    <a:pt x="2" y="42"/>
                  </a:lnTo>
                  <a:lnTo>
                    <a:pt x="0" y="18"/>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2" name="Freeform 464"/>
            <p:cNvSpPr>
              <a:spLocks/>
            </p:cNvSpPr>
            <p:nvPr/>
          </p:nvSpPr>
          <p:spPr bwMode="auto">
            <a:xfrm>
              <a:off x="7059613" y="4029075"/>
              <a:ext cx="265112" cy="315913"/>
            </a:xfrm>
            <a:custGeom>
              <a:avLst/>
              <a:gdLst/>
              <a:ahLst/>
              <a:cxnLst>
                <a:cxn ang="0">
                  <a:pos x="0" y="29"/>
                </a:cxn>
                <a:cxn ang="0">
                  <a:pos x="36" y="29"/>
                </a:cxn>
                <a:cxn ang="0">
                  <a:pos x="45" y="23"/>
                </a:cxn>
                <a:cxn ang="0">
                  <a:pos x="50" y="13"/>
                </a:cxn>
                <a:cxn ang="0">
                  <a:pos x="71" y="0"/>
                </a:cxn>
                <a:cxn ang="0">
                  <a:pos x="80" y="13"/>
                </a:cxn>
                <a:cxn ang="0">
                  <a:pos x="91" y="14"/>
                </a:cxn>
                <a:cxn ang="0">
                  <a:pos x="91" y="19"/>
                </a:cxn>
                <a:cxn ang="0">
                  <a:pos x="97" y="31"/>
                </a:cxn>
                <a:cxn ang="0">
                  <a:pos x="119" y="62"/>
                </a:cxn>
                <a:cxn ang="0">
                  <a:pos x="133" y="65"/>
                </a:cxn>
                <a:cxn ang="0">
                  <a:pos x="160" y="68"/>
                </a:cxn>
                <a:cxn ang="0">
                  <a:pos x="177" y="85"/>
                </a:cxn>
                <a:cxn ang="0">
                  <a:pos x="157" y="105"/>
                </a:cxn>
                <a:cxn ang="0">
                  <a:pos x="150" y="120"/>
                </a:cxn>
                <a:cxn ang="0">
                  <a:pos x="159" y="137"/>
                </a:cxn>
                <a:cxn ang="0">
                  <a:pos x="165" y="156"/>
                </a:cxn>
                <a:cxn ang="0">
                  <a:pos x="140" y="156"/>
                </a:cxn>
                <a:cxn ang="0">
                  <a:pos x="100" y="168"/>
                </a:cxn>
                <a:cxn ang="0">
                  <a:pos x="67" y="191"/>
                </a:cxn>
                <a:cxn ang="0">
                  <a:pos x="36" y="211"/>
                </a:cxn>
                <a:cxn ang="0">
                  <a:pos x="36" y="100"/>
                </a:cxn>
                <a:cxn ang="0">
                  <a:pos x="2" y="100"/>
                </a:cxn>
                <a:cxn ang="0">
                  <a:pos x="0" y="29"/>
                </a:cxn>
              </a:cxnLst>
              <a:rect l="0" t="0" r="r" b="b"/>
              <a:pathLst>
                <a:path w="177" h="211">
                  <a:moveTo>
                    <a:pt x="0" y="29"/>
                  </a:moveTo>
                  <a:lnTo>
                    <a:pt x="36" y="29"/>
                  </a:lnTo>
                  <a:lnTo>
                    <a:pt x="45" y="23"/>
                  </a:lnTo>
                  <a:lnTo>
                    <a:pt x="50" y="13"/>
                  </a:lnTo>
                  <a:lnTo>
                    <a:pt x="71" y="0"/>
                  </a:lnTo>
                  <a:lnTo>
                    <a:pt x="80" y="13"/>
                  </a:lnTo>
                  <a:lnTo>
                    <a:pt x="91" y="14"/>
                  </a:lnTo>
                  <a:lnTo>
                    <a:pt x="91" y="19"/>
                  </a:lnTo>
                  <a:lnTo>
                    <a:pt x="97" y="31"/>
                  </a:lnTo>
                  <a:lnTo>
                    <a:pt x="119" y="62"/>
                  </a:lnTo>
                  <a:lnTo>
                    <a:pt x="133" y="65"/>
                  </a:lnTo>
                  <a:lnTo>
                    <a:pt x="160" y="68"/>
                  </a:lnTo>
                  <a:lnTo>
                    <a:pt x="177" y="85"/>
                  </a:lnTo>
                  <a:lnTo>
                    <a:pt x="157" y="105"/>
                  </a:lnTo>
                  <a:lnTo>
                    <a:pt x="150" y="120"/>
                  </a:lnTo>
                  <a:lnTo>
                    <a:pt x="159" y="137"/>
                  </a:lnTo>
                  <a:lnTo>
                    <a:pt x="165" y="156"/>
                  </a:lnTo>
                  <a:lnTo>
                    <a:pt x="140" y="156"/>
                  </a:lnTo>
                  <a:lnTo>
                    <a:pt x="100" y="168"/>
                  </a:lnTo>
                  <a:lnTo>
                    <a:pt x="67" y="191"/>
                  </a:lnTo>
                  <a:lnTo>
                    <a:pt x="36" y="211"/>
                  </a:lnTo>
                  <a:lnTo>
                    <a:pt x="36" y="100"/>
                  </a:lnTo>
                  <a:lnTo>
                    <a:pt x="2" y="100"/>
                  </a:lnTo>
                  <a:lnTo>
                    <a:pt x="0" y="29"/>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3" name="Freeform 465"/>
            <p:cNvSpPr>
              <a:spLocks/>
            </p:cNvSpPr>
            <p:nvPr/>
          </p:nvSpPr>
          <p:spPr bwMode="auto">
            <a:xfrm>
              <a:off x="6759575" y="3897313"/>
              <a:ext cx="303213" cy="292100"/>
            </a:xfrm>
            <a:custGeom>
              <a:avLst/>
              <a:gdLst/>
              <a:ahLst/>
              <a:cxnLst>
                <a:cxn ang="0">
                  <a:pos x="0" y="50"/>
                </a:cxn>
                <a:cxn ang="0">
                  <a:pos x="29" y="37"/>
                </a:cxn>
                <a:cxn ang="0">
                  <a:pos x="81" y="0"/>
                </a:cxn>
                <a:cxn ang="0">
                  <a:pos x="118" y="0"/>
                </a:cxn>
                <a:cxn ang="0">
                  <a:pos x="120" y="24"/>
                </a:cxn>
                <a:cxn ang="0">
                  <a:pos x="129" y="39"/>
                </a:cxn>
                <a:cxn ang="0">
                  <a:pos x="135" y="59"/>
                </a:cxn>
                <a:cxn ang="0">
                  <a:pos x="143" y="71"/>
                </a:cxn>
                <a:cxn ang="0">
                  <a:pos x="147" y="97"/>
                </a:cxn>
                <a:cxn ang="0">
                  <a:pos x="161" y="117"/>
                </a:cxn>
                <a:cxn ang="0">
                  <a:pos x="201" y="117"/>
                </a:cxn>
                <a:cxn ang="0">
                  <a:pos x="203" y="188"/>
                </a:cxn>
                <a:cxn ang="0">
                  <a:pos x="63" y="196"/>
                </a:cxn>
                <a:cxn ang="0">
                  <a:pos x="54" y="184"/>
                </a:cxn>
                <a:cxn ang="0">
                  <a:pos x="54" y="167"/>
                </a:cxn>
                <a:cxn ang="0">
                  <a:pos x="37" y="162"/>
                </a:cxn>
                <a:cxn ang="0">
                  <a:pos x="21" y="107"/>
                </a:cxn>
                <a:cxn ang="0">
                  <a:pos x="0" y="50"/>
                </a:cxn>
              </a:cxnLst>
              <a:rect l="0" t="0" r="r" b="b"/>
              <a:pathLst>
                <a:path w="203" h="196">
                  <a:moveTo>
                    <a:pt x="0" y="50"/>
                  </a:moveTo>
                  <a:lnTo>
                    <a:pt x="29" y="37"/>
                  </a:lnTo>
                  <a:lnTo>
                    <a:pt x="81" y="0"/>
                  </a:lnTo>
                  <a:lnTo>
                    <a:pt x="118" y="0"/>
                  </a:lnTo>
                  <a:lnTo>
                    <a:pt x="120" y="24"/>
                  </a:lnTo>
                  <a:lnTo>
                    <a:pt x="129" y="39"/>
                  </a:lnTo>
                  <a:lnTo>
                    <a:pt x="135" y="59"/>
                  </a:lnTo>
                  <a:lnTo>
                    <a:pt x="143" y="71"/>
                  </a:lnTo>
                  <a:lnTo>
                    <a:pt x="147" y="97"/>
                  </a:lnTo>
                  <a:lnTo>
                    <a:pt x="161" y="117"/>
                  </a:lnTo>
                  <a:lnTo>
                    <a:pt x="201" y="117"/>
                  </a:lnTo>
                  <a:lnTo>
                    <a:pt x="203" y="188"/>
                  </a:lnTo>
                  <a:lnTo>
                    <a:pt x="63" y="196"/>
                  </a:lnTo>
                  <a:lnTo>
                    <a:pt x="54" y="184"/>
                  </a:lnTo>
                  <a:lnTo>
                    <a:pt x="54" y="167"/>
                  </a:lnTo>
                  <a:lnTo>
                    <a:pt x="37" y="162"/>
                  </a:lnTo>
                  <a:lnTo>
                    <a:pt x="21" y="107"/>
                  </a:lnTo>
                  <a:lnTo>
                    <a:pt x="0" y="5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4" name="Freeform 466"/>
            <p:cNvSpPr>
              <a:spLocks/>
            </p:cNvSpPr>
            <p:nvPr/>
          </p:nvSpPr>
          <p:spPr bwMode="auto">
            <a:xfrm>
              <a:off x="6845300" y="4178300"/>
              <a:ext cx="268288" cy="195263"/>
            </a:xfrm>
            <a:custGeom>
              <a:avLst/>
              <a:gdLst/>
              <a:ahLst/>
              <a:cxnLst>
                <a:cxn ang="0">
                  <a:pos x="6" y="8"/>
                </a:cxn>
                <a:cxn ang="0">
                  <a:pos x="23" y="33"/>
                </a:cxn>
                <a:cxn ang="0">
                  <a:pos x="23" y="51"/>
                </a:cxn>
                <a:cxn ang="0">
                  <a:pos x="20" y="68"/>
                </a:cxn>
                <a:cxn ang="0">
                  <a:pos x="29" y="73"/>
                </a:cxn>
                <a:cxn ang="0">
                  <a:pos x="18" y="79"/>
                </a:cxn>
                <a:cxn ang="0">
                  <a:pos x="7" y="79"/>
                </a:cxn>
                <a:cxn ang="0">
                  <a:pos x="3" y="93"/>
                </a:cxn>
                <a:cxn ang="0">
                  <a:pos x="9" y="102"/>
                </a:cxn>
                <a:cxn ang="0">
                  <a:pos x="3" y="110"/>
                </a:cxn>
                <a:cxn ang="0">
                  <a:pos x="0" y="120"/>
                </a:cxn>
                <a:cxn ang="0">
                  <a:pos x="13" y="131"/>
                </a:cxn>
                <a:cxn ang="0">
                  <a:pos x="32" y="131"/>
                </a:cxn>
                <a:cxn ang="0">
                  <a:pos x="58" y="116"/>
                </a:cxn>
                <a:cxn ang="0">
                  <a:pos x="67" y="120"/>
                </a:cxn>
                <a:cxn ang="0">
                  <a:pos x="83" y="114"/>
                </a:cxn>
                <a:cxn ang="0">
                  <a:pos x="124" y="102"/>
                </a:cxn>
                <a:cxn ang="0">
                  <a:pos x="134" y="108"/>
                </a:cxn>
                <a:cxn ang="0">
                  <a:pos x="155" y="107"/>
                </a:cxn>
                <a:cxn ang="0">
                  <a:pos x="161" y="96"/>
                </a:cxn>
                <a:cxn ang="0">
                  <a:pos x="180" y="111"/>
                </a:cxn>
                <a:cxn ang="0">
                  <a:pos x="180" y="0"/>
                </a:cxn>
                <a:cxn ang="0">
                  <a:pos x="146" y="0"/>
                </a:cxn>
                <a:cxn ang="0">
                  <a:pos x="6" y="8"/>
                </a:cxn>
              </a:cxnLst>
              <a:rect l="0" t="0" r="r" b="b"/>
              <a:pathLst>
                <a:path w="180" h="131">
                  <a:moveTo>
                    <a:pt x="6" y="8"/>
                  </a:moveTo>
                  <a:lnTo>
                    <a:pt x="23" y="33"/>
                  </a:lnTo>
                  <a:lnTo>
                    <a:pt x="23" y="51"/>
                  </a:lnTo>
                  <a:lnTo>
                    <a:pt x="20" y="68"/>
                  </a:lnTo>
                  <a:lnTo>
                    <a:pt x="29" y="73"/>
                  </a:lnTo>
                  <a:lnTo>
                    <a:pt x="18" y="79"/>
                  </a:lnTo>
                  <a:lnTo>
                    <a:pt x="7" y="79"/>
                  </a:lnTo>
                  <a:lnTo>
                    <a:pt x="3" y="93"/>
                  </a:lnTo>
                  <a:lnTo>
                    <a:pt x="9" y="102"/>
                  </a:lnTo>
                  <a:lnTo>
                    <a:pt x="3" y="110"/>
                  </a:lnTo>
                  <a:lnTo>
                    <a:pt x="0" y="120"/>
                  </a:lnTo>
                  <a:lnTo>
                    <a:pt x="13" y="131"/>
                  </a:lnTo>
                  <a:lnTo>
                    <a:pt x="32" y="131"/>
                  </a:lnTo>
                  <a:lnTo>
                    <a:pt x="58" y="116"/>
                  </a:lnTo>
                  <a:lnTo>
                    <a:pt x="67" y="120"/>
                  </a:lnTo>
                  <a:lnTo>
                    <a:pt x="83" y="114"/>
                  </a:lnTo>
                  <a:lnTo>
                    <a:pt x="124" y="102"/>
                  </a:lnTo>
                  <a:lnTo>
                    <a:pt x="134" y="108"/>
                  </a:lnTo>
                  <a:lnTo>
                    <a:pt x="155" y="107"/>
                  </a:lnTo>
                  <a:lnTo>
                    <a:pt x="161" y="96"/>
                  </a:lnTo>
                  <a:lnTo>
                    <a:pt x="180" y="111"/>
                  </a:lnTo>
                  <a:lnTo>
                    <a:pt x="180" y="0"/>
                  </a:lnTo>
                  <a:lnTo>
                    <a:pt x="146" y="0"/>
                  </a:lnTo>
                  <a:lnTo>
                    <a:pt x="6" y="8"/>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5" name="Freeform 467"/>
            <p:cNvSpPr>
              <a:spLocks/>
            </p:cNvSpPr>
            <p:nvPr/>
          </p:nvSpPr>
          <p:spPr bwMode="auto">
            <a:xfrm>
              <a:off x="6950075" y="3622675"/>
              <a:ext cx="250825" cy="255588"/>
            </a:xfrm>
            <a:custGeom>
              <a:avLst/>
              <a:gdLst/>
              <a:ahLst/>
              <a:cxnLst>
                <a:cxn ang="0">
                  <a:pos x="0" y="17"/>
                </a:cxn>
                <a:cxn ang="0">
                  <a:pos x="19" y="0"/>
                </a:cxn>
                <a:cxn ang="0">
                  <a:pos x="79" y="3"/>
                </a:cxn>
                <a:cxn ang="0">
                  <a:pos x="84" y="9"/>
                </a:cxn>
                <a:cxn ang="0">
                  <a:pos x="102" y="6"/>
                </a:cxn>
                <a:cxn ang="0">
                  <a:pos x="114" y="20"/>
                </a:cxn>
                <a:cxn ang="0">
                  <a:pos x="130" y="60"/>
                </a:cxn>
                <a:cxn ang="0">
                  <a:pos x="167" y="119"/>
                </a:cxn>
                <a:cxn ang="0">
                  <a:pos x="165" y="146"/>
                </a:cxn>
                <a:cxn ang="0">
                  <a:pos x="168" y="165"/>
                </a:cxn>
                <a:cxn ang="0">
                  <a:pos x="36" y="171"/>
                </a:cxn>
                <a:cxn ang="0">
                  <a:pos x="0" y="17"/>
                </a:cxn>
              </a:cxnLst>
              <a:rect l="0" t="0" r="r" b="b"/>
              <a:pathLst>
                <a:path w="168" h="171">
                  <a:moveTo>
                    <a:pt x="0" y="17"/>
                  </a:moveTo>
                  <a:lnTo>
                    <a:pt x="19" y="0"/>
                  </a:lnTo>
                  <a:lnTo>
                    <a:pt x="79" y="3"/>
                  </a:lnTo>
                  <a:lnTo>
                    <a:pt x="84" y="9"/>
                  </a:lnTo>
                  <a:lnTo>
                    <a:pt x="102" y="6"/>
                  </a:lnTo>
                  <a:lnTo>
                    <a:pt x="114" y="20"/>
                  </a:lnTo>
                  <a:lnTo>
                    <a:pt x="130" y="60"/>
                  </a:lnTo>
                  <a:lnTo>
                    <a:pt x="167" y="119"/>
                  </a:lnTo>
                  <a:lnTo>
                    <a:pt x="165" y="146"/>
                  </a:lnTo>
                  <a:lnTo>
                    <a:pt x="168" y="165"/>
                  </a:lnTo>
                  <a:lnTo>
                    <a:pt x="36" y="171"/>
                  </a:lnTo>
                  <a:lnTo>
                    <a:pt x="0" y="1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26" name="Freeform 468"/>
            <p:cNvSpPr>
              <a:spLocks/>
            </p:cNvSpPr>
            <p:nvPr/>
          </p:nvSpPr>
          <p:spPr bwMode="auto">
            <a:xfrm>
              <a:off x="4978400" y="3736975"/>
              <a:ext cx="211138" cy="215900"/>
            </a:xfrm>
            <a:custGeom>
              <a:avLst/>
              <a:gdLst/>
              <a:ahLst/>
              <a:cxnLst>
                <a:cxn ang="0">
                  <a:pos x="0" y="0"/>
                </a:cxn>
                <a:cxn ang="0">
                  <a:pos x="104" y="0"/>
                </a:cxn>
                <a:cxn ang="0">
                  <a:pos x="104" y="4"/>
                </a:cxn>
                <a:cxn ang="0">
                  <a:pos x="141" y="4"/>
                </a:cxn>
                <a:cxn ang="0">
                  <a:pos x="141" y="144"/>
                </a:cxn>
                <a:cxn ang="0">
                  <a:pos x="53" y="144"/>
                </a:cxn>
                <a:cxn ang="0">
                  <a:pos x="0" y="144"/>
                </a:cxn>
                <a:cxn ang="0">
                  <a:pos x="0" y="77"/>
                </a:cxn>
                <a:cxn ang="0">
                  <a:pos x="0" y="0"/>
                </a:cxn>
              </a:cxnLst>
              <a:rect l="0" t="0" r="r" b="b"/>
              <a:pathLst>
                <a:path w="141" h="144">
                  <a:moveTo>
                    <a:pt x="0" y="0"/>
                  </a:moveTo>
                  <a:lnTo>
                    <a:pt x="104" y="0"/>
                  </a:lnTo>
                  <a:lnTo>
                    <a:pt x="104" y="4"/>
                  </a:lnTo>
                  <a:lnTo>
                    <a:pt x="141" y="4"/>
                  </a:lnTo>
                  <a:lnTo>
                    <a:pt x="141" y="144"/>
                  </a:lnTo>
                  <a:lnTo>
                    <a:pt x="53" y="144"/>
                  </a:lnTo>
                  <a:lnTo>
                    <a:pt x="0" y="144"/>
                  </a:lnTo>
                  <a:lnTo>
                    <a:pt x="0" y="77"/>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627" name="Freeform 469"/>
            <p:cNvSpPr>
              <a:spLocks/>
            </p:cNvSpPr>
            <p:nvPr/>
          </p:nvSpPr>
          <p:spPr bwMode="auto">
            <a:xfrm>
              <a:off x="5189538" y="3743325"/>
              <a:ext cx="260350" cy="209550"/>
            </a:xfrm>
            <a:custGeom>
              <a:avLst/>
              <a:gdLst/>
              <a:ahLst/>
              <a:cxnLst>
                <a:cxn ang="0">
                  <a:pos x="0" y="0"/>
                </a:cxn>
                <a:cxn ang="0">
                  <a:pos x="150" y="0"/>
                </a:cxn>
                <a:cxn ang="0">
                  <a:pos x="148" y="25"/>
                </a:cxn>
                <a:cxn ang="0">
                  <a:pos x="156" y="28"/>
                </a:cxn>
                <a:cxn ang="0">
                  <a:pos x="156" y="40"/>
                </a:cxn>
                <a:cxn ang="0">
                  <a:pos x="154" y="54"/>
                </a:cxn>
                <a:cxn ang="0">
                  <a:pos x="162" y="68"/>
                </a:cxn>
                <a:cxn ang="0">
                  <a:pos x="156" y="73"/>
                </a:cxn>
                <a:cxn ang="0">
                  <a:pos x="154" y="99"/>
                </a:cxn>
                <a:cxn ang="0">
                  <a:pos x="162" y="103"/>
                </a:cxn>
                <a:cxn ang="0">
                  <a:pos x="160" y="111"/>
                </a:cxn>
                <a:cxn ang="0">
                  <a:pos x="174" y="114"/>
                </a:cxn>
                <a:cxn ang="0">
                  <a:pos x="174" y="140"/>
                </a:cxn>
                <a:cxn ang="0">
                  <a:pos x="0" y="140"/>
                </a:cxn>
                <a:cxn ang="0">
                  <a:pos x="0" y="0"/>
                </a:cxn>
              </a:cxnLst>
              <a:rect l="0" t="0" r="r" b="b"/>
              <a:pathLst>
                <a:path w="174" h="140">
                  <a:moveTo>
                    <a:pt x="0" y="0"/>
                  </a:moveTo>
                  <a:lnTo>
                    <a:pt x="150" y="0"/>
                  </a:lnTo>
                  <a:lnTo>
                    <a:pt x="148" y="25"/>
                  </a:lnTo>
                  <a:lnTo>
                    <a:pt x="156" y="28"/>
                  </a:lnTo>
                  <a:lnTo>
                    <a:pt x="156" y="40"/>
                  </a:lnTo>
                  <a:lnTo>
                    <a:pt x="154" y="54"/>
                  </a:lnTo>
                  <a:lnTo>
                    <a:pt x="162" y="68"/>
                  </a:lnTo>
                  <a:lnTo>
                    <a:pt x="156" y="73"/>
                  </a:lnTo>
                  <a:lnTo>
                    <a:pt x="154" y="99"/>
                  </a:lnTo>
                  <a:lnTo>
                    <a:pt x="162" y="103"/>
                  </a:lnTo>
                  <a:lnTo>
                    <a:pt x="160" y="111"/>
                  </a:lnTo>
                  <a:lnTo>
                    <a:pt x="174" y="114"/>
                  </a:lnTo>
                  <a:lnTo>
                    <a:pt x="174" y="140"/>
                  </a:lnTo>
                  <a:lnTo>
                    <a:pt x="0" y="140"/>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628" name="Freeform 470"/>
            <p:cNvSpPr>
              <a:spLocks/>
            </p:cNvSpPr>
            <p:nvPr/>
          </p:nvSpPr>
          <p:spPr bwMode="auto">
            <a:xfrm>
              <a:off x="5057775" y="3952875"/>
              <a:ext cx="293688" cy="165100"/>
            </a:xfrm>
            <a:custGeom>
              <a:avLst/>
              <a:gdLst/>
              <a:ahLst/>
              <a:cxnLst>
                <a:cxn ang="0">
                  <a:pos x="0" y="0"/>
                </a:cxn>
                <a:cxn ang="0">
                  <a:pos x="88" y="0"/>
                </a:cxn>
                <a:cxn ang="0">
                  <a:pos x="196" y="0"/>
                </a:cxn>
                <a:cxn ang="0">
                  <a:pos x="196" y="111"/>
                </a:cxn>
                <a:cxn ang="0">
                  <a:pos x="0" y="111"/>
                </a:cxn>
                <a:cxn ang="0">
                  <a:pos x="0" y="64"/>
                </a:cxn>
                <a:cxn ang="0">
                  <a:pos x="0" y="0"/>
                </a:cxn>
              </a:cxnLst>
              <a:rect l="0" t="0" r="r" b="b"/>
              <a:pathLst>
                <a:path w="196" h="111">
                  <a:moveTo>
                    <a:pt x="0" y="0"/>
                  </a:moveTo>
                  <a:lnTo>
                    <a:pt x="88" y="0"/>
                  </a:lnTo>
                  <a:lnTo>
                    <a:pt x="196" y="0"/>
                  </a:lnTo>
                  <a:lnTo>
                    <a:pt x="196" y="111"/>
                  </a:lnTo>
                  <a:lnTo>
                    <a:pt x="0" y="111"/>
                  </a:lnTo>
                  <a:lnTo>
                    <a:pt x="0" y="64"/>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1629" name="Freeform 471"/>
            <p:cNvSpPr>
              <a:spLocks/>
            </p:cNvSpPr>
            <p:nvPr/>
          </p:nvSpPr>
          <p:spPr bwMode="auto">
            <a:xfrm>
              <a:off x="5402263" y="3694113"/>
              <a:ext cx="260350" cy="284162"/>
            </a:xfrm>
            <a:custGeom>
              <a:avLst/>
              <a:gdLst/>
              <a:ahLst/>
              <a:cxnLst>
                <a:cxn ang="0">
                  <a:pos x="8" y="31"/>
                </a:cxn>
                <a:cxn ang="0">
                  <a:pos x="0" y="0"/>
                </a:cxn>
                <a:cxn ang="0">
                  <a:pos x="149" y="0"/>
                </a:cxn>
                <a:cxn ang="0">
                  <a:pos x="174" y="34"/>
                </a:cxn>
                <a:cxn ang="0">
                  <a:pos x="138" y="69"/>
                </a:cxn>
                <a:cxn ang="0">
                  <a:pos x="111" y="129"/>
                </a:cxn>
                <a:cxn ang="0">
                  <a:pos x="94" y="169"/>
                </a:cxn>
                <a:cxn ang="0">
                  <a:pos x="101" y="171"/>
                </a:cxn>
                <a:cxn ang="0">
                  <a:pos x="91" y="189"/>
                </a:cxn>
                <a:cxn ang="0">
                  <a:pos x="32" y="172"/>
                </a:cxn>
                <a:cxn ang="0">
                  <a:pos x="32" y="146"/>
                </a:cxn>
                <a:cxn ang="0">
                  <a:pos x="18" y="143"/>
                </a:cxn>
                <a:cxn ang="0">
                  <a:pos x="20" y="135"/>
                </a:cxn>
                <a:cxn ang="0">
                  <a:pos x="12" y="131"/>
                </a:cxn>
                <a:cxn ang="0">
                  <a:pos x="14" y="105"/>
                </a:cxn>
                <a:cxn ang="0">
                  <a:pos x="20" y="100"/>
                </a:cxn>
                <a:cxn ang="0">
                  <a:pos x="12" y="86"/>
                </a:cxn>
                <a:cxn ang="0">
                  <a:pos x="14" y="60"/>
                </a:cxn>
                <a:cxn ang="0">
                  <a:pos x="6" y="57"/>
                </a:cxn>
                <a:cxn ang="0">
                  <a:pos x="8" y="31"/>
                </a:cxn>
              </a:cxnLst>
              <a:rect l="0" t="0" r="r" b="b"/>
              <a:pathLst>
                <a:path w="174" h="189">
                  <a:moveTo>
                    <a:pt x="8" y="31"/>
                  </a:moveTo>
                  <a:lnTo>
                    <a:pt x="0" y="0"/>
                  </a:lnTo>
                  <a:lnTo>
                    <a:pt x="149" y="0"/>
                  </a:lnTo>
                  <a:lnTo>
                    <a:pt x="174" y="34"/>
                  </a:lnTo>
                  <a:lnTo>
                    <a:pt x="138" y="69"/>
                  </a:lnTo>
                  <a:lnTo>
                    <a:pt x="111" y="129"/>
                  </a:lnTo>
                  <a:lnTo>
                    <a:pt x="94" y="169"/>
                  </a:lnTo>
                  <a:lnTo>
                    <a:pt x="101" y="171"/>
                  </a:lnTo>
                  <a:lnTo>
                    <a:pt x="91" y="189"/>
                  </a:lnTo>
                  <a:lnTo>
                    <a:pt x="32" y="172"/>
                  </a:lnTo>
                  <a:lnTo>
                    <a:pt x="32" y="146"/>
                  </a:lnTo>
                  <a:lnTo>
                    <a:pt x="18" y="143"/>
                  </a:lnTo>
                  <a:lnTo>
                    <a:pt x="20" y="135"/>
                  </a:lnTo>
                  <a:lnTo>
                    <a:pt x="12" y="131"/>
                  </a:lnTo>
                  <a:lnTo>
                    <a:pt x="14" y="105"/>
                  </a:lnTo>
                  <a:lnTo>
                    <a:pt x="20" y="100"/>
                  </a:lnTo>
                  <a:lnTo>
                    <a:pt x="12" y="86"/>
                  </a:lnTo>
                  <a:lnTo>
                    <a:pt x="14" y="60"/>
                  </a:lnTo>
                  <a:lnTo>
                    <a:pt x="6" y="57"/>
                  </a:lnTo>
                  <a:lnTo>
                    <a:pt x="8" y="31"/>
                  </a:lnTo>
                  <a:close/>
                </a:path>
              </a:pathLst>
            </a:custGeom>
            <a:solidFill>
              <a:schemeClr val="tx2"/>
            </a:solidFill>
            <a:ln w="9525">
              <a:solidFill>
                <a:schemeClr val="tx1"/>
              </a:solidFill>
              <a:round/>
              <a:headEnd/>
              <a:tailEnd/>
            </a:ln>
          </p:spPr>
          <p:txBody>
            <a:bodyPr/>
            <a:lstStyle/>
            <a:p>
              <a:endParaRPr lang="en-US" b="1" dirty="0"/>
            </a:p>
          </p:txBody>
        </p:sp>
        <p:sp>
          <p:nvSpPr>
            <p:cNvPr id="1630" name="Freeform 472"/>
            <p:cNvSpPr>
              <a:spLocks/>
            </p:cNvSpPr>
            <p:nvPr/>
          </p:nvSpPr>
          <p:spPr bwMode="auto">
            <a:xfrm>
              <a:off x="5568950" y="3746500"/>
              <a:ext cx="365125" cy="233363"/>
            </a:xfrm>
            <a:custGeom>
              <a:avLst/>
              <a:gdLst/>
              <a:ahLst/>
              <a:cxnLst>
                <a:cxn ang="0">
                  <a:pos x="0" y="95"/>
                </a:cxn>
                <a:cxn ang="0">
                  <a:pos x="27" y="95"/>
                </a:cxn>
                <a:cxn ang="0">
                  <a:pos x="57" y="128"/>
                </a:cxn>
                <a:cxn ang="0">
                  <a:pos x="58" y="141"/>
                </a:cxn>
                <a:cxn ang="0">
                  <a:pos x="74" y="155"/>
                </a:cxn>
                <a:cxn ang="0">
                  <a:pos x="92" y="143"/>
                </a:cxn>
                <a:cxn ang="0">
                  <a:pos x="117" y="137"/>
                </a:cxn>
                <a:cxn ang="0">
                  <a:pos x="126" y="131"/>
                </a:cxn>
                <a:cxn ang="0">
                  <a:pos x="138" y="138"/>
                </a:cxn>
                <a:cxn ang="0">
                  <a:pos x="164" y="138"/>
                </a:cxn>
                <a:cxn ang="0">
                  <a:pos x="181" y="157"/>
                </a:cxn>
                <a:cxn ang="0">
                  <a:pos x="197" y="157"/>
                </a:cxn>
                <a:cxn ang="0">
                  <a:pos x="221" y="155"/>
                </a:cxn>
                <a:cxn ang="0">
                  <a:pos x="244" y="138"/>
                </a:cxn>
                <a:cxn ang="0">
                  <a:pos x="214" y="60"/>
                </a:cxn>
                <a:cxn ang="0">
                  <a:pos x="200" y="46"/>
                </a:cxn>
                <a:cxn ang="0">
                  <a:pos x="107" y="9"/>
                </a:cxn>
                <a:cxn ang="0">
                  <a:pos x="63" y="0"/>
                </a:cxn>
                <a:cxn ang="0">
                  <a:pos x="27" y="35"/>
                </a:cxn>
                <a:cxn ang="0">
                  <a:pos x="0" y="95"/>
                </a:cxn>
              </a:cxnLst>
              <a:rect l="0" t="0" r="r" b="b"/>
              <a:pathLst>
                <a:path w="244" h="157">
                  <a:moveTo>
                    <a:pt x="0" y="95"/>
                  </a:moveTo>
                  <a:lnTo>
                    <a:pt x="27" y="95"/>
                  </a:lnTo>
                  <a:lnTo>
                    <a:pt x="57" y="128"/>
                  </a:lnTo>
                  <a:lnTo>
                    <a:pt x="58" y="141"/>
                  </a:lnTo>
                  <a:lnTo>
                    <a:pt x="74" y="155"/>
                  </a:lnTo>
                  <a:lnTo>
                    <a:pt x="92" y="143"/>
                  </a:lnTo>
                  <a:lnTo>
                    <a:pt x="117" y="137"/>
                  </a:lnTo>
                  <a:lnTo>
                    <a:pt x="126" y="131"/>
                  </a:lnTo>
                  <a:lnTo>
                    <a:pt x="138" y="138"/>
                  </a:lnTo>
                  <a:lnTo>
                    <a:pt x="164" y="138"/>
                  </a:lnTo>
                  <a:lnTo>
                    <a:pt x="181" y="157"/>
                  </a:lnTo>
                  <a:lnTo>
                    <a:pt x="197" y="157"/>
                  </a:lnTo>
                  <a:lnTo>
                    <a:pt x="221" y="155"/>
                  </a:lnTo>
                  <a:lnTo>
                    <a:pt x="244" y="138"/>
                  </a:lnTo>
                  <a:lnTo>
                    <a:pt x="214" y="60"/>
                  </a:lnTo>
                  <a:lnTo>
                    <a:pt x="200" y="46"/>
                  </a:lnTo>
                  <a:lnTo>
                    <a:pt x="107" y="9"/>
                  </a:lnTo>
                  <a:lnTo>
                    <a:pt x="63" y="0"/>
                  </a:lnTo>
                  <a:lnTo>
                    <a:pt x="27" y="35"/>
                  </a:lnTo>
                  <a:lnTo>
                    <a:pt x="0" y="95"/>
                  </a:lnTo>
                  <a:close/>
                </a:path>
              </a:pathLst>
            </a:custGeom>
            <a:solidFill>
              <a:schemeClr val="tx2"/>
            </a:solidFill>
            <a:ln w="9525">
              <a:solidFill>
                <a:schemeClr val="tx1"/>
              </a:solidFill>
              <a:round/>
              <a:headEnd/>
              <a:tailEnd/>
            </a:ln>
          </p:spPr>
          <p:txBody>
            <a:bodyPr/>
            <a:lstStyle/>
            <a:p>
              <a:endParaRPr lang="en-US" b="1" dirty="0"/>
            </a:p>
          </p:txBody>
        </p:sp>
        <p:sp>
          <p:nvSpPr>
            <p:cNvPr id="1631" name="Freeform 473"/>
            <p:cNvSpPr>
              <a:spLocks/>
            </p:cNvSpPr>
            <p:nvPr/>
          </p:nvSpPr>
          <p:spPr bwMode="auto">
            <a:xfrm>
              <a:off x="5522913" y="3887788"/>
              <a:ext cx="315912" cy="288925"/>
            </a:xfrm>
            <a:custGeom>
              <a:avLst/>
              <a:gdLst/>
              <a:ahLst/>
              <a:cxnLst>
                <a:cxn ang="0">
                  <a:pos x="10" y="60"/>
                </a:cxn>
                <a:cxn ang="0">
                  <a:pos x="20" y="42"/>
                </a:cxn>
                <a:cxn ang="0">
                  <a:pos x="13" y="40"/>
                </a:cxn>
                <a:cxn ang="0">
                  <a:pos x="30" y="0"/>
                </a:cxn>
                <a:cxn ang="0">
                  <a:pos x="57" y="0"/>
                </a:cxn>
                <a:cxn ang="0">
                  <a:pos x="87" y="33"/>
                </a:cxn>
                <a:cxn ang="0">
                  <a:pos x="88" y="46"/>
                </a:cxn>
                <a:cxn ang="0">
                  <a:pos x="104" y="60"/>
                </a:cxn>
                <a:cxn ang="0">
                  <a:pos x="122" y="48"/>
                </a:cxn>
                <a:cxn ang="0">
                  <a:pos x="147" y="42"/>
                </a:cxn>
                <a:cxn ang="0">
                  <a:pos x="156" y="36"/>
                </a:cxn>
                <a:cxn ang="0">
                  <a:pos x="168" y="43"/>
                </a:cxn>
                <a:cxn ang="0">
                  <a:pos x="194" y="43"/>
                </a:cxn>
                <a:cxn ang="0">
                  <a:pos x="211" y="62"/>
                </a:cxn>
                <a:cxn ang="0">
                  <a:pos x="191" y="120"/>
                </a:cxn>
                <a:cxn ang="0">
                  <a:pos x="144" y="174"/>
                </a:cxn>
                <a:cxn ang="0">
                  <a:pos x="124" y="193"/>
                </a:cxn>
                <a:cxn ang="0">
                  <a:pos x="0" y="85"/>
                </a:cxn>
                <a:cxn ang="0">
                  <a:pos x="10" y="60"/>
                </a:cxn>
              </a:cxnLst>
              <a:rect l="0" t="0" r="r" b="b"/>
              <a:pathLst>
                <a:path w="211" h="193">
                  <a:moveTo>
                    <a:pt x="10" y="60"/>
                  </a:moveTo>
                  <a:lnTo>
                    <a:pt x="20" y="42"/>
                  </a:lnTo>
                  <a:lnTo>
                    <a:pt x="13" y="40"/>
                  </a:lnTo>
                  <a:lnTo>
                    <a:pt x="30" y="0"/>
                  </a:lnTo>
                  <a:lnTo>
                    <a:pt x="57" y="0"/>
                  </a:lnTo>
                  <a:lnTo>
                    <a:pt x="87" y="33"/>
                  </a:lnTo>
                  <a:lnTo>
                    <a:pt x="88" y="46"/>
                  </a:lnTo>
                  <a:lnTo>
                    <a:pt x="104" y="60"/>
                  </a:lnTo>
                  <a:lnTo>
                    <a:pt x="122" y="48"/>
                  </a:lnTo>
                  <a:lnTo>
                    <a:pt x="147" y="42"/>
                  </a:lnTo>
                  <a:lnTo>
                    <a:pt x="156" y="36"/>
                  </a:lnTo>
                  <a:lnTo>
                    <a:pt x="168" y="43"/>
                  </a:lnTo>
                  <a:lnTo>
                    <a:pt x="194" y="43"/>
                  </a:lnTo>
                  <a:lnTo>
                    <a:pt x="211" y="62"/>
                  </a:lnTo>
                  <a:lnTo>
                    <a:pt x="191" y="120"/>
                  </a:lnTo>
                  <a:lnTo>
                    <a:pt x="144" y="174"/>
                  </a:lnTo>
                  <a:lnTo>
                    <a:pt x="124" y="193"/>
                  </a:lnTo>
                  <a:lnTo>
                    <a:pt x="0" y="85"/>
                  </a:lnTo>
                  <a:lnTo>
                    <a:pt x="10" y="60"/>
                  </a:lnTo>
                  <a:close/>
                </a:path>
              </a:pathLst>
            </a:custGeom>
            <a:solidFill>
              <a:srgbClr val="E7E8E8"/>
            </a:solidFill>
            <a:ln w="9525">
              <a:solidFill>
                <a:schemeClr val="tx1"/>
              </a:solidFill>
              <a:round/>
              <a:headEnd/>
              <a:tailEnd/>
            </a:ln>
          </p:spPr>
          <p:txBody>
            <a:bodyPr/>
            <a:lstStyle/>
            <a:p>
              <a:endParaRPr lang="en-US" b="1" dirty="0"/>
            </a:p>
          </p:txBody>
        </p:sp>
        <p:sp>
          <p:nvSpPr>
            <p:cNvPr id="1632" name="Freeform 474"/>
            <p:cNvSpPr>
              <a:spLocks/>
            </p:cNvSpPr>
            <p:nvPr/>
          </p:nvSpPr>
          <p:spPr bwMode="auto">
            <a:xfrm>
              <a:off x="5351463" y="3952875"/>
              <a:ext cx="187325" cy="258763"/>
            </a:xfrm>
            <a:custGeom>
              <a:avLst/>
              <a:gdLst/>
              <a:ahLst/>
              <a:cxnLst>
                <a:cxn ang="0">
                  <a:pos x="0" y="111"/>
                </a:cxn>
                <a:cxn ang="0">
                  <a:pos x="0" y="0"/>
                </a:cxn>
                <a:cxn ang="0">
                  <a:pos x="66" y="0"/>
                </a:cxn>
                <a:cxn ang="0">
                  <a:pos x="125" y="17"/>
                </a:cxn>
                <a:cxn ang="0">
                  <a:pos x="115" y="42"/>
                </a:cxn>
                <a:cxn ang="0">
                  <a:pos x="82" y="145"/>
                </a:cxn>
                <a:cxn ang="0">
                  <a:pos x="49" y="173"/>
                </a:cxn>
                <a:cxn ang="0">
                  <a:pos x="0" y="111"/>
                </a:cxn>
              </a:cxnLst>
              <a:rect l="0" t="0" r="r" b="b"/>
              <a:pathLst>
                <a:path w="125" h="173">
                  <a:moveTo>
                    <a:pt x="0" y="111"/>
                  </a:moveTo>
                  <a:lnTo>
                    <a:pt x="0" y="0"/>
                  </a:lnTo>
                  <a:lnTo>
                    <a:pt x="66" y="0"/>
                  </a:lnTo>
                  <a:lnTo>
                    <a:pt x="125" y="17"/>
                  </a:lnTo>
                  <a:lnTo>
                    <a:pt x="115" y="42"/>
                  </a:lnTo>
                  <a:lnTo>
                    <a:pt x="82" y="145"/>
                  </a:lnTo>
                  <a:lnTo>
                    <a:pt x="49" y="173"/>
                  </a:lnTo>
                  <a:lnTo>
                    <a:pt x="0" y="111"/>
                  </a:lnTo>
                  <a:close/>
                </a:path>
              </a:pathLst>
            </a:custGeom>
            <a:solidFill>
              <a:srgbClr val="E7E8E8"/>
            </a:solidFill>
            <a:ln w="9525">
              <a:solidFill>
                <a:schemeClr val="tx1"/>
              </a:solidFill>
              <a:round/>
              <a:headEnd/>
              <a:tailEnd/>
            </a:ln>
          </p:spPr>
          <p:txBody>
            <a:bodyPr/>
            <a:lstStyle/>
            <a:p>
              <a:endParaRPr lang="en-US" b="1" dirty="0"/>
            </a:p>
          </p:txBody>
        </p:sp>
        <p:sp>
          <p:nvSpPr>
            <p:cNvPr id="1633" name="Freeform 475"/>
            <p:cNvSpPr>
              <a:spLocks/>
            </p:cNvSpPr>
            <p:nvPr/>
          </p:nvSpPr>
          <p:spPr bwMode="auto">
            <a:xfrm>
              <a:off x="5643563" y="4148138"/>
              <a:ext cx="233362" cy="207962"/>
            </a:xfrm>
            <a:custGeom>
              <a:avLst/>
              <a:gdLst/>
              <a:ahLst/>
              <a:cxnLst>
                <a:cxn ang="0">
                  <a:pos x="0" y="70"/>
                </a:cxn>
                <a:cxn ang="0">
                  <a:pos x="0" y="59"/>
                </a:cxn>
                <a:cxn ang="0">
                  <a:pos x="44" y="19"/>
                </a:cxn>
                <a:cxn ang="0">
                  <a:pos x="64" y="0"/>
                </a:cxn>
                <a:cxn ang="0">
                  <a:pos x="156" y="90"/>
                </a:cxn>
                <a:cxn ang="0">
                  <a:pos x="94" y="136"/>
                </a:cxn>
                <a:cxn ang="0">
                  <a:pos x="73" y="139"/>
                </a:cxn>
                <a:cxn ang="0">
                  <a:pos x="51" y="125"/>
                </a:cxn>
                <a:cxn ang="0">
                  <a:pos x="34" y="108"/>
                </a:cxn>
                <a:cxn ang="0">
                  <a:pos x="28" y="105"/>
                </a:cxn>
                <a:cxn ang="0">
                  <a:pos x="11" y="76"/>
                </a:cxn>
                <a:cxn ang="0">
                  <a:pos x="0" y="70"/>
                </a:cxn>
              </a:cxnLst>
              <a:rect l="0" t="0" r="r" b="b"/>
              <a:pathLst>
                <a:path w="156" h="139">
                  <a:moveTo>
                    <a:pt x="0" y="70"/>
                  </a:moveTo>
                  <a:lnTo>
                    <a:pt x="0" y="59"/>
                  </a:lnTo>
                  <a:lnTo>
                    <a:pt x="44" y="19"/>
                  </a:lnTo>
                  <a:lnTo>
                    <a:pt x="64" y="0"/>
                  </a:lnTo>
                  <a:lnTo>
                    <a:pt x="156" y="90"/>
                  </a:lnTo>
                  <a:lnTo>
                    <a:pt x="94" y="136"/>
                  </a:lnTo>
                  <a:lnTo>
                    <a:pt x="73" y="139"/>
                  </a:lnTo>
                  <a:lnTo>
                    <a:pt x="51" y="125"/>
                  </a:lnTo>
                  <a:lnTo>
                    <a:pt x="34" y="108"/>
                  </a:lnTo>
                  <a:lnTo>
                    <a:pt x="28" y="105"/>
                  </a:lnTo>
                  <a:lnTo>
                    <a:pt x="11" y="76"/>
                  </a:lnTo>
                  <a:lnTo>
                    <a:pt x="0" y="70"/>
                  </a:lnTo>
                  <a:close/>
                </a:path>
              </a:pathLst>
            </a:custGeom>
            <a:solidFill>
              <a:schemeClr val="tx2"/>
            </a:solidFill>
            <a:ln w="9525">
              <a:solidFill>
                <a:schemeClr val="tx1"/>
              </a:solidFill>
              <a:round/>
              <a:headEnd/>
              <a:tailEnd/>
            </a:ln>
          </p:spPr>
          <p:txBody>
            <a:bodyPr/>
            <a:lstStyle/>
            <a:p>
              <a:endParaRPr lang="en-US" b="1" dirty="0"/>
            </a:p>
          </p:txBody>
        </p:sp>
        <p:sp>
          <p:nvSpPr>
            <p:cNvPr id="1634" name="Freeform 476"/>
            <p:cNvSpPr>
              <a:spLocks/>
            </p:cNvSpPr>
            <p:nvPr/>
          </p:nvSpPr>
          <p:spPr bwMode="auto">
            <a:xfrm>
              <a:off x="5738813" y="3979863"/>
              <a:ext cx="257175" cy="303212"/>
            </a:xfrm>
            <a:custGeom>
              <a:avLst/>
              <a:gdLst/>
              <a:ahLst/>
              <a:cxnLst>
                <a:cxn ang="0">
                  <a:pos x="92" y="202"/>
                </a:cxn>
                <a:cxn ang="0">
                  <a:pos x="0" y="112"/>
                </a:cxn>
                <a:cxn ang="0">
                  <a:pos x="47" y="58"/>
                </a:cxn>
                <a:cxn ang="0">
                  <a:pos x="67" y="0"/>
                </a:cxn>
                <a:cxn ang="0">
                  <a:pos x="83" y="0"/>
                </a:cxn>
                <a:cxn ang="0">
                  <a:pos x="158" y="52"/>
                </a:cxn>
                <a:cxn ang="0">
                  <a:pos x="172" y="120"/>
                </a:cxn>
                <a:cxn ang="0">
                  <a:pos x="92" y="202"/>
                </a:cxn>
              </a:cxnLst>
              <a:rect l="0" t="0" r="r" b="b"/>
              <a:pathLst>
                <a:path w="172" h="202">
                  <a:moveTo>
                    <a:pt x="92" y="202"/>
                  </a:moveTo>
                  <a:lnTo>
                    <a:pt x="0" y="112"/>
                  </a:lnTo>
                  <a:lnTo>
                    <a:pt x="47" y="58"/>
                  </a:lnTo>
                  <a:lnTo>
                    <a:pt x="67" y="0"/>
                  </a:lnTo>
                  <a:lnTo>
                    <a:pt x="83" y="0"/>
                  </a:lnTo>
                  <a:lnTo>
                    <a:pt x="158" y="52"/>
                  </a:lnTo>
                  <a:lnTo>
                    <a:pt x="172" y="120"/>
                  </a:lnTo>
                  <a:lnTo>
                    <a:pt x="92" y="202"/>
                  </a:lnTo>
                  <a:close/>
                </a:path>
              </a:pathLst>
            </a:custGeom>
            <a:solidFill>
              <a:schemeClr val="tx2"/>
            </a:solidFill>
            <a:ln w="9525">
              <a:solidFill>
                <a:schemeClr val="tx1"/>
              </a:solidFill>
              <a:round/>
              <a:headEnd/>
              <a:tailEnd/>
            </a:ln>
          </p:spPr>
          <p:txBody>
            <a:bodyPr/>
            <a:lstStyle/>
            <a:p>
              <a:endParaRPr lang="en-US" b="1" dirty="0"/>
            </a:p>
          </p:txBody>
        </p:sp>
        <p:sp>
          <p:nvSpPr>
            <p:cNvPr id="1635" name="Freeform 477"/>
            <p:cNvSpPr>
              <a:spLocks/>
            </p:cNvSpPr>
            <p:nvPr/>
          </p:nvSpPr>
          <p:spPr bwMode="auto">
            <a:xfrm>
              <a:off x="5862638" y="3903663"/>
              <a:ext cx="285750" cy="257175"/>
            </a:xfrm>
            <a:custGeom>
              <a:avLst/>
              <a:gdLst/>
              <a:ahLst/>
              <a:cxnLst>
                <a:cxn ang="0">
                  <a:pos x="0" y="51"/>
                </a:cxn>
                <a:cxn ang="0">
                  <a:pos x="24" y="49"/>
                </a:cxn>
                <a:cxn ang="0">
                  <a:pos x="47" y="32"/>
                </a:cxn>
                <a:cxn ang="0">
                  <a:pos x="101" y="0"/>
                </a:cxn>
                <a:cxn ang="0">
                  <a:pos x="117" y="11"/>
                </a:cxn>
                <a:cxn ang="0">
                  <a:pos x="123" y="31"/>
                </a:cxn>
                <a:cxn ang="0">
                  <a:pos x="152" y="52"/>
                </a:cxn>
                <a:cxn ang="0">
                  <a:pos x="157" y="69"/>
                </a:cxn>
                <a:cxn ang="0">
                  <a:pos x="191" y="83"/>
                </a:cxn>
                <a:cxn ang="0">
                  <a:pos x="151" y="131"/>
                </a:cxn>
                <a:cxn ang="0">
                  <a:pos x="89" y="171"/>
                </a:cxn>
                <a:cxn ang="0">
                  <a:pos x="75" y="103"/>
                </a:cxn>
                <a:cxn ang="0">
                  <a:pos x="0" y="51"/>
                </a:cxn>
              </a:cxnLst>
              <a:rect l="0" t="0" r="r" b="b"/>
              <a:pathLst>
                <a:path w="191" h="171">
                  <a:moveTo>
                    <a:pt x="0" y="51"/>
                  </a:moveTo>
                  <a:lnTo>
                    <a:pt x="24" y="49"/>
                  </a:lnTo>
                  <a:lnTo>
                    <a:pt x="47" y="32"/>
                  </a:lnTo>
                  <a:lnTo>
                    <a:pt x="101" y="0"/>
                  </a:lnTo>
                  <a:lnTo>
                    <a:pt x="117" y="11"/>
                  </a:lnTo>
                  <a:lnTo>
                    <a:pt x="123" y="31"/>
                  </a:lnTo>
                  <a:lnTo>
                    <a:pt x="152" y="52"/>
                  </a:lnTo>
                  <a:lnTo>
                    <a:pt x="157" y="69"/>
                  </a:lnTo>
                  <a:lnTo>
                    <a:pt x="191" y="83"/>
                  </a:lnTo>
                  <a:lnTo>
                    <a:pt x="151" y="131"/>
                  </a:lnTo>
                  <a:lnTo>
                    <a:pt x="89" y="171"/>
                  </a:lnTo>
                  <a:lnTo>
                    <a:pt x="75" y="103"/>
                  </a:lnTo>
                  <a:lnTo>
                    <a:pt x="0" y="51"/>
                  </a:lnTo>
                  <a:close/>
                </a:path>
              </a:pathLst>
            </a:custGeom>
            <a:solidFill>
              <a:schemeClr val="tx2"/>
            </a:solidFill>
            <a:ln w="9525">
              <a:solidFill>
                <a:schemeClr val="tx1"/>
              </a:solidFill>
              <a:round/>
              <a:headEnd/>
              <a:tailEnd/>
            </a:ln>
          </p:spPr>
          <p:txBody>
            <a:bodyPr/>
            <a:lstStyle/>
            <a:p>
              <a:endParaRPr lang="en-US" b="1" dirty="0"/>
            </a:p>
          </p:txBody>
        </p:sp>
        <p:sp>
          <p:nvSpPr>
            <p:cNvPr id="1636" name="Freeform 478"/>
            <p:cNvSpPr>
              <a:spLocks/>
            </p:cNvSpPr>
            <p:nvPr/>
          </p:nvSpPr>
          <p:spPr bwMode="auto">
            <a:xfrm>
              <a:off x="5473700" y="4014788"/>
              <a:ext cx="234950" cy="295275"/>
            </a:xfrm>
            <a:custGeom>
              <a:avLst/>
              <a:gdLst/>
              <a:ahLst/>
              <a:cxnLst>
                <a:cxn ang="0">
                  <a:pos x="33" y="0"/>
                </a:cxn>
                <a:cxn ang="0">
                  <a:pos x="157" y="108"/>
                </a:cxn>
                <a:cxn ang="0">
                  <a:pos x="113" y="148"/>
                </a:cxn>
                <a:cxn ang="0">
                  <a:pos x="113" y="159"/>
                </a:cxn>
                <a:cxn ang="0">
                  <a:pos x="78" y="197"/>
                </a:cxn>
                <a:cxn ang="0">
                  <a:pos x="78" y="169"/>
                </a:cxn>
                <a:cxn ang="0">
                  <a:pos x="0" y="103"/>
                </a:cxn>
                <a:cxn ang="0">
                  <a:pos x="33" y="0"/>
                </a:cxn>
              </a:cxnLst>
              <a:rect l="0" t="0" r="r" b="b"/>
              <a:pathLst>
                <a:path w="157" h="197">
                  <a:moveTo>
                    <a:pt x="33" y="0"/>
                  </a:moveTo>
                  <a:lnTo>
                    <a:pt x="157" y="108"/>
                  </a:lnTo>
                  <a:lnTo>
                    <a:pt x="113" y="148"/>
                  </a:lnTo>
                  <a:lnTo>
                    <a:pt x="113" y="159"/>
                  </a:lnTo>
                  <a:lnTo>
                    <a:pt x="78" y="197"/>
                  </a:lnTo>
                  <a:lnTo>
                    <a:pt x="78" y="169"/>
                  </a:lnTo>
                  <a:lnTo>
                    <a:pt x="0" y="103"/>
                  </a:lnTo>
                  <a:lnTo>
                    <a:pt x="33" y="0"/>
                  </a:lnTo>
                  <a:close/>
                </a:path>
              </a:pathLst>
            </a:custGeom>
            <a:solidFill>
              <a:schemeClr val="tx2"/>
            </a:solidFill>
            <a:ln w="9525">
              <a:solidFill>
                <a:schemeClr val="tx1"/>
              </a:solidFill>
              <a:round/>
              <a:headEnd/>
              <a:tailEnd/>
            </a:ln>
          </p:spPr>
          <p:txBody>
            <a:bodyPr/>
            <a:lstStyle/>
            <a:p>
              <a:endParaRPr lang="en-US" b="1" dirty="0"/>
            </a:p>
          </p:txBody>
        </p:sp>
        <p:sp>
          <p:nvSpPr>
            <p:cNvPr id="1637" name="Freeform 479"/>
            <p:cNvSpPr>
              <a:spLocks/>
            </p:cNvSpPr>
            <p:nvPr/>
          </p:nvSpPr>
          <p:spPr bwMode="auto">
            <a:xfrm>
              <a:off x="6846888" y="2363788"/>
              <a:ext cx="276225" cy="209550"/>
            </a:xfrm>
            <a:custGeom>
              <a:avLst/>
              <a:gdLst/>
              <a:ahLst/>
              <a:cxnLst>
                <a:cxn ang="0">
                  <a:pos x="117" y="24"/>
                </a:cxn>
                <a:cxn ang="0">
                  <a:pos x="120" y="77"/>
                </a:cxn>
                <a:cxn ang="0">
                  <a:pos x="97" y="78"/>
                </a:cxn>
                <a:cxn ang="0">
                  <a:pos x="86" y="90"/>
                </a:cxn>
                <a:cxn ang="0">
                  <a:pos x="80" y="91"/>
                </a:cxn>
                <a:cxn ang="0">
                  <a:pos x="76" y="87"/>
                </a:cxn>
                <a:cxn ang="0">
                  <a:pos x="65" y="87"/>
                </a:cxn>
                <a:cxn ang="0">
                  <a:pos x="58" y="83"/>
                </a:cxn>
                <a:cxn ang="0">
                  <a:pos x="44" y="83"/>
                </a:cxn>
                <a:cxn ang="0">
                  <a:pos x="34" y="90"/>
                </a:cxn>
                <a:cxn ang="0">
                  <a:pos x="20" y="90"/>
                </a:cxn>
                <a:cxn ang="0">
                  <a:pos x="0" y="75"/>
                </a:cxn>
                <a:cxn ang="0">
                  <a:pos x="0" y="0"/>
                </a:cxn>
                <a:cxn ang="0">
                  <a:pos x="31" y="7"/>
                </a:cxn>
                <a:cxn ang="0">
                  <a:pos x="62" y="26"/>
                </a:cxn>
                <a:cxn ang="0">
                  <a:pos x="66" y="24"/>
                </a:cxn>
                <a:cxn ang="0">
                  <a:pos x="76" y="24"/>
                </a:cxn>
                <a:cxn ang="0">
                  <a:pos x="89" y="20"/>
                </a:cxn>
                <a:cxn ang="0">
                  <a:pos x="99" y="20"/>
                </a:cxn>
                <a:cxn ang="0">
                  <a:pos x="116" y="24"/>
                </a:cxn>
                <a:cxn ang="0">
                  <a:pos x="117" y="24"/>
                </a:cxn>
              </a:cxnLst>
              <a:rect l="0" t="0" r="r" b="b"/>
              <a:pathLst>
                <a:path w="120" h="91">
                  <a:moveTo>
                    <a:pt x="117" y="24"/>
                  </a:moveTo>
                  <a:cubicBezTo>
                    <a:pt x="120" y="77"/>
                    <a:pt x="120" y="77"/>
                    <a:pt x="120" y="77"/>
                  </a:cubicBezTo>
                  <a:cubicBezTo>
                    <a:pt x="97" y="78"/>
                    <a:pt x="97" y="78"/>
                    <a:pt x="97" y="78"/>
                  </a:cubicBezTo>
                  <a:cubicBezTo>
                    <a:pt x="86" y="90"/>
                    <a:pt x="86" y="90"/>
                    <a:pt x="86" y="90"/>
                  </a:cubicBezTo>
                  <a:cubicBezTo>
                    <a:pt x="80" y="91"/>
                    <a:pt x="80" y="91"/>
                    <a:pt x="80" y="91"/>
                  </a:cubicBezTo>
                  <a:cubicBezTo>
                    <a:pt x="76" y="87"/>
                    <a:pt x="76" y="87"/>
                    <a:pt x="76" y="87"/>
                  </a:cubicBezTo>
                  <a:cubicBezTo>
                    <a:pt x="65" y="87"/>
                    <a:pt x="65" y="87"/>
                    <a:pt x="65" y="87"/>
                  </a:cubicBezTo>
                  <a:cubicBezTo>
                    <a:pt x="58" y="83"/>
                    <a:pt x="58" y="83"/>
                    <a:pt x="58" y="83"/>
                  </a:cubicBezTo>
                  <a:cubicBezTo>
                    <a:pt x="44" y="83"/>
                    <a:pt x="44" y="83"/>
                    <a:pt x="44" y="83"/>
                  </a:cubicBezTo>
                  <a:cubicBezTo>
                    <a:pt x="34" y="90"/>
                    <a:pt x="34" y="90"/>
                    <a:pt x="34" y="90"/>
                  </a:cubicBezTo>
                  <a:cubicBezTo>
                    <a:pt x="20" y="90"/>
                    <a:pt x="20" y="90"/>
                    <a:pt x="20" y="90"/>
                  </a:cubicBezTo>
                  <a:cubicBezTo>
                    <a:pt x="0" y="75"/>
                    <a:pt x="0" y="75"/>
                    <a:pt x="0" y="75"/>
                  </a:cubicBezTo>
                  <a:cubicBezTo>
                    <a:pt x="0" y="0"/>
                    <a:pt x="0" y="0"/>
                    <a:pt x="0" y="0"/>
                  </a:cubicBezTo>
                  <a:cubicBezTo>
                    <a:pt x="10" y="5"/>
                    <a:pt x="21" y="3"/>
                    <a:pt x="31" y="7"/>
                  </a:cubicBezTo>
                  <a:cubicBezTo>
                    <a:pt x="45" y="12"/>
                    <a:pt x="48" y="24"/>
                    <a:pt x="62" y="26"/>
                  </a:cubicBezTo>
                  <a:cubicBezTo>
                    <a:pt x="66" y="24"/>
                    <a:pt x="66" y="24"/>
                    <a:pt x="66" y="24"/>
                  </a:cubicBezTo>
                  <a:cubicBezTo>
                    <a:pt x="76" y="24"/>
                    <a:pt x="76" y="24"/>
                    <a:pt x="76" y="24"/>
                  </a:cubicBezTo>
                  <a:cubicBezTo>
                    <a:pt x="81" y="22"/>
                    <a:pt x="84" y="21"/>
                    <a:pt x="89" y="20"/>
                  </a:cubicBezTo>
                  <a:cubicBezTo>
                    <a:pt x="99" y="20"/>
                    <a:pt x="99" y="20"/>
                    <a:pt x="99" y="20"/>
                  </a:cubicBezTo>
                  <a:cubicBezTo>
                    <a:pt x="104" y="25"/>
                    <a:pt x="110" y="25"/>
                    <a:pt x="116" y="24"/>
                  </a:cubicBezTo>
                  <a:lnTo>
                    <a:pt x="117" y="2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38" name="Freeform 480"/>
            <p:cNvSpPr>
              <a:spLocks/>
            </p:cNvSpPr>
            <p:nvPr/>
          </p:nvSpPr>
          <p:spPr bwMode="auto">
            <a:xfrm>
              <a:off x="6705600" y="2517775"/>
              <a:ext cx="123825" cy="187325"/>
            </a:xfrm>
            <a:custGeom>
              <a:avLst/>
              <a:gdLst/>
              <a:ahLst/>
              <a:cxnLst>
                <a:cxn ang="0">
                  <a:pos x="0" y="6"/>
                </a:cxn>
                <a:cxn ang="0">
                  <a:pos x="16" y="8"/>
                </a:cxn>
                <a:cxn ang="0">
                  <a:pos x="22" y="0"/>
                </a:cxn>
                <a:cxn ang="0">
                  <a:pos x="76" y="0"/>
                </a:cxn>
                <a:cxn ang="0">
                  <a:pos x="80" y="8"/>
                </a:cxn>
                <a:cxn ang="0">
                  <a:pos x="83" y="126"/>
                </a:cxn>
                <a:cxn ang="0">
                  <a:pos x="54" y="103"/>
                </a:cxn>
                <a:cxn ang="0">
                  <a:pos x="40" y="100"/>
                </a:cxn>
                <a:cxn ang="0">
                  <a:pos x="33" y="95"/>
                </a:cxn>
                <a:cxn ang="0">
                  <a:pos x="0" y="114"/>
                </a:cxn>
                <a:cxn ang="0">
                  <a:pos x="0" y="6"/>
                </a:cxn>
              </a:cxnLst>
              <a:rect l="0" t="0" r="r" b="b"/>
              <a:pathLst>
                <a:path w="83" h="126">
                  <a:moveTo>
                    <a:pt x="0" y="6"/>
                  </a:moveTo>
                  <a:lnTo>
                    <a:pt x="16" y="8"/>
                  </a:lnTo>
                  <a:lnTo>
                    <a:pt x="22" y="0"/>
                  </a:lnTo>
                  <a:lnTo>
                    <a:pt x="76" y="0"/>
                  </a:lnTo>
                  <a:lnTo>
                    <a:pt x="80" y="8"/>
                  </a:lnTo>
                  <a:lnTo>
                    <a:pt x="83" y="126"/>
                  </a:lnTo>
                  <a:lnTo>
                    <a:pt x="54" y="103"/>
                  </a:lnTo>
                  <a:lnTo>
                    <a:pt x="40" y="100"/>
                  </a:lnTo>
                  <a:lnTo>
                    <a:pt x="33" y="95"/>
                  </a:lnTo>
                  <a:lnTo>
                    <a:pt x="0" y="114"/>
                  </a:lnTo>
                  <a:lnTo>
                    <a:pt x="0" y="6"/>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39" name="Freeform 481"/>
            <p:cNvSpPr>
              <a:spLocks/>
            </p:cNvSpPr>
            <p:nvPr/>
          </p:nvSpPr>
          <p:spPr bwMode="auto">
            <a:xfrm>
              <a:off x="6824663" y="2528888"/>
              <a:ext cx="65087" cy="222250"/>
            </a:xfrm>
            <a:custGeom>
              <a:avLst/>
              <a:gdLst/>
              <a:ahLst/>
              <a:cxnLst>
                <a:cxn ang="0">
                  <a:pos x="43" y="27"/>
                </a:cxn>
                <a:cxn ang="0">
                  <a:pos x="43" y="148"/>
                </a:cxn>
                <a:cxn ang="0">
                  <a:pos x="31" y="148"/>
                </a:cxn>
                <a:cxn ang="0">
                  <a:pos x="23" y="138"/>
                </a:cxn>
                <a:cxn ang="0">
                  <a:pos x="13" y="135"/>
                </a:cxn>
                <a:cxn ang="0">
                  <a:pos x="13" y="126"/>
                </a:cxn>
                <a:cxn ang="0">
                  <a:pos x="3" y="118"/>
                </a:cxn>
                <a:cxn ang="0">
                  <a:pos x="0" y="0"/>
                </a:cxn>
                <a:cxn ang="0">
                  <a:pos x="14" y="4"/>
                </a:cxn>
                <a:cxn ang="0">
                  <a:pos x="43" y="27"/>
                </a:cxn>
              </a:cxnLst>
              <a:rect l="0" t="0" r="r" b="b"/>
              <a:pathLst>
                <a:path w="43" h="148">
                  <a:moveTo>
                    <a:pt x="43" y="27"/>
                  </a:moveTo>
                  <a:lnTo>
                    <a:pt x="43" y="148"/>
                  </a:lnTo>
                  <a:lnTo>
                    <a:pt x="31" y="148"/>
                  </a:lnTo>
                  <a:lnTo>
                    <a:pt x="23" y="138"/>
                  </a:lnTo>
                  <a:lnTo>
                    <a:pt x="13" y="135"/>
                  </a:lnTo>
                  <a:lnTo>
                    <a:pt x="13" y="126"/>
                  </a:lnTo>
                  <a:lnTo>
                    <a:pt x="3" y="118"/>
                  </a:lnTo>
                  <a:lnTo>
                    <a:pt x="0" y="0"/>
                  </a:lnTo>
                  <a:lnTo>
                    <a:pt x="14" y="4"/>
                  </a:lnTo>
                  <a:lnTo>
                    <a:pt x="43" y="2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40" name="Freeform 482"/>
            <p:cNvSpPr>
              <a:spLocks/>
            </p:cNvSpPr>
            <p:nvPr/>
          </p:nvSpPr>
          <p:spPr bwMode="auto">
            <a:xfrm>
              <a:off x="6889750" y="2540000"/>
              <a:ext cx="241300" cy="211138"/>
            </a:xfrm>
            <a:custGeom>
              <a:avLst/>
              <a:gdLst/>
              <a:ahLst/>
              <a:cxnLst>
                <a:cxn ang="0">
                  <a:pos x="0" y="20"/>
                </a:cxn>
                <a:cxn ang="0">
                  <a:pos x="24" y="20"/>
                </a:cxn>
                <a:cxn ang="0">
                  <a:pos x="39" y="10"/>
                </a:cxn>
                <a:cxn ang="0">
                  <a:pos x="60" y="10"/>
                </a:cxn>
                <a:cxn ang="0">
                  <a:pos x="71" y="16"/>
                </a:cxn>
                <a:cxn ang="0">
                  <a:pos x="88" y="16"/>
                </a:cxn>
                <a:cxn ang="0">
                  <a:pos x="94" y="22"/>
                </a:cxn>
                <a:cxn ang="0">
                  <a:pos x="104" y="20"/>
                </a:cxn>
                <a:cxn ang="0">
                  <a:pos x="121" y="2"/>
                </a:cxn>
                <a:cxn ang="0">
                  <a:pos x="156" y="0"/>
                </a:cxn>
                <a:cxn ang="0">
                  <a:pos x="161" y="134"/>
                </a:cxn>
                <a:cxn ang="0">
                  <a:pos x="0" y="141"/>
                </a:cxn>
                <a:cxn ang="0">
                  <a:pos x="0" y="20"/>
                </a:cxn>
              </a:cxnLst>
              <a:rect l="0" t="0" r="r" b="b"/>
              <a:pathLst>
                <a:path w="161" h="141">
                  <a:moveTo>
                    <a:pt x="0" y="20"/>
                  </a:moveTo>
                  <a:lnTo>
                    <a:pt x="24" y="20"/>
                  </a:lnTo>
                  <a:lnTo>
                    <a:pt x="39" y="10"/>
                  </a:lnTo>
                  <a:lnTo>
                    <a:pt x="60" y="10"/>
                  </a:lnTo>
                  <a:lnTo>
                    <a:pt x="71" y="16"/>
                  </a:lnTo>
                  <a:lnTo>
                    <a:pt x="88" y="16"/>
                  </a:lnTo>
                  <a:lnTo>
                    <a:pt x="94" y="22"/>
                  </a:lnTo>
                  <a:lnTo>
                    <a:pt x="104" y="20"/>
                  </a:lnTo>
                  <a:lnTo>
                    <a:pt x="121" y="2"/>
                  </a:lnTo>
                  <a:lnTo>
                    <a:pt x="156" y="0"/>
                  </a:lnTo>
                  <a:lnTo>
                    <a:pt x="161" y="134"/>
                  </a:lnTo>
                  <a:lnTo>
                    <a:pt x="0" y="141"/>
                  </a:lnTo>
                  <a:lnTo>
                    <a:pt x="0" y="2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41" name="Freeform 483"/>
            <p:cNvSpPr>
              <a:spLocks/>
            </p:cNvSpPr>
            <p:nvPr/>
          </p:nvSpPr>
          <p:spPr bwMode="auto">
            <a:xfrm>
              <a:off x="6704013" y="2659063"/>
              <a:ext cx="163512" cy="92075"/>
            </a:xfrm>
            <a:custGeom>
              <a:avLst/>
              <a:gdLst/>
              <a:ahLst/>
              <a:cxnLst>
                <a:cxn ang="0">
                  <a:pos x="1" y="19"/>
                </a:cxn>
                <a:cxn ang="0">
                  <a:pos x="0" y="42"/>
                </a:cxn>
                <a:cxn ang="0">
                  <a:pos x="0" y="61"/>
                </a:cxn>
                <a:cxn ang="0">
                  <a:pos x="109" y="56"/>
                </a:cxn>
                <a:cxn ang="0">
                  <a:pos x="104" y="51"/>
                </a:cxn>
                <a:cxn ang="0">
                  <a:pos x="94" y="48"/>
                </a:cxn>
                <a:cxn ang="0">
                  <a:pos x="94" y="39"/>
                </a:cxn>
                <a:cxn ang="0">
                  <a:pos x="83" y="30"/>
                </a:cxn>
                <a:cxn ang="0">
                  <a:pos x="55" y="8"/>
                </a:cxn>
                <a:cxn ang="0">
                  <a:pos x="43" y="5"/>
                </a:cxn>
                <a:cxn ang="0">
                  <a:pos x="34" y="0"/>
                </a:cxn>
                <a:cxn ang="0">
                  <a:pos x="1" y="19"/>
                </a:cxn>
              </a:cxnLst>
              <a:rect l="0" t="0" r="r" b="b"/>
              <a:pathLst>
                <a:path w="109" h="61">
                  <a:moveTo>
                    <a:pt x="1" y="19"/>
                  </a:moveTo>
                  <a:lnTo>
                    <a:pt x="0" y="42"/>
                  </a:lnTo>
                  <a:lnTo>
                    <a:pt x="0" y="61"/>
                  </a:lnTo>
                  <a:lnTo>
                    <a:pt x="109" y="56"/>
                  </a:lnTo>
                  <a:lnTo>
                    <a:pt x="104" y="51"/>
                  </a:lnTo>
                  <a:lnTo>
                    <a:pt x="94" y="48"/>
                  </a:lnTo>
                  <a:lnTo>
                    <a:pt x="94" y="39"/>
                  </a:lnTo>
                  <a:lnTo>
                    <a:pt x="83" y="30"/>
                  </a:lnTo>
                  <a:lnTo>
                    <a:pt x="55" y="8"/>
                  </a:lnTo>
                  <a:lnTo>
                    <a:pt x="43" y="5"/>
                  </a:lnTo>
                  <a:lnTo>
                    <a:pt x="34" y="0"/>
                  </a:lnTo>
                  <a:lnTo>
                    <a:pt x="1" y="19"/>
                  </a:lnTo>
                  <a:close/>
                </a:path>
              </a:pathLst>
            </a:custGeom>
            <a:solidFill>
              <a:srgbClr val="B3B4B4"/>
            </a:solidFill>
            <a:ln w="9525">
              <a:solidFill>
                <a:schemeClr val="tx1"/>
              </a:solidFill>
              <a:round/>
              <a:headEnd/>
              <a:tailEnd/>
            </a:ln>
          </p:spPr>
          <p:txBody>
            <a:bodyPr/>
            <a:lstStyle/>
            <a:p>
              <a:endParaRPr lang="en-US" b="1" dirty="0"/>
            </a:p>
          </p:txBody>
        </p:sp>
        <p:sp>
          <p:nvSpPr>
            <p:cNvPr id="1642" name="Freeform 484"/>
            <p:cNvSpPr>
              <a:spLocks/>
            </p:cNvSpPr>
            <p:nvPr/>
          </p:nvSpPr>
          <p:spPr bwMode="auto">
            <a:xfrm>
              <a:off x="6704013" y="2743200"/>
              <a:ext cx="176212" cy="187325"/>
            </a:xfrm>
            <a:custGeom>
              <a:avLst/>
              <a:gdLst/>
              <a:ahLst/>
              <a:cxnLst>
                <a:cxn ang="0">
                  <a:pos x="0" y="5"/>
                </a:cxn>
                <a:cxn ang="0">
                  <a:pos x="0" y="115"/>
                </a:cxn>
                <a:cxn ang="0">
                  <a:pos x="47" y="125"/>
                </a:cxn>
                <a:cxn ang="0">
                  <a:pos x="91" y="106"/>
                </a:cxn>
                <a:cxn ang="0">
                  <a:pos x="103" y="82"/>
                </a:cxn>
                <a:cxn ang="0">
                  <a:pos x="107" y="85"/>
                </a:cxn>
                <a:cxn ang="0">
                  <a:pos x="118" y="82"/>
                </a:cxn>
                <a:cxn ang="0">
                  <a:pos x="118" y="5"/>
                </a:cxn>
                <a:cxn ang="0">
                  <a:pos x="112" y="5"/>
                </a:cxn>
                <a:cxn ang="0">
                  <a:pos x="109" y="0"/>
                </a:cxn>
                <a:cxn ang="0">
                  <a:pos x="0" y="5"/>
                </a:cxn>
              </a:cxnLst>
              <a:rect l="0" t="0" r="r" b="b"/>
              <a:pathLst>
                <a:path w="118" h="125">
                  <a:moveTo>
                    <a:pt x="0" y="5"/>
                  </a:moveTo>
                  <a:lnTo>
                    <a:pt x="0" y="115"/>
                  </a:lnTo>
                  <a:lnTo>
                    <a:pt x="47" y="125"/>
                  </a:lnTo>
                  <a:lnTo>
                    <a:pt x="91" y="106"/>
                  </a:lnTo>
                  <a:lnTo>
                    <a:pt x="103" y="82"/>
                  </a:lnTo>
                  <a:lnTo>
                    <a:pt x="107" y="85"/>
                  </a:lnTo>
                  <a:lnTo>
                    <a:pt x="118" y="82"/>
                  </a:lnTo>
                  <a:lnTo>
                    <a:pt x="118" y="5"/>
                  </a:lnTo>
                  <a:lnTo>
                    <a:pt x="112" y="5"/>
                  </a:lnTo>
                  <a:lnTo>
                    <a:pt x="109" y="0"/>
                  </a:lnTo>
                  <a:lnTo>
                    <a:pt x="0" y="5"/>
                  </a:lnTo>
                  <a:close/>
                </a:path>
              </a:pathLst>
            </a:custGeom>
            <a:solidFill>
              <a:srgbClr val="B3B4B4"/>
            </a:solidFill>
            <a:ln w="9525">
              <a:solidFill>
                <a:schemeClr val="tx1"/>
              </a:solidFill>
              <a:round/>
              <a:headEnd/>
              <a:tailEnd/>
            </a:ln>
          </p:spPr>
          <p:txBody>
            <a:bodyPr/>
            <a:lstStyle/>
            <a:p>
              <a:endParaRPr lang="en-US" b="1" dirty="0"/>
            </a:p>
          </p:txBody>
        </p:sp>
        <p:sp>
          <p:nvSpPr>
            <p:cNvPr id="1643" name="Freeform 485"/>
            <p:cNvSpPr>
              <a:spLocks/>
            </p:cNvSpPr>
            <p:nvPr/>
          </p:nvSpPr>
          <p:spPr bwMode="auto">
            <a:xfrm>
              <a:off x="6880225" y="2740025"/>
              <a:ext cx="258763" cy="100013"/>
            </a:xfrm>
            <a:custGeom>
              <a:avLst/>
              <a:gdLst/>
              <a:ahLst/>
              <a:cxnLst>
                <a:cxn ang="0">
                  <a:pos x="0" y="7"/>
                </a:cxn>
                <a:cxn ang="0">
                  <a:pos x="6" y="7"/>
                </a:cxn>
                <a:cxn ang="0">
                  <a:pos x="167" y="0"/>
                </a:cxn>
                <a:cxn ang="0">
                  <a:pos x="173" y="60"/>
                </a:cxn>
                <a:cxn ang="0">
                  <a:pos x="162" y="60"/>
                </a:cxn>
                <a:cxn ang="0">
                  <a:pos x="156" y="53"/>
                </a:cxn>
                <a:cxn ang="0">
                  <a:pos x="143" y="54"/>
                </a:cxn>
                <a:cxn ang="0">
                  <a:pos x="139" y="60"/>
                </a:cxn>
                <a:cxn ang="0">
                  <a:pos x="127" y="60"/>
                </a:cxn>
                <a:cxn ang="0">
                  <a:pos x="125" y="54"/>
                </a:cxn>
                <a:cxn ang="0">
                  <a:pos x="113" y="51"/>
                </a:cxn>
                <a:cxn ang="0">
                  <a:pos x="97" y="54"/>
                </a:cxn>
                <a:cxn ang="0">
                  <a:pos x="94" y="63"/>
                </a:cxn>
                <a:cxn ang="0">
                  <a:pos x="82" y="67"/>
                </a:cxn>
                <a:cxn ang="0">
                  <a:pos x="51" y="65"/>
                </a:cxn>
                <a:cxn ang="0">
                  <a:pos x="0" y="47"/>
                </a:cxn>
                <a:cxn ang="0">
                  <a:pos x="0" y="7"/>
                </a:cxn>
              </a:cxnLst>
              <a:rect l="0" t="0" r="r" b="b"/>
              <a:pathLst>
                <a:path w="173" h="67">
                  <a:moveTo>
                    <a:pt x="0" y="7"/>
                  </a:moveTo>
                  <a:lnTo>
                    <a:pt x="6" y="7"/>
                  </a:lnTo>
                  <a:lnTo>
                    <a:pt x="167" y="0"/>
                  </a:lnTo>
                  <a:lnTo>
                    <a:pt x="173" y="60"/>
                  </a:lnTo>
                  <a:lnTo>
                    <a:pt x="162" y="60"/>
                  </a:lnTo>
                  <a:lnTo>
                    <a:pt x="156" y="53"/>
                  </a:lnTo>
                  <a:lnTo>
                    <a:pt x="143" y="54"/>
                  </a:lnTo>
                  <a:lnTo>
                    <a:pt x="139" y="60"/>
                  </a:lnTo>
                  <a:lnTo>
                    <a:pt x="127" y="60"/>
                  </a:lnTo>
                  <a:lnTo>
                    <a:pt x="125" y="54"/>
                  </a:lnTo>
                  <a:lnTo>
                    <a:pt x="113" y="51"/>
                  </a:lnTo>
                  <a:lnTo>
                    <a:pt x="97" y="54"/>
                  </a:lnTo>
                  <a:lnTo>
                    <a:pt x="94" y="63"/>
                  </a:lnTo>
                  <a:lnTo>
                    <a:pt x="82" y="67"/>
                  </a:lnTo>
                  <a:lnTo>
                    <a:pt x="51" y="65"/>
                  </a:lnTo>
                  <a:lnTo>
                    <a:pt x="0" y="47"/>
                  </a:lnTo>
                  <a:lnTo>
                    <a:pt x="0" y="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44" name="Freeform 486"/>
            <p:cNvSpPr>
              <a:spLocks/>
            </p:cNvSpPr>
            <p:nvPr/>
          </p:nvSpPr>
          <p:spPr bwMode="auto">
            <a:xfrm>
              <a:off x="6931025" y="2978150"/>
              <a:ext cx="242888" cy="207963"/>
            </a:xfrm>
            <a:custGeom>
              <a:avLst/>
              <a:gdLst/>
              <a:ahLst/>
              <a:cxnLst>
                <a:cxn ang="0">
                  <a:pos x="31" y="5"/>
                </a:cxn>
                <a:cxn ang="0">
                  <a:pos x="23" y="32"/>
                </a:cxn>
                <a:cxn ang="0">
                  <a:pos x="16" y="51"/>
                </a:cxn>
                <a:cxn ang="0">
                  <a:pos x="8" y="60"/>
                </a:cxn>
                <a:cxn ang="0">
                  <a:pos x="0" y="111"/>
                </a:cxn>
                <a:cxn ang="0">
                  <a:pos x="8" y="139"/>
                </a:cxn>
                <a:cxn ang="0">
                  <a:pos x="32" y="137"/>
                </a:cxn>
                <a:cxn ang="0">
                  <a:pos x="162" y="132"/>
                </a:cxn>
                <a:cxn ang="0">
                  <a:pos x="149" y="119"/>
                </a:cxn>
                <a:cxn ang="0">
                  <a:pos x="143" y="0"/>
                </a:cxn>
                <a:cxn ang="0">
                  <a:pos x="80" y="20"/>
                </a:cxn>
                <a:cxn ang="0">
                  <a:pos x="62" y="20"/>
                </a:cxn>
                <a:cxn ang="0">
                  <a:pos x="31" y="5"/>
                </a:cxn>
              </a:cxnLst>
              <a:rect l="0" t="0" r="r" b="b"/>
              <a:pathLst>
                <a:path w="162" h="139">
                  <a:moveTo>
                    <a:pt x="31" y="5"/>
                  </a:moveTo>
                  <a:lnTo>
                    <a:pt x="23" y="32"/>
                  </a:lnTo>
                  <a:lnTo>
                    <a:pt x="16" y="51"/>
                  </a:lnTo>
                  <a:lnTo>
                    <a:pt x="8" y="60"/>
                  </a:lnTo>
                  <a:lnTo>
                    <a:pt x="0" y="111"/>
                  </a:lnTo>
                  <a:lnTo>
                    <a:pt x="8" y="139"/>
                  </a:lnTo>
                  <a:lnTo>
                    <a:pt x="32" y="137"/>
                  </a:lnTo>
                  <a:lnTo>
                    <a:pt x="162" y="132"/>
                  </a:lnTo>
                  <a:lnTo>
                    <a:pt x="149" y="119"/>
                  </a:lnTo>
                  <a:lnTo>
                    <a:pt x="143" y="0"/>
                  </a:lnTo>
                  <a:lnTo>
                    <a:pt x="80" y="20"/>
                  </a:lnTo>
                  <a:lnTo>
                    <a:pt x="62" y="20"/>
                  </a:lnTo>
                  <a:lnTo>
                    <a:pt x="31" y="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45" name="Freeform 487"/>
            <p:cNvSpPr>
              <a:spLocks/>
            </p:cNvSpPr>
            <p:nvPr/>
          </p:nvSpPr>
          <p:spPr bwMode="auto">
            <a:xfrm>
              <a:off x="6880225" y="2809875"/>
              <a:ext cx="265113" cy="198438"/>
            </a:xfrm>
            <a:custGeom>
              <a:avLst/>
              <a:gdLst/>
              <a:ahLst/>
              <a:cxnLst>
                <a:cxn ang="0">
                  <a:pos x="177" y="112"/>
                </a:cxn>
                <a:cxn ang="0">
                  <a:pos x="114" y="132"/>
                </a:cxn>
                <a:cxn ang="0">
                  <a:pos x="96" y="132"/>
                </a:cxn>
                <a:cxn ang="0">
                  <a:pos x="65" y="117"/>
                </a:cxn>
                <a:cxn ang="0">
                  <a:pos x="62" y="114"/>
                </a:cxn>
                <a:cxn ang="0">
                  <a:pos x="36" y="115"/>
                </a:cxn>
                <a:cxn ang="0">
                  <a:pos x="17" y="114"/>
                </a:cxn>
                <a:cxn ang="0">
                  <a:pos x="0" y="109"/>
                </a:cxn>
                <a:cxn ang="0">
                  <a:pos x="0" y="37"/>
                </a:cxn>
                <a:cxn ang="0">
                  <a:pos x="0" y="0"/>
                </a:cxn>
                <a:cxn ang="0">
                  <a:pos x="51" y="18"/>
                </a:cxn>
                <a:cxn ang="0">
                  <a:pos x="82" y="20"/>
                </a:cxn>
                <a:cxn ang="0">
                  <a:pos x="94" y="16"/>
                </a:cxn>
                <a:cxn ang="0">
                  <a:pos x="97" y="7"/>
                </a:cxn>
                <a:cxn ang="0">
                  <a:pos x="113" y="4"/>
                </a:cxn>
                <a:cxn ang="0">
                  <a:pos x="125" y="7"/>
                </a:cxn>
                <a:cxn ang="0">
                  <a:pos x="127" y="13"/>
                </a:cxn>
                <a:cxn ang="0">
                  <a:pos x="139" y="13"/>
                </a:cxn>
                <a:cxn ang="0">
                  <a:pos x="143" y="7"/>
                </a:cxn>
                <a:cxn ang="0">
                  <a:pos x="156" y="6"/>
                </a:cxn>
                <a:cxn ang="0">
                  <a:pos x="162" y="13"/>
                </a:cxn>
                <a:cxn ang="0">
                  <a:pos x="173" y="13"/>
                </a:cxn>
                <a:cxn ang="0">
                  <a:pos x="177" y="112"/>
                </a:cxn>
              </a:cxnLst>
              <a:rect l="0" t="0" r="r" b="b"/>
              <a:pathLst>
                <a:path w="177" h="132">
                  <a:moveTo>
                    <a:pt x="177" y="112"/>
                  </a:moveTo>
                  <a:lnTo>
                    <a:pt x="114" y="132"/>
                  </a:lnTo>
                  <a:lnTo>
                    <a:pt x="96" y="132"/>
                  </a:lnTo>
                  <a:lnTo>
                    <a:pt x="65" y="117"/>
                  </a:lnTo>
                  <a:lnTo>
                    <a:pt x="62" y="114"/>
                  </a:lnTo>
                  <a:lnTo>
                    <a:pt x="36" y="115"/>
                  </a:lnTo>
                  <a:lnTo>
                    <a:pt x="17" y="114"/>
                  </a:lnTo>
                  <a:lnTo>
                    <a:pt x="0" y="109"/>
                  </a:lnTo>
                  <a:lnTo>
                    <a:pt x="0" y="37"/>
                  </a:lnTo>
                  <a:lnTo>
                    <a:pt x="0" y="0"/>
                  </a:lnTo>
                  <a:lnTo>
                    <a:pt x="51" y="18"/>
                  </a:lnTo>
                  <a:lnTo>
                    <a:pt x="82" y="20"/>
                  </a:lnTo>
                  <a:lnTo>
                    <a:pt x="94" y="16"/>
                  </a:lnTo>
                  <a:lnTo>
                    <a:pt x="97" y="7"/>
                  </a:lnTo>
                  <a:lnTo>
                    <a:pt x="113" y="4"/>
                  </a:lnTo>
                  <a:lnTo>
                    <a:pt x="125" y="7"/>
                  </a:lnTo>
                  <a:lnTo>
                    <a:pt x="127" y="13"/>
                  </a:lnTo>
                  <a:lnTo>
                    <a:pt x="139" y="13"/>
                  </a:lnTo>
                  <a:lnTo>
                    <a:pt x="143" y="7"/>
                  </a:lnTo>
                  <a:lnTo>
                    <a:pt x="156" y="6"/>
                  </a:lnTo>
                  <a:lnTo>
                    <a:pt x="162" y="13"/>
                  </a:lnTo>
                  <a:lnTo>
                    <a:pt x="173" y="13"/>
                  </a:lnTo>
                  <a:lnTo>
                    <a:pt x="177" y="11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1646" name="Freeform 488"/>
            <p:cNvSpPr>
              <a:spLocks/>
            </p:cNvSpPr>
            <p:nvPr/>
          </p:nvSpPr>
          <p:spPr bwMode="auto">
            <a:xfrm>
              <a:off x="3621088" y="1066800"/>
              <a:ext cx="320675" cy="209550"/>
            </a:xfrm>
            <a:custGeom>
              <a:avLst/>
              <a:gdLst/>
              <a:ahLst/>
              <a:cxnLst>
                <a:cxn ang="0">
                  <a:pos x="4" y="0"/>
                </a:cxn>
                <a:cxn ang="0">
                  <a:pos x="214" y="3"/>
                </a:cxn>
                <a:cxn ang="0">
                  <a:pos x="214" y="141"/>
                </a:cxn>
                <a:cxn ang="0">
                  <a:pos x="0" y="134"/>
                </a:cxn>
                <a:cxn ang="0">
                  <a:pos x="4" y="0"/>
                </a:cxn>
              </a:cxnLst>
              <a:rect l="0" t="0" r="r" b="b"/>
              <a:pathLst>
                <a:path w="214" h="141">
                  <a:moveTo>
                    <a:pt x="4" y="0"/>
                  </a:moveTo>
                  <a:lnTo>
                    <a:pt x="214" y="3"/>
                  </a:lnTo>
                  <a:lnTo>
                    <a:pt x="214" y="141"/>
                  </a:lnTo>
                  <a:lnTo>
                    <a:pt x="0" y="134"/>
                  </a:lnTo>
                  <a:lnTo>
                    <a:pt x="4"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47" name="Freeform 489"/>
            <p:cNvSpPr>
              <a:spLocks/>
            </p:cNvSpPr>
            <p:nvPr/>
          </p:nvSpPr>
          <p:spPr bwMode="auto">
            <a:xfrm>
              <a:off x="3941763" y="1069975"/>
              <a:ext cx="211137" cy="209550"/>
            </a:xfrm>
            <a:custGeom>
              <a:avLst/>
              <a:gdLst/>
              <a:ahLst/>
              <a:cxnLst>
                <a:cxn ang="0">
                  <a:pos x="0" y="0"/>
                </a:cxn>
                <a:cxn ang="0">
                  <a:pos x="141" y="6"/>
                </a:cxn>
                <a:cxn ang="0">
                  <a:pos x="141" y="140"/>
                </a:cxn>
                <a:cxn ang="0">
                  <a:pos x="0" y="138"/>
                </a:cxn>
                <a:cxn ang="0">
                  <a:pos x="0" y="0"/>
                </a:cxn>
              </a:cxnLst>
              <a:rect l="0" t="0" r="r" b="b"/>
              <a:pathLst>
                <a:path w="141" h="140">
                  <a:moveTo>
                    <a:pt x="0" y="0"/>
                  </a:moveTo>
                  <a:lnTo>
                    <a:pt x="141" y="6"/>
                  </a:lnTo>
                  <a:lnTo>
                    <a:pt x="141" y="140"/>
                  </a:lnTo>
                  <a:lnTo>
                    <a:pt x="0" y="138"/>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48" name="Freeform 490"/>
            <p:cNvSpPr>
              <a:spLocks/>
            </p:cNvSpPr>
            <p:nvPr/>
          </p:nvSpPr>
          <p:spPr bwMode="auto">
            <a:xfrm>
              <a:off x="3613150" y="1266825"/>
              <a:ext cx="328613" cy="211138"/>
            </a:xfrm>
            <a:custGeom>
              <a:avLst/>
              <a:gdLst/>
              <a:ahLst/>
              <a:cxnLst>
                <a:cxn ang="0">
                  <a:pos x="6" y="0"/>
                </a:cxn>
                <a:cxn ang="0">
                  <a:pos x="220" y="7"/>
                </a:cxn>
                <a:cxn ang="0">
                  <a:pos x="220" y="141"/>
                </a:cxn>
                <a:cxn ang="0">
                  <a:pos x="0" y="135"/>
                </a:cxn>
                <a:cxn ang="0">
                  <a:pos x="6" y="0"/>
                </a:cxn>
              </a:cxnLst>
              <a:rect l="0" t="0" r="r" b="b"/>
              <a:pathLst>
                <a:path w="220" h="141">
                  <a:moveTo>
                    <a:pt x="6" y="0"/>
                  </a:moveTo>
                  <a:lnTo>
                    <a:pt x="220" y="7"/>
                  </a:lnTo>
                  <a:lnTo>
                    <a:pt x="220" y="141"/>
                  </a:lnTo>
                  <a:lnTo>
                    <a:pt x="0" y="135"/>
                  </a:lnTo>
                  <a:lnTo>
                    <a:pt x="6"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49" name="Freeform 491"/>
            <p:cNvSpPr>
              <a:spLocks/>
            </p:cNvSpPr>
            <p:nvPr/>
          </p:nvSpPr>
          <p:spPr bwMode="auto">
            <a:xfrm>
              <a:off x="3941763" y="1276350"/>
              <a:ext cx="211137" cy="207963"/>
            </a:xfrm>
            <a:custGeom>
              <a:avLst/>
              <a:gdLst/>
              <a:ahLst/>
              <a:cxnLst>
                <a:cxn ang="0">
                  <a:pos x="0" y="0"/>
                </a:cxn>
                <a:cxn ang="0">
                  <a:pos x="141" y="2"/>
                </a:cxn>
                <a:cxn ang="0">
                  <a:pos x="141" y="139"/>
                </a:cxn>
                <a:cxn ang="0">
                  <a:pos x="0" y="134"/>
                </a:cxn>
                <a:cxn ang="0">
                  <a:pos x="0" y="0"/>
                </a:cxn>
              </a:cxnLst>
              <a:rect l="0" t="0" r="r" b="b"/>
              <a:pathLst>
                <a:path w="141" h="139">
                  <a:moveTo>
                    <a:pt x="0" y="0"/>
                  </a:moveTo>
                  <a:lnTo>
                    <a:pt x="141" y="2"/>
                  </a:lnTo>
                  <a:lnTo>
                    <a:pt x="141" y="139"/>
                  </a:lnTo>
                  <a:lnTo>
                    <a:pt x="0" y="134"/>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0" name="Freeform 492"/>
            <p:cNvSpPr>
              <a:spLocks/>
            </p:cNvSpPr>
            <p:nvPr/>
          </p:nvSpPr>
          <p:spPr bwMode="auto">
            <a:xfrm>
              <a:off x="4152900" y="1079500"/>
              <a:ext cx="204788" cy="209550"/>
            </a:xfrm>
            <a:custGeom>
              <a:avLst/>
              <a:gdLst/>
              <a:ahLst/>
              <a:cxnLst>
                <a:cxn ang="0">
                  <a:pos x="0" y="0"/>
                </a:cxn>
                <a:cxn ang="0">
                  <a:pos x="137" y="5"/>
                </a:cxn>
                <a:cxn ang="0">
                  <a:pos x="137" y="140"/>
                </a:cxn>
                <a:cxn ang="0">
                  <a:pos x="0" y="134"/>
                </a:cxn>
                <a:cxn ang="0">
                  <a:pos x="0" y="0"/>
                </a:cxn>
              </a:cxnLst>
              <a:rect l="0" t="0" r="r" b="b"/>
              <a:pathLst>
                <a:path w="137" h="140">
                  <a:moveTo>
                    <a:pt x="0" y="0"/>
                  </a:moveTo>
                  <a:lnTo>
                    <a:pt x="137" y="5"/>
                  </a:lnTo>
                  <a:lnTo>
                    <a:pt x="137" y="140"/>
                  </a:lnTo>
                  <a:lnTo>
                    <a:pt x="0" y="134"/>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1" name="Freeform 493"/>
            <p:cNvSpPr>
              <a:spLocks/>
            </p:cNvSpPr>
            <p:nvPr/>
          </p:nvSpPr>
          <p:spPr bwMode="auto">
            <a:xfrm>
              <a:off x="4152900" y="1279525"/>
              <a:ext cx="204788" cy="212725"/>
            </a:xfrm>
            <a:custGeom>
              <a:avLst/>
              <a:gdLst/>
              <a:ahLst/>
              <a:cxnLst>
                <a:cxn ang="0">
                  <a:pos x="0" y="0"/>
                </a:cxn>
                <a:cxn ang="0">
                  <a:pos x="137" y="6"/>
                </a:cxn>
                <a:cxn ang="0">
                  <a:pos x="137" y="142"/>
                </a:cxn>
                <a:cxn ang="0">
                  <a:pos x="0" y="137"/>
                </a:cxn>
                <a:cxn ang="0">
                  <a:pos x="0" y="0"/>
                </a:cxn>
              </a:cxnLst>
              <a:rect l="0" t="0" r="r" b="b"/>
              <a:pathLst>
                <a:path w="137" h="142">
                  <a:moveTo>
                    <a:pt x="0" y="0"/>
                  </a:moveTo>
                  <a:lnTo>
                    <a:pt x="137" y="6"/>
                  </a:lnTo>
                  <a:lnTo>
                    <a:pt x="137" y="142"/>
                  </a:lnTo>
                  <a:lnTo>
                    <a:pt x="0" y="13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2" name="Freeform 494"/>
            <p:cNvSpPr>
              <a:spLocks/>
            </p:cNvSpPr>
            <p:nvPr/>
          </p:nvSpPr>
          <p:spPr bwMode="auto">
            <a:xfrm>
              <a:off x="4357688" y="1087438"/>
              <a:ext cx="212725" cy="206375"/>
            </a:xfrm>
            <a:custGeom>
              <a:avLst/>
              <a:gdLst/>
              <a:ahLst/>
              <a:cxnLst>
                <a:cxn ang="0">
                  <a:pos x="0" y="0"/>
                </a:cxn>
                <a:cxn ang="0">
                  <a:pos x="142" y="1"/>
                </a:cxn>
                <a:cxn ang="0">
                  <a:pos x="142" y="138"/>
                </a:cxn>
                <a:cxn ang="0">
                  <a:pos x="0" y="135"/>
                </a:cxn>
                <a:cxn ang="0">
                  <a:pos x="0" y="0"/>
                </a:cxn>
              </a:cxnLst>
              <a:rect l="0" t="0" r="r" b="b"/>
              <a:pathLst>
                <a:path w="142" h="138">
                  <a:moveTo>
                    <a:pt x="0" y="0"/>
                  </a:moveTo>
                  <a:lnTo>
                    <a:pt x="142" y="1"/>
                  </a:lnTo>
                  <a:lnTo>
                    <a:pt x="142" y="138"/>
                  </a:lnTo>
                  <a:lnTo>
                    <a:pt x="0" y="135"/>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3" name="Freeform 495"/>
            <p:cNvSpPr>
              <a:spLocks/>
            </p:cNvSpPr>
            <p:nvPr/>
          </p:nvSpPr>
          <p:spPr bwMode="auto">
            <a:xfrm>
              <a:off x="4570413" y="1089025"/>
              <a:ext cx="222250" cy="212725"/>
            </a:xfrm>
            <a:custGeom>
              <a:avLst/>
              <a:gdLst/>
              <a:ahLst/>
              <a:cxnLst>
                <a:cxn ang="0">
                  <a:pos x="0" y="0"/>
                </a:cxn>
                <a:cxn ang="0">
                  <a:pos x="148" y="2"/>
                </a:cxn>
                <a:cxn ang="0">
                  <a:pos x="148" y="142"/>
                </a:cxn>
                <a:cxn ang="0">
                  <a:pos x="0" y="137"/>
                </a:cxn>
                <a:cxn ang="0">
                  <a:pos x="0" y="0"/>
                </a:cxn>
              </a:cxnLst>
              <a:rect l="0" t="0" r="r" b="b"/>
              <a:pathLst>
                <a:path w="148" h="142">
                  <a:moveTo>
                    <a:pt x="0" y="0"/>
                  </a:moveTo>
                  <a:lnTo>
                    <a:pt x="148" y="2"/>
                  </a:lnTo>
                  <a:lnTo>
                    <a:pt x="148" y="142"/>
                  </a:lnTo>
                  <a:lnTo>
                    <a:pt x="0" y="13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4" name="Freeform 496"/>
            <p:cNvSpPr>
              <a:spLocks/>
            </p:cNvSpPr>
            <p:nvPr/>
          </p:nvSpPr>
          <p:spPr bwMode="auto">
            <a:xfrm>
              <a:off x="4357688" y="1289050"/>
              <a:ext cx="212725" cy="207963"/>
            </a:xfrm>
            <a:custGeom>
              <a:avLst/>
              <a:gdLst/>
              <a:ahLst/>
              <a:cxnLst>
                <a:cxn ang="0">
                  <a:pos x="0" y="0"/>
                </a:cxn>
                <a:cxn ang="0">
                  <a:pos x="142" y="3"/>
                </a:cxn>
                <a:cxn ang="0">
                  <a:pos x="142" y="139"/>
                </a:cxn>
                <a:cxn ang="0">
                  <a:pos x="0" y="136"/>
                </a:cxn>
                <a:cxn ang="0">
                  <a:pos x="0" y="0"/>
                </a:cxn>
              </a:cxnLst>
              <a:rect l="0" t="0" r="r" b="b"/>
              <a:pathLst>
                <a:path w="142" h="139">
                  <a:moveTo>
                    <a:pt x="0" y="0"/>
                  </a:moveTo>
                  <a:lnTo>
                    <a:pt x="142" y="3"/>
                  </a:lnTo>
                  <a:lnTo>
                    <a:pt x="142" y="139"/>
                  </a:lnTo>
                  <a:lnTo>
                    <a:pt x="0" y="136"/>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5" name="Freeform 497"/>
            <p:cNvSpPr>
              <a:spLocks/>
            </p:cNvSpPr>
            <p:nvPr/>
          </p:nvSpPr>
          <p:spPr bwMode="auto">
            <a:xfrm>
              <a:off x="4570413" y="1293813"/>
              <a:ext cx="222250" cy="209550"/>
            </a:xfrm>
            <a:custGeom>
              <a:avLst/>
              <a:gdLst/>
              <a:ahLst/>
              <a:cxnLst>
                <a:cxn ang="0">
                  <a:pos x="0" y="0"/>
                </a:cxn>
                <a:cxn ang="0">
                  <a:pos x="148" y="5"/>
                </a:cxn>
                <a:cxn ang="0">
                  <a:pos x="148" y="140"/>
                </a:cxn>
                <a:cxn ang="0">
                  <a:pos x="0" y="136"/>
                </a:cxn>
                <a:cxn ang="0">
                  <a:pos x="0" y="0"/>
                </a:cxn>
              </a:cxnLst>
              <a:rect l="0" t="0" r="r" b="b"/>
              <a:pathLst>
                <a:path w="148" h="140">
                  <a:moveTo>
                    <a:pt x="0" y="0"/>
                  </a:moveTo>
                  <a:lnTo>
                    <a:pt x="148" y="5"/>
                  </a:lnTo>
                  <a:lnTo>
                    <a:pt x="148" y="140"/>
                  </a:lnTo>
                  <a:lnTo>
                    <a:pt x="0" y="136"/>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6" name="Freeform 498"/>
            <p:cNvSpPr>
              <a:spLocks/>
            </p:cNvSpPr>
            <p:nvPr/>
          </p:nvSpPr>
          <p:spPr bwMode="auto">
            <a:xfrm>
              <a:off x="3606800" y="1468438"/>
              <a:ext cx="334963" cy="212725"/>
            </a:xfrm>
            <a:custGeom>
              <a:avLst/>
              <a:gdLst/>
              <a:ahLst/>
              <a:cxnLst>
                <a:cxn ang="0">
                  <a:pos x="4" y="0"/>
                </a:cxn>
                <a:cxn ang="0">
                  <a:pos x="224" y="6"/>
                </a:cxn>
                <a:cxn ang="0">
                  <a:pos x="224" y="142"/>
                </a:cxn>
                <a:cxn ang="0">
                  <a:pos x="0" y="134"/>
                </a:cxn>
                <a:cxn ang="0">
                  <a:pos x="4" y="0"/>
                </a:cxn>
              </a:cxnLst>
              <a:rect l="0" t="0" r="r" b="b"/>
              <a:pathLst>
                <a:path w="224" h="142">
                  <a:moveTo>
                    <a:pt x="4" y="0"/>
                  </a:moveTo>
                  <a:lnTo>
                    <a:pt x="224" y="6"/>
                  </a:lnTo>
                  <a:lnTo>
                    <a:pt x="224" y="142"/>
                  </a:lnTo>
                  <a:lnTo>
                    <a:pt x="0" y="134"/>
                  </a:lnTo>
                  <a:lnTo>
                    <a:pt x="4"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7" name="Freeform 499"/>
            <p:cNvSpPr>
              <a:spLocks/>
            </p:cNvSpPr>
            <p:nvPr/>
          </p:nvSpPr>
          <p:spPr bwMode="auto">
            <a:xfrm>
              <a:off x="3594100" y="1668463"/>
              <a:ext cx="347663" cy="230187"/>
            </a:xfrm>
            <a:custGeom>
              <a:avLst/>
              <a:gdLst/>
              <a:ahLst/>
              <a:cxnLst>
                <a:cxn ang="0">
                  <a:pos x="9" y="0"/>
                </a:cxn>
                <a:cxn ang="0">
                  <a:pos x="233" y="8"/>
                </a:cxn>
                <a:cxn ang="0">
                  <a:pos x="233" y="153"/>
                </a:cxn>
                <a:cxn ang="0">
                  <a:pos x="133" y="153"/>
                </a:cxn>
                <a:cxn ang="0">
                  <a:pos x="0" y="147"/>
                </a:cxn>
                <a:cxn ang="0">
                  <a:pos x="9" y="0"/>
                </a:cxn>
              </a:cxnLst>
              <a:rect l="0" t="0" r="r" b="b"/>
              <a:pathLst>
                <a:path w="233" h="153">
                  <a:moveTo>
                    <a:pt x="9" y="0"/>
                  </a:moveTo>
                  <a:lnTo>
                    <a:pt x="233" y="8"/>
                  </a:lnTo>
                  <a:lnTo>
                    <a:pt x="233" y="153"/>
                  </a:lnTo>
                  <a:lnTo>
                    <a:pt x="133" y="153"/>
                  </a:lnTo>
                  <a:lnTo>
                    <a:pt x="0" y="147"/>
                  </a:lnTo>
                  <a:lnTo>
                    <a:pt x="9"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8" name="Freeform 500"/>
            <p:cNvSpPr>
              <a:spLocks/>
            </p:cNvSpPr>
            <p:nvPr/>
          </p:nvSpPr>
          <p:spPr bwMode="auto">
            <a:xfrm>
              <a:off x="3941763" y="1477963"/>
              <a:ext cx="211137" cy="203200"/>
            </a:xfrm>
            <a:custGeom>
              <a:avLst/>
              <a:gdLst/>
              <a:ahLst/>
              <a:cxnLst>
                <a:cxn ang="0">
                  <a:pos x="0" y="0"/>
                </a:cxn>
                <a:cxn ang="0">
                  <a:pos x="141" y="5"/>
                </a:cxn>
                <a:cxn ang="0">
                  <a:pos x="141" y="136"/>
                </a:cxn>
                <a:cxn ang="0">
                  <a:pos x="0" y="136"/>
                </a:cxn>
                <a:cxn ang="0">
                  <a:pos x="0" y="0"/>
                </a:cxn>
              </a:cxnLst>
              <a:rect l="0" t="0" r="r" b="b"/>
              <a:pathLst>
                <a:path w="141" h="136">
                  <a:moveTo>
                    <a:pt x="0" y="0"/>
                  </a:moveTo>
                  <a:lnTo>
                    <a:pt x="141" y="5"/>
                  </a:lnTo>
                  <a:lnTo>
                    <a:pt x="141" y="136"/>
                  </a:lnTo>
                  <a:lnTo>
                    <a:pt x="0" y="136"/>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59" name="Freeform 501"/>
            <p:cNvSpPr>
              <a:spLocks/>
            </p:cNvSpPr>
            <p:nvPr/>
          </p:nvSpPr>
          <p:spPr bwMode="auto">
            <a:xfrm>
              <a:off x="3941763" y="1681163"/>
              <a:ext cx="363536" cy="222251"/>
            </a:xfrm>
            <a:custGeom>
              <a:avLst/>
              <a:gdLst/>
              <a:ahLst/>
              <a:cxnLst>
                <a:cxn ang="0">
                  <a:pos x="0" y="0"/>
                </a:cxn>
                <a:cxn ang="0">
                  <a:pos x="141" y="0"/>
                </a:cxn>
                <a:cxn ang="0">
                  <a:pos x="141" y="149"/>
                </a:cxn>
                <a:cxn ang="0">
                  <a:pos x="35" y="146"/>
                </a:cxn>
                <a:cxn ang="0">
                  <a:pos x="0" y="145"/>
                </a:cxn>
                <a:cxn ang="0">
                  <a:pos x="0" y="0"/>
                </a:cxn>
              </a:cxnLst>
              <a:rect l="0" t="0" r="r" b="b"/>
              <a:pathLst>
                <a:path w="141" h="149">
                  <a:moveTo>
                    <a:pt x="0" y="0"/>
                  </a:moveTo>
                  <a:lnTo>
                    <a:pt x="141" y="0"/>
                  </a:lnTo>
                  <a:lnTo>
                    <a:pt x="141" y="149"/>
                  </a:lnTo>
                  <a:lnTo>
                    <a:pt x="35" y="146"/>
                  </a:lnTo>
                  <a:lnTo>
                    <a:pt x="0" y="145"/>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0" name="Freeform 502"/>
            <p:cNvSpPr>
              <a:spLocks/>
            </p:cNvSpPr>
            <p:nvPr/>
          </p:nvSpPr>
          <p:spPr bwMode="auto">
            <a:xfrm>
              <a:off x="4152900" y="1484313"/>
              <a:ext cx="204788" cy="206375"/>
            </a:xfrm>
            <a:custGeom>
              <a:avLst/>
              <a:gdLst/>
              <a:ahLst/>
              <a:cxnLst>
                <a:cxn ang="0">
                  <a:pos x="0" y="0"/>
                </a:cxn>
                <a:cxn ang="0">
                  <a:pos x="137" y="5"/>
                </a:cxn>
                <a:cxn ang="0">
                  <a:pos x="137" y="137"/>
                </a:cxn>
                <a:cxn ang="0">
                  <a:pos x="0" y="131"/>
                </a:cxn>
                <a:cxn ang="0">
                  <a:pos x="0" y="97"/>
                </a:cxn>
                <a:cxn ang="0">
                  <a:pos x="0" y="0"/>
                </a:cxn>
              </a:cxnLst>
              <a:rect l="0" t="0" r="r" b="b"/>
              <a:pathLst>
                <a:path w="137" h="137">
                  <a:moveTo>
                    <a:pt x="0" y="0"/>
                  </a:moveTo>
                  <a:lnTo>
                    <a:pt x="137" y="5"/>
                  </a:lnTo>
                  <a:lnTo>
                    <a:pt x="137" y="137"/>
                  </a:lnTo>
                  <a:lnTo>
                    <a:pt x="0" y="131"/>
                  </a:lnTo>
                  <a:lnTo>
                    <a:pt x="0" y="9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1" name="Freeform 503"/>
            <p:cNvSpPr>
              <a:spLocks/>
            </p:cNvSpPr>
            <p:nvPr/>
          </p:nvSpPr>
          <p:spPr bwMode="auto">
            <a:xfrm>
              <a:off x="4152900" y="1681163"/>
              <a:ext cx="204788" cy="225425"/>
            </a:xfrm>
            <a:custGeom>
              <a:avLst/>
              <a:gdLst/>
              <a:ahLst/>
              <a:cxnLst>
                <a:cxn ang="0">
                  <a:pos x="0" y="0"/>
                </a:cxn>
                <a:cxn ang="0">
                  <a:pos x="137" y="6"/>
                </a:cxn>
                <a:cxn ang="0">
                  <a:pos x="137" y="151"/>
                </a:cxn>
                <a:cxn ang="0">
                  <a:pos x="0" y="149"/>
                </a:cxn>
                <a:cxn ang="0">
                  <a:pos x="0" y="0"/>
                </a:cxn>
              </a:cxnLst>
              <a:rect l="0" t="0" r="r" b="b"/>
              <a:pathLst>
                <a:path w="137" h="151">
                  <a:moveTo>
                    <a:pt x="0" y="0"/>
                  </a:moveTo>
                  <a:lnTo>
                    <a:pt x="137" y="6"/>
                  </a:lnTo>
                  <a:lnTo>
                    <a:pt x="137" y="151"/>
                  </a:lnTo>
                  <a:lnTo>
                    <a:pt x="0" y="14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2" name="Freeform 504"/>
            <p:cNvSpPr>
              <a:spLocks/>
            </p:cNvSpPr>
            <p:nvPr/>
          </p:nvSpPr>
          <p:spPr bwMode="auto">
            <a:xfrm>
              <a:off x="4357688" y="1492250"/>
              <a:ext cx="212725" cy="201613"/>
            </a:xfrm>
            <a:custGeom>
              <a:avLst/>
              <a:gdLst/>
              <a:ahLst/>
              <a:cxnLst>
                <a:cxn ang="0">
                  <a:pos x="0" y="0"/>
                </a:cxn>
                <a:cxn ang="0">
                  <a:pos x="142" y="3"/>
                </a:cxn>
                <a:cxn ang="0">
                  <a:pos x="142" y="135"/>
                </a:cxn>
                <a:cxn ang="0">
                  <a:pos x="0" y="132"/>
                </a:cxn>
                <a:cxn ang="0">
                  <a:pos x="0" y="0"/>
                </a:cxn>
              </a:cxnLst>
              <a:rect l="0" t="0" r="r" b="b"/>
              <a:pathLst>
                <a:path w="142" h="135">
                  <a:moveTo>
                    <a:pt x="0" y="0"/>
                  </a:moveTo>
                  <a:lnTo>
                    <a:pt x="142" y="3"/>
                  </a:lnTo>
                  <a:lnTo>
                    <a:pt x="142" y="135"/>
                  </a:lnTo>
                  <a:lnTo>
                    <a:pt x="0" y="132"/>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3" name="Freeform 505"/>
            <p:cNvSpPr>
              <a:spLocks/>
            </p:cNvSpPr>
            <p:nvPr/>
          </p:nvSpPr>
          <p:spPr bwMode="auto">
            <a:xfrm>
              <a:off x="4092575" y="2970213"/>
              <a:ext cx="212725" cy="212725"/>
            </a:xfrm>
            <a:custGeom>
              <a:avLst/>
              <a:gdLst/>
              <a:ahLst/>
              <a:cxnLst>
                <a:cxn ang="0">
                  <a:pos x="0" y="134"/>
                </a:cxn>
                <a:cxn ang="0">
                  <a:pos x="113" y="140"/>
                </a:cxn>
                <a:cxn ang="0">
                  <a:pos x="142" y="142"/>
                </a:cxn>
                <a:cxn ang="0">
                  <a:pos x="142" y="2"/>
                </a:cxn>
                <a:cxn ang="0">
                  <a:pos x="5" y="0"/>
                </a:cxn>
                <a:cxn ang="0">
                  <a:pos x="0" y="134"/>
                </a:cxn>
              </a:cxnLst>
              <a:rect l="0" t="0" r="r" b="b"/>
              <a:pathLst>
                <a:path w="142" h="142">
                  <a:moveTo>
                    <a:pt x="0" y="134"/>
                  </a:moveTo>
                  <a:lnTo>
                    <a:pt x="113" y="140"/>
                  </a:lnTo>
                  <a:lnTo>
                    <a:pt x="142" y="142"/>
                  </a:lnTo>
                  <a:lnTo>
                    <a:pt x="142" y="2"/>
                  </a:lnTo>
                  <a:lnTo>
                    <a:pt x="5" y="0"/>
                  </a:lnTo>
                  <a:lnTo>
                    <a:pt x="0" y="134"/>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4" name="Freeform 506"/>
            <p:cNvSpPr>
              <a:spLocks/>
            </p:cNvSpPr>
            <p:nvPr/>
          </p:nvSpPr>
          <p:spPr bwMode="auto">
            <a:xfrm>
              <a:off x="4305300" y="2973388"/>
              <a:ext cx="201613" cy="209550"/>
            </a:xfrm>
            <a:custGeom>
              <a:avLst/>
              <a:gdLst/>
              <a:ahLst/>
              <a:cxnLst>
                <a:cxn ang="0">
                  <a:pos x="0" y="140"/>
                </a:cxn>
                <a:cxn ang="0">
                  <a:pos x="135" y="140"/>
                </a:cxn>
                <a:cxn ang="0">
                  <a:pos x="135" y="1"/>
                </a:cxn>
                <a:cxn ang="0">
                  <a:pos x="0" y="0"/>
                </a:cxn>
                <a:cxn ang="0">
                  <a:pos x="0" y="140"/>
                </a:cxn>
              </a:cxnLst>
              <a:rect l="0" t="0" r="r" b="b"/>
              <a:pathLst>
                <a:path w="135" h="140">
                  <a:moveTo>
                    <a:pt x="0" y="140"/>
                  </a:moveTo>
                  <a:lnTo>
                    <a:pt x="135" y="140"/>
                  </a:lnTo>
                  <a:lnTo>
                    <a:pt x="135" y="1"/>
                  </a:lnTo>
                  <a:lnTo>
                    <a:pt x="0" y="0"/>
                  </a:lnTo>
                  <a:lnTo>
                    <a:pt x="0" y="14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5" name="Freeform 507"/>
            <p:cNvSpPr>
              <a:spLocks/>
            </p:cNvSpPr>
            <p:nvPr/>
          </p:nvSpPr>
          <p:spPr bwMode="auto">
            <a:xfrm>
              <a:off x="4506913" y="2974975"/>
              <a:ext cx="206375" cy="207963"/>
            </a:xfrm>
            <a:custGeom>
              <a:avLst/>
              <a:gdLst/>
              <a:ahLst/>
              <a:cxnLst>
                <a:cxn ang="0">
                  <a:pos x="0" y="139"/>
                </a:cxn>
                <a:cxn ang="0">
                  <a:pos x="137" y="139"/>
                </a:cxn>
                <a:cxn ang="0">
                  <a:pos x="137" y="4"/>
                </a:cxn>
                <a:cxn ang="0">
                  <a:pos x="0" y="0"/>
                </a:cxn>
                <a:cxn ang="0">
                  <a:pos x="0" y="139"/>
                </a:cxn>
              </a:cxnLst>
              <a:rect l="0" t="0" r="r" b="b"/>
              <a:pathLst>
                <a:path w="137" h="139">
                  <a:moveTo>
                    <a:pt x="0" y="139"/>
                  </a:moveTo>
                  <a:lnTo>
                    <a:pt x="137" y="139"/>
                  </a:lnTo>
                  <a:lnTo>
                    <a:pt x="137" y="4"/>
                  </a:lnTo>
                  <a:lnTo>
                    <a:pt x="0" y="0"/>
                  </a:lnTo>
                  <a:lnTo>
                    <a:pt x="0" y="13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6" name="Rectangle 508"/>
            <p:cNvSpPr>
              <a:spLocks noChangeArrowheads="1"/>
            </p:cNvSpPr>
            <p:nvPr/>
          </p:nvSpPr>
          <p:spPr bwMode="auto">
            <a:xfrm>
              <a:off x="4713288" y="2981325"/>
              <a:ext cx="211137" cy="201613"/>
            </a:xfrm>
            <a:prstGeom prst="rect">
              <a:avLst/>
            </a:prstGeom>
            <a:solidFill>
              <a:schemeClr val="bg2">
                <a:lumMod val="90000"/>
              </a:schemeClr>
            </a:solidFill>
            <a:ln w="9525">
              <a:solidFill>
                <a:schemeClr val="tx1"/>
              </a:solidFill>
              <a:miter lim="800000"/>
              <a:headEnd/>
              <a:tailEnd/>
            </a:ln>
          </p:spPr>
          <p:txBody>
            <a:bodyPr/>
            <a:lstStyle/>
            <a:p>
              <a:endParaRPr lang="en-US" b="1" dirty="0"/>
            </a:p>
          </p:txBody>
        </p:sp>
        <p:sp>
          <p:nvSpPr>
            <p:cNvPr id="1667" name="Freeform 509"/>
            <p:cNvSpPr>
              <a:spLocks/>
            </p:cNvSpPr>
            <p:nvPr/>
          </p:nvSpPr>
          <p:spPr bwMode="auto">
            <a:xfrm>
              <a:off x="4924425" y="2981325"/>
              <a:ext cx="206375" cy="201613"/>
            </a:xfrm>
            <a:custGeom>
              <a:avLst/>
              <a:gdLst/>
              <a:ahLst/>
              <a:cxnLst>
                <a:cxn ang="0">
                  <a:pos x="0" y="135"/>
                </a:cxn>
                <a:cxn ang="0">
                  <a:pos x="137" y="135"/>
                </a:cxn>
                <a:cxn ang="0">
                  <a:pos x="137" y="1"/>
                </a:cxn>
                <a:cxn ang="0">
                  <a:pos x="0" y="0"/>
                </a:cxn>
                <a:cxn ang="0">
                  <a:pos x="0" y="135"/>
                </a:cxn>
              </a:cxnLst>
              <a:rect l="0" t="0" r="r" b="b"/>
              <a:pathLst>
                <a:path w="137" h="135">
                  <a:moveTo>
                    <a:pt x="0" y="135"/>
                  </a:moveTo>
                  <a:lnTo>
                    <a:pt x="137" y="135"/>
                  </a:lnTo>
                  <a:lnTo>
                    <a:pt x="137" y="1"/>
                  </a:lnTo>
                  <a:lnTo>
                    <a:pt x="0" y="0"/>
                  </a:lnTo>
                  <a:lnTo>
                    <a:pt x="0" y="13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8" name="Freeform 510"/>
            <p:cNvSpPr>
              <a:spLocks/>
            </p:cNvSpPr>
            <p:nvPr/>
          </p:nvSpPr>
          <p:spPr bwMode="auto">
            <a:xfrm>
              <a:off x="4933950" y="2773363"/>
              <a:ext cx="222250" cy="209550"/>
            </a:xfrm>
            <a:custGeom>
              <a:avLst/>
              <a:gdLst/>
              <a:ahLst/>
              <a:cxnLst>
                <a:cxn ang="0">
                  <a:pos x="148" y="1"/>
                </a:cxn>
                <a:cxn ang="0">
                  <a:pos x="148" y="140"/>
                </a:cxn>
                <a:cxn ang="0">
                  <a:pos x="131" y="140"/>
                </a:cxn>
                <a:cxn ang="0">
                  <a:pos x="0" y="139"/>
                </a:cxn>
                <a:cxn ang="0">
                  <a:pos x="0" y="0"/>
                </a:cxn>
                <a:cxn ang="0">
                  <a:pos x="28" y="1"/>
                </a:cxn>
                <a:cxn ang="0">
                  <a:pos x="148" y="1"/>
                </a:cxn>
              </a:cxnLst>
              <a:rect l="0" t="0" r="r" b="b"/>
              <a:pathLst>
                <a:path w="148" h="140">
                  <a:moveTo>
                    <a:pt x="148" y="1"/>
                  </a:moveTo>
                  <a:lnTo>
                    <a:pt x="148" y="140"/>
                  </a:lnTo>
                  <a:lnTo>
                    <a:pt x="131" y="140"/>
                  </a:lnTo>
                  <a:lnTo>
                    <a:pt x="0" y="139"/>
                  </a:lnTo>
                  <a:lnTo>
                    <a:pt x="0" y="0"/>
                  </a:lnTo>
                  <a:lnTo>
                    <a:pt x="28" y="1"/>
                  </a:lnTo>
                  <a:lnTo>
                    <a:pt x="148" y="1"/>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69" name="Freeform 511"/>
            <p:cNvSpPr>
              <a:spLocks/>
            </p:cNvSpPr>
            <p:nvPr/>
          </p:nvSpPr>
          <p:spPr bwMode="auto">
            <a:xfrm>
              <a:off x="4783138" y="2563813"/>
              <a:ext cx="192087" cy="211137"/>
            </a:xfrm>
            <a:custGeom>
              <a:avLst/>
              <a:gdLst/>
              <a:ahLst/>
              <a:cxnLst>
                <a:cxn ang="0">
                  <a:pos x="0" y="0"/>
                </a:cxn>
                <a:cxn ang="0">
                  <a:pos x="0" y="140"/>
                </a:cxn>
                <a:cxn ang="0">
                  <a:pos x="101" y="140"/>
                </a:cxn>
                <a:cxn ang="0">
                  <a:pos x="129" y="141"/>
                </a:cxn>
                <a:cxn ang="0">
                  <a:pos x="129" y="0"/>
                </a:cxn>
                <a:cxn ang="0">
                  <a:pos x="0" y="0"/>
                </a:cxn>
              </a:cxnLst>
              <a:rect l="0" t="0" r="r" b="b"/>
              <a:pathLst>
                <a:path w="129" h="141">
                  <a:moveTo>
                    <a:pt x="0" y="0"/>
                  </a:moveTo>
                  <a:lnTo>
                    <a:pt x="0" y="140"/>
                  </a:lnTo>
                  <a:lnTo>
                    <a:pt x="101" y="140"/>
                  </a:lnTo>
                  <a:lnTo>
                    <a:pt x="129" y="141"/>
                  </a:lnTo>
                  <a:lnTo>
                    <a:pt x="129" y="0"/>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0" name="Freeform 512"/>
            <p:cNvSpPr>
              <a:spLocks/>
            </p:cNvSpPr>
            <p:nvPr/>
          </p:nvSpPr>
          <p:spPr bwMode="auto">
            <a:xfrm>
              <a:off x="4567238" y="2551113"/>
              <a:ext cx="215900" cy="222250"/>
            </a:xfrm>
            <a:custGeom>
              <a:avLst/>
              <a:gdLst/>
              <a:ahLst/>
              <a:cxnLst>
                <a:cxn ang="0">
                  <a:pos x="2" y="0"/>
                </a:cxn>
                <a:cxn ang="0">
                  <a:pos x="144" y="8"/>
                </a:cxn>
                <a:cxn ang="0">
                  <a:pos x="144" y="148"/>
                </a:cxn>
                <a:cxn ang="0">
                  <a:pos x="97" y="148"/>
                </a:cxn>
                <a:cxn ang="0">
                  <a:pos x="0" y="145"/>
                </a:cxn>
                <a:cxn ang="0">
                  <a:pos x="2" y="0"/>
                </a:cxn>
              </a:cxnLst>
              <a:rect l="0" t="0" r="r" b="b"/>
              <a:pathLst>
                <a:path w="144" h="148">
                  <a:moveTo>
                    <a:pt x="2" y="0"/>
                  </a:moveTo>
                  <a:lnTo>
                    <a:pt x="144" y="8"/>
                  </a:lnTo>
                  <a:lnTo>
                    <a:pt x="144" y="148"/>
                  </a:lnTo>
                  <a:lnTo>
                    <a:pt x="97" y="148"/>
                  </a:lnTo>
                  <a:lnTo>
                    <a:pt x="0" y="145"/>
                  </a:lnTo>
                  <a:lnTo>
                    <a:pt x="2"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1" name="Freeform 513"/>
            <p:cNvSpPr>
              <a:spLocks/>
            </p:cNvSpPr>
            <p:nvPr/>
          </p:nvSpPr>
          <p:spPr bwMode="auto">
            <a:xfrm>
              <a:off x="4357688" y="2551113"/>
              <a:ext cx="212725" cy="217487"/>
            </a:xfrm>
            <a:custGeom>
              <a:avLst/>
              <a:gdLst/>
              <a:ahLst/>
              <a:cxnLst>
                <a:cxn ang="0">
                  <a:pos x="7" y="0"/>
                </a:cxn>
                <a:cxn ang="0">
                  <a:pos x="142" y="0"/>
                </a:cxn>
                <a:cxn ang="0">
                  <a:pos x="140" y="145"/>
                </a:cxn>
                <a:cxn ang="0">
                  <a:pos x="99" y="145"/>
                </a:cxn>
                <a:cxn ang="0">
                  <a:pos x="0" y="145"/>
                </a:cxn>
                <a:cxn ang="0">
                  <a:pos x="7" y="0"/>
                </a:cxn>
              </a:cxnLst>
              <a:rect l="0" t="0" r="r" b="b"/>
              <a:pathLst>
                <a:path w="142" h="145">
                  <a:moveTo>
                    <a:pt x="7" y="0"/>
                  </a:moveTo>
                  <a:lnTo>
                    <a:pt x="142" y="0"/>
                  </a:lnTo>
                  <a:lnTo>
                    <a:pt x="140" y="145"/>
                  </a:lnTo>
                  <a:lnTo>
                    <a:pt x="99" y="145"/>
                  </a:lnTo>
                  <a:lnTo>
                    <a:pt x="0" y="145"/>
                  </a:lnTo>
                  <a:lnTo>
                    <a:pt x="7"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2" name="Freeform 514"/>
            <p:cNvSpPr>
              <a:spLocks/>
            </p:cNvSpPr>
            <p:nvPr/>
          </p:nvSpPr>
          <p:spPr bwMode="auto">
            <a:xfrm>
              <a:off x="4100513" y="2759075"/>
              <a:ext cx="204787" cy="214313"/>
            </a:xfrm>
            <a:custGeom>
              <a:avLst/>
              <a:gdLst/>
              <a:ahLst/>
              <a:cxnLst>
                <a:cxn ang="0">
                  <a:pos x="0" y="0"/>
                </a:cxn>
                <a:cxn ang="0">
                  <a:pos x="37" y="0"/>
                </a:cxn>
                <a:cxn ang="0">
                  <a:pos x="137" y="3"/>
                </a:cxn>
                <a:cxn ang="0">
                  <a:pos x="137" y="143"/>
                </a:cxn>
                <a:cxn ang="0">
                  <a:pos x="0" y="141"/>
                </a:cxn>
                <a:cxn ang="0">
                  <a:pos x="0" y="0"/>
                </a:cxn>
              </a:cxnLst>
              <a:rect l="0" t="0" r="r" b="b"/>
              <a:pathLst>
                <a:path w="137" h="143">
                  <a:moveTo>
                    <a:pt x="0" y="0"/>
                  </a:moveTo>
                  <a:lnTo>
                    <a:pt x="37" y="0"/>
                  </a:lnTo>
                  <a:lnTo>
                    <a:pt x="137" y="3"/>
                  </a:lnTo>
                  <a:lnTo>
                    <a:pt x="137" y="143"/>
                  </a:lnTo>
                  <a:lnTo>
                    <a:pt x="0" y="141"/>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3" name="Freeform 515"/>
            <p:cNvSpPr>
              <a:spLocks/>
            </p:cNvSpPr>
            <p:nvPr/>
          </p:nvSpPr>
          <p:spPr bwMode="auto">
            <a:xfrm>
              <a:off x="4305300" y="2763838"/>
              <a:ext cx="200025" cy="211137"/>
            </a:xfrm>
            <a:custGeom>
              <a:avLst/>
              <a:gdLst/>
              <a:ahLst/>
              <a:cxnLst>
                <a:cxn ang="0">
                  <a:pos x="0" y="0"/>
                </a:cxn>
                <a:cxn ang="0">
                  <a:pos x="35" y="3"/>
                </a:cxn>
                <a:cxn ang="0">
                  <a:pos x="134" y="3"/>
                </a:cxn>
                <a:cxn ang="0">
                  <a:pos x="134" y="141"/>
                </a:cxn>
                <a:cxn ang="0">
                  <a:pos x="0" y="140"/>
                </a:cxn>
                <a:cxn ang="0">
                  <a:pos x="0" y="0"/>
                </a:cxn>
              </a:cxnLst>
              <a:rect l="0" t="0" r="r" b="b"/>
              <a:pathLst>
                <a:path w="134" h="141">
                  <a:moveTo>
                    <a:pt x="0" y="0"/>
                  </a:moveTo>
                  <a:lnTo>
                    <a:pt x="35" y="3"/>
                  </a:lnTo>
                  <a:lnTo>
                    <a:pt x="134" y="3"/>
                  </a:lnTo>
                  <a:lnTo>
                    <a:pt x="134" y="141"/>
                  </a:lnTo>
                  <a:lnTo>
                    <a:pt x="0" y="140"/>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4" name="Freeform 516"/>
            <p:cNvSpPr>
              <a:spLocks/>
            </p:cNvSpPr>
            <p:nvPr/>
          </p:nvSpPr>
          <p:spPr bwMode="auto">
            <a:xfrm>
              <a:off x="4505325" y="2768600"/>
              <a:ext cx="207963" cy="212725"/>
            </a:xfrm>
            <a:custGeom>
              <a:avLst/>
              <a:gdLst/>
              <a:ahLst/>
              <a:cxnLst>
                <a:cxn ang="0">
                  <a:pos x="0" y="0"/>
                </a:cxn>
                <a:cxn ang="0">
                  <a:pos x="41" y="0"/>
                </a:cxn>
                <a:cxn ang="0">
                  <a:pos x="138" y="3"/>
                </a:cxn>
                <a:cxn ang="0">
                  <a:pos x="138" y="142"/>
                </a:cxn>
                <a:cxn ang="0">
                  <a:pos x="0" y="138"/>
                </a:cxn>
                <a:cxn ang="0">
                  <a:pos x="0" y="0"/>
                </a:cxn>
              </a:cxnLst>
              <a:rect l="0" t="0" r="r" b="b"/>
              <a:pathLst>
                <a:path w="138" h="142">
                  <a:moveTo>
                    <a:pt x="0" y="0"/>
                  </a:moveTo>
                  <a:lnTo>
                    <a:pt x="41" y="0"/>
                  </a:lnTo>
                  <a:lnTo>
                    <a:pt x="138" y="3"/>
                  </a:lnTo>
                  <a:lnTo>
                    <a:pt x="138" y="142"/>
                  </a:lnTo>
                  <a:lnTo>
                    <a:pt x="0" y="138"/>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5" name="Freeform 517"/>
            <p:cNvSpPr>
              <a:spLocks/>
            </p:cNvSpPr>
            <p:nvPr/>
          </p:nvSpPr>
          <p:spPr bwMode="auto">
            <a:xfrm>
              <a:off x="4713288" y="2773363"/>
              <a:ext cx="220662" cy="207962"/>
            </a:xfrm>
            <a:custGeom>
              <a:avLst/>
              <a:gdLst/>
              <a:ahLst/>
              <a:cxnLst>
                <a:cxn ang="0">
                  <a:pos x="0" y="0"/>
                </a:cxn>
                <a:cxn ang="0">
                  <a:pos x="50" y="0"/>
                </a:cxn>
                <a:cxn ang="0">
                  <a:pos x="148" y="0"/>
                </a:cxn>
                <a:cxn ang="0">
                  <a:pos x="148" y="139"/>
                </a:cxn>
                <a:cxn ang="0">
                  <a:pos x="0" y="139"/>
                </a:cxn>
                <a:cxn ang="0">
                  <a:pos x="0" y="0"/>
                </a:cxn>
              </a:cxnLst>
              <a:rect l="0" t="0" r="r" b="b"/>
              <a:pathLst>
                <a:path w="148" h="139">
                  <a:moveTo>
                    <a:pt x="0" y="0"/>
                  </a:moveTo>
                  <a:lnTo>
                    <a:pt x="50" y="0"/>
                  </a:lnTo>
                  <a:lnTo>
                    <a:pt x="148" y="0"/>
                  </a:lnTo>
                  <a:lnTo>
                    <a:pt x="148" y="139"/>
                  </a:lnTo>
                  <a:lnTo>
                    <a:pt x="0" y="13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6" name="Freeform 518"/>
            <p:cNvSpPr>
              <a:spLocks/>
            </p:cNvSpPr>
            <p:nvPr/>
          </p:nvSpPr>
          <p:spPr bwMode="auto">
            <a:xfrm>
              <a:off x="6980238" y="3175000"/>
              <a:ext cx="279400" cy="187325"/>
            </a:xfrm>
            <a:custGeom>
              <a:avLst/>
              <a:gdLst/>
              <a:ahLst/>
              <a:cxnLst>
                <a:cxn ang="0">
                  <a:pos x="25" y="48"/>
                </a:cxn>
                <a:cxn ang="0">
                  <a:pos x="14" y="33"/>
                </a:cxn>
                <a:cxn ang="0">
                  <a:pos x="2" y="24"/>
                </a:cxn>
                <a:cxn ang="0">
                  <a:pos x="0" y="5"/>
                </a:cxn>
                <a:cxn ang="0">
                  <a:pos x="128" y="0"/>
                </a:cxn>
                <a:cxn ang="0">
                  <a:pos x="170" y="44"/>
                </a:cxn>
                <a:cxn ang="0">
                  <a:pos x="187" y="71"/>
                </a:cxn>
                <a:cxn ang="0">
                  <a:pos x="181" y="110"/>
                </a:cxn>
                <a:cxn ang="0">
                  <a:pos x="165" y="108"/>
                </a:cxn>
                <a:cxn ang="0">
                  <a:pos x="148" y="125"/>
                </a:cxn>
                <a:cxn ang="0">
                  <a:pos x="128" y="113"/>
                </a:cxn>
                <a:cxn ang="0">
                  <a:pos x="47" y="108"/>
                </a:cxn>
                <a:cxn ang="0">
                  <a:pos x="30" y="93"/>
                </a:cxn>
                <a:cxn ang="0">
                  <a:pos x="25" y="48"/>
                </a:cxn>
              </a:cxnLst>
              <a:rect l="0" t="0" r="r" b="b"/>
              <a:pathLst>
                <a:path w="187" h="125">
                  <a:moveTo>
                    <a:pt x="25" y="48"/>
                  </a:moveTo>
                  <a:lnTo>
                    <a:pt x="14" y="33"/>
                  </a:lnTo>
                  <a:lnTo>
                    <a:pt x="2" y="24"/>
                  </a:lnTo>
                  <a:lnTo>
                    <a:pt x="0" y="5"/>
                  </a:lnTo>
                  <a:lnTo>
                    <a:pt x="128" y="0"/>
                  </a:lnTo>
                  <a:lnTo>
                    <a:pt x="170" y="44"/>
                  </a:lnTo>
                  <a:lnTo>
                    <a:pt x="187" y="71"/>
                  </a:lnTo>
                  <a:lnTo>
                    <a:pt x="181" y="110"/>
                  </a:lnTo>
                  <a:lnTo>
                    <a:pt x="165" y="108"/>
                  </a:lnTo>
                  <a:lnTo>
                    <a:pt x="148" y="125"/>
                  </a:lnTo>
                  <a:lnTo>
                    <a:pt x="128" y="113"/>
                  </a:lnTo>
                  <a:lnTo>
                    <a:pt x="47" y="108"/>
                  </a:lnTo>
                  <a:lnTo>
                    <a:pt x="30" y="93"/>
                  </a:lnTo>
                  <a:lnTo>
                    <a:pt x="25" y="4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7" name="Freeform 519"/>
            <p:cNvSpPr>
              <a:spLocks/>
            </p:cNvSpPr>
            <p:nvPr/>
          </p:nvSpPr>
          <p:spPr bwMode="auto">
            <a:xfrm>
              <a:off x="6500813" y="3381375"/>
              <a:ext cx="311150" cy="330200"/>
            </a:xfrm>
            <a:custGeom>
              <a:avLst/>
              <a:gdLst/>
              <a:ahLst/>
              <a:cxnLst>
                <a:cxn ang="0">
                  <a:pos x="0" y="34"/>
                </a:cxn>
                <a:cxn ang="0">
                  <a:pos x="25" y="27"/>
                </a:cxn>
                <a:cxn ang="0">
                  <a:pos x="25" y="19"/>
                </a:cxn>
                <a:cxn ang="0">
                  <a:pos x="125" y="0"/>
                </a:cxn>
                <a:cxn ang="0">
                  <a:pos x="130" y="5"/>
                </a:cxn>
                <a:cxn ang="0">
                  <a:pos x="151" y="5"/>
                </a:cxn>
                <a:cxn ang="0">
                  <a:pos x="159" y="11"/>
                </a:cxn>
                <a:cxn ang="0">
                  <a:pos x="163" y="24"/>
                </a:cxn>
                <a:cxn ang="0">
                  <a:pos x="173" y="25"/>
                </a:cxn>
                <a:cxn ang="0">
                  <a:pos x="193" y="48"/>
                </a:cxn>
                <a:cxn ang="0">
                  <a:pos x="200" y="47"/>
                </a:cxn>
                <a:cxn ang="0">
                  <a:pos x="207" y="53"/>
                </a:cxn>
                <a:cxn ang="0">
                  <a:pos x="208" y="64"/>
                </a:cxn>
                <a:cxn ang="0">
                  <a:pos x="90" y="173"/>
                </a:cxn>
                <a:cxn ang="0">
                  <a:pos x="37" y="221"/>
                </a:cxn>
                <a:cxn ang="0">
                  <a:pos x="26" y="207"/>
                </a:cxn>
                <a:cxn ang="0">
                  <a:pos x="25" y="188"/>
                </a:cxn>
                <a:cxn ang="0">
                  <a:pos x="31" y="173"/>
                </a:cxn>
                <a:cxn ang="0">
                  <a:pos x="14" y="171"/>
                </a:cxn>
                <a:cxn ang="0">
                  <a:pos x="0" y="167"/>
                </a:cxn>
                <a:cxn ang="0">
                  <a:pos x="6" y="108"/>
                </a:cxn>
                <a:cxn ang="0">
                  <a:pos x="22" y="87"/>
                </a:cxn>
                <a:cxn ang="0">
                  <a:pos x="3" y="50"/>
                </a:cxn>
                <a:cxn ang="0">
                  <a:pos x="0" y="34"/>
                </a:cxn>
              </a:cxnLst>
              <a:rect l="0" t="0" r="r" b="b"/>
              <a:pathLst>
                <a:path w="208" h="221">
                  <a:moveTo>
                    <a:pt x="0" y="34"/>
                  </a:moveTo>
                  <a:lnTo>
                    <a:pt x="25" y="27"/>
                  </a:lnTo>
                  <a:lnTo>
                    <a:pt x="25" y="19"/>
                  </a:lnTo>
                  <a:lnTo>
                    <a:pt x="125" y="0"/>
                  </a:lnTo>
                  <a:lnTo>
                    <a:pt x="130" y="5"/>
                  </a:lnTo>
                  <a:lnTo>
                    <a:pt x="151" y="5"/>
                  </a:lnTo>
                  <a:lnTo>
                    <a:pt x="159" y="11"/>
                  </a:lnTo>
                  <a:lnTo>
                    <a:pt x="163" y="24"/>
                  </a:lnTo>
                  <a:lnTo>
                    <a:pt x="173" y="25"/>
                  </a:lnTo>
                  <a:lnTo>
                    <a:pt x="193" y="48"/>
                  </a:lnTo>
                  <a:lnTo>
                    <a:pt x="200" y="47"/>
                  </a:lnTo>
                  <a:lnTo>
                    <a:pt x="207" y="53"/>
                  </a:lnTo>
                  <a:lnTo>
                    <a:pt x="208" y="64"/>
                  </a:lnTo>
                  <a:lnTo>
                    <a:pt x="90" y="173"/>
                  </a:lnTo>
                  <a:lnTo>
                    <a:pt x="37" y="221"/>
                  </a:lnTo>
                  <a:lnTo>
                    <a:pt x="26" y="207"/>
                  </a:lnTo>
                  <a:lnTo>
                    <a:pt x="25" y="188"/>
                  </a:lnTo>
                  <a:lnTo>
                    <a:pt x="31" y="173"/>
                  </a:lnTo>
                  <a:lnTo>
                    <a:pt x="14" y="171"/>
                  </a:lnTo>
                  <a:lnTo>
                    <a:pt x="0" y="167"/>
                  </a:lnTo>
                  <a:lnTo>
                    <a:pt x="6" y="108"/>
                  </a:lnTo>
                  <a:lnTo>
                    <a:pt x="22" y="87"/>
                  </a:lnTo>
                  <a:lnTo>
                    <a:pt x="3" y="50"/>
                  </a:lnTo>
                  <a:lnTo>
                    <a:pt x="0" y="34"/>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8" name="Freeform 520"/>
            <p:cNvSpPr>
              <a:spLocks/>
            </p:cNvSpPr>
            <p:nvPr/>
          </p:nvSpPr>
          <p:spPr bwMode="auto">
            <a:xfrm>
              <a:off x="6804025" y="3248025"/>
              <a:ext cx="273050" cy="273050"/>
            </a:xfrm>
            <a:custGeom>
              <a:avLst/>
              <a:gdLst/>
              <a:ahLst/>
              <a:cxnLst>
                <a:cxn ang="0">
                  <a:pos x="30" y="106"/>
                </a:cxn>
                <a:cxn ang="0">
                  <a:pos x="17" y="89"/>
                </a:cxn>
                <a:cxn ang="0">
                  <a:pos x="17" y="79"/>
                </a:cxn>
                <a:cxn ang="0">
                  <a:pos x="11" y="77"/>
                </a:cxn>
                <a:cxn ang="0">
                  <a:pos x="5" y="63"/>
                </a:cxn>
                <a:cxn ang="0">
                  <a:pos x="4" y="20"/>
                </a:cxn>
                <a:cxn ang="0">
                  <a:pos x="0" y="17"/>
                </a:cxn>
                <a:cxn ang="0">
                  <a:pos x="11" y="11"/>
                </a:cxn>
                <a:cxn ang="0">
                  <a:pos x="0" y="6"/>
                </a:cxn>
                <a:cxn ang="0">
                  <a:pos x="11" y="0"/>
                </a:cxn>
                <a:cxn ang="0">
                  <a:pos x="142" y="0"/>
                </a:cxn>
                <a:cxn ang="0">
                  <a:pos x="147" y="45"/>
                </a:cxn>
                <a:cxn ang="0">
                  <a:pos x="164" y="60"/>
                </a:cxn>
                <a:cxn ang="0">
                  <a:pos x="181" y="89"/>
                </a:cxn>
                <a:cxn ang="0">
                  <a:pos x="182" y="109"/>
                </a:cxn>
                <a:cxn ang="0">
                  <a:pos x="176" y="117"/>
                </a:cxn>
                <a:cxn ang="0">
                  <a:pos x="182" y="128"/>
                </a:cxn>
                <a:cxn ang="0">
                  <a:pos x="176" y="183"/>
                </a:cxn>
                <a:cxn ang="0">
                  <a:pos x="161" y="168"/>
                </a:cxn>
                <a:cxn ang="0">
                  <a:pos x="150" y="165"/>
                </a:cxn>
                <a:cxn ang="0">
                  <a:pos x="102" y="126"/>
                </a:cxn>
                <a:cxn ang="0">
                  <a:pos x="68" y="123"/>
                </a:cxn>
                <a:cxn ang="0">
                  <a:pos x="30" y="106"/>
                </a:cxn>
              </a:cxnLst>
              <a:rect l="0" t="0" r="r" b="b"/>
              <a:pathLst>
                <a:path w="182" h="183">
                  <a:moveTo>
                    <a:pt x="30" y="106"/>
                  </a:moveTo>
                  <a:lnTo>
                    <a:pt x="17" y="89"/>
                  </a:lnTo>
                  <a:lnTo>
                    <a:pt x="17" y="79"/>
                  </a:lnTo>
                  <a:lnTo>
                    <a:pt x="11" y="77"/>
                  </a:lnTo>
                  <a:lnTo>
                    <a:pt x="5" y="63"/>
                  </a:lnTo>
                  <a:lnTo>
                    <a:pt x="4" y="20"/>
                  </a:lnTo>
                  <a:lnTo>
                    <a:pt x="0" y="17"/>
                  </a:lnTo>
                  <a:lnTo>
                    <a:pt x="11" y="11"/>
                  </a:lnTo>
                  <a:lnTo>
                    <a:pt x="0" y="6"/>
                  </a:lnTo>
                  <a:lnTo>
                    <a:pt x="11" y="0"/>
                  </a:lnTo>
                  <a:lnTo>
                    <a:pt x="142" y="0"/>
                  </a:lnTo>
                  <a:lnTo>
                    <a:pt x="147" y="45"/>
                  </a:lnTo>
                  <a:lnTo>
                    <a:pt x="164" y="60"/>
                  </a:lnTo>
                  <a:lnTo>
                    <a:pt x="181" y="89"/>
                  </a:lnTo>
                  <a:lnTo>
                    <a:pt x="182" y="109"/>
                  </a:lnTo>
                  <a:lnTo>
                    <a:pt x="176" y="117"/>
                  </a:lnTo>
                  <a:lnTo>
                    <a:pt x="182" y="128"/>
                  </a:lnTo>
                  <a:lnTo>
                    <a:pt x="176" y="183"/>
                  </a:lnTo>
                  <a:lnTo>
                    <a:pt x="161" y="168"/>
                  </a:lnTo>
                  <a:lnTo>
                    <a:pt x="150" y="165"/>
                  </a:lnTo>
                  <a:lnTo>
                    <a:pt x="102" y="126"/>
                  </a:lnTo>
                  <a:lnTo>
                    <a:pt x="68" y="123"/>
                  </a:lnTo>
                  <a:lnTo>
                    <a:pt x="30" y="106"/>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79" name="Freeform 521"/>
            <p:cNvSpPr>
              <a:spLocks/>
            </p:cNvSpPr>
            <p:nvPr/>
          </p:nvSpPr>
          <p:spPr bwMode="auto">
            <a:xfrm>
              <a:off x="7050088" y="3336925"/>
              <a:ext cx="150812" cy="254000"/>
            </a:xfrm>
            <a:custGeom>
              <a:avLst/>
              <a:gdLst/>
              <a:ahLst/>
              <a:cxnLst>
                <a:cxn ang="0">
                  <a:pos x="0" y="0"/>
                </a:cxn>
                <a:cxn ang="0">
                  <a:pos x="81" y="5"/>
                </a:cxn>
                <a:cxn ang="0">
                  <a:pos x="101" y="17"/>
                </a:cxn>
                <a:cxn ang="0">
                  <a:pos x="101" y="60"/>
                </a:cxn>
                <a:cxn ang="0">
                  <a:pos x="89" y="70"/>
                </a:cxn>
                <a:cxn ang="0">
                  <a:pos x="97" y="83"/>
                </a:cxn>
                <a:cxn ang="0">
                  <a:pos x="92" y="113"/>
                </a:cxn>
                <a:cxn ang="0">
                  <a:pos x="95" y="156"/>
                </a:cxn>
                <a:cxn ang="0">
                  <a:pos x="63" y="170"/>
                </a:cxn>
                <a:cxn ang="0">
                  <a:pos x="40" y="142"/>
                </a:cxn>
                <a:cxn ang="0">
                  <a:pos x="12" y="123"/>
                </a:cxn>
                <a:cxn ang="0">
                  <a:pos x="18" y="68"/>
                </a:cxn>
                <a:cxn ang="0">
                  <a:pos x="12" y="57"/>
                </a:cxn>
                <a:cxn ang="0">
                  <a:pos x="18" y="49"/>
                </a:cxn>
                <a:cxn ang="0">
                  <a:pos x="17" y="29"/>
                </a:cxn>
                <a:cxn ang="0">
                  <a:pos x="0" y="0"/>
                </a:cxn>
              </a:cxnLst>
              <a:rect l="0" t="0" r="r" b="b"/>
              <a:pathLst>
                <a:path w="101" h="170">
                  <a:moveTo>
                    <a:pt x="0" y="0"/>
                  </a:moveTo>
                  <a:lnTo>
                    <a:pt x="81" y="5"/>
                  </a:lnTo>
                  <a:lnTo>
                    <a:pt x="101" y="17"/>
                  </a:lnTo>
                  <a:lnTo>
                    <a:pt x="101" y="60"/>
                  </a:lnTo>
                  <a:lnTo>
                    <a:pt x="89" y="70"/>
                  </a:lnTo>
                  <a:lnTo>
                    <a:pt x="97" y="83"/>
                  </a:lnTo>
                  <a:lnTo>
                    <a:pt x="92" y="113"/>
                  </a:lnTo>
                  <a:lnTo>
                    <a:pt x="95" y="156"/>
                  </a:lnTo>
                  <a:lnTo>
                    <a:pt x="63" y="170"/>
                  </a:lnTo>
                  <a:lnTo>
                    <a:pt x="40" y="142"/>
                  </a:lnTo>
                  <a:lnTo>
                    <a:pt x="12" y="123"/>
                  </a:lnTo>
                  <a:lnTo>
                    <a:pt x="18" y="68"/>
                  </a:lnTo>
                  <a:lnTo>
                    <a:pt x="12" y="57"/>
                  </a:lnTo>
                  <a:lnTo>
                    <a:pt x="18" y="49"/>
                  </a:lnTo>
                  <a:lnTo>
                    <a:pt x="17" y="2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80" name="Freeform 522"/>
            <p:cNvSpPr>
              <a:spLocks/>
            </p:cNvSpPr>
            <p:nvPr/>
          </p:nvSpPr>
          <p:spPr bwMode="auto">
            <a:xfrm>
              <a:off x="6635750" y="3476625"/>
              <a:ext cx="239713" cy="269875"/>
            </a:xfrm>
            <a:custGeom>
              <a:avLst/>
              <a:gdLst/>
              <a:ahLst/>
              <a:cxnLst>
                <a:cxn ang="0">
                  <a:pos x="0" y="109"/>
                </a:cxn>
                <a:cxn ang="0">
                  <a:pos x="0" y="144"/>
                </a:cxn>
                <a:cxn ang="0">
                  <a:pos x="13" y="167"/>
                </a:cxn>
                <a:cxn ang="0">
                  <a:pos x="27" y="174"/>
                </a:cxn>
                <a:cxn ang="0">
                  <a:pos x="33" y="169"/>
                </a:cxn>
                <a:cxn ang="0">
                  <a:pos x="35" y="157"/>
                </a:cxn>
                <a:cxn ang="0">
                  <a:pos x="50" y="155"/>
                </a:cxn>
                <a:cxn ang="0">
                  <a:pos x="52" y="166"/>
                </a:cxn>
                <a:cxn ang="0">
                  <a:pos x="58" y="174"/>
                </a:cxn>
                <a:cxn ang="0">
                  <a:pos x="69" y="180"/>
                </a:cxn>
                <a:cxn ang="0">
                  <a:pos x="132" y="110"/>
                </a:cxn>
                <a:cxn ang="0">
                  <a:pos x="160" y="75"/>
                </a:cxn>
                <a:cxn ang="0">
                  <a:pos x="153" y="61"/>
                </a:cxn>
                <a:cxn ang="0">
                  <a:pos x="147" y="49"/>
                </a:cxn>
                <a:cxn ang="0">
                  <a:pos x="147" y="35"/>
                </a:cxn>
                <a:cxn ang="0">
                  <a:pos x="140" y="27"/>
                </a:cxn>
                <a:cxn ang="0">
                  <a:pos x="137" y="15"/>
                </a:cxn>
                <a:cxn ang="0">
                  <a:pos x="126" y="9"/>
                </a:cxn>
                <a:cxn ang="0">
                  <a:pos x="118" y="0"/>
                </a:cxn>
                <a:cxn ang="0">
                  <a:pos x="0" y="109"/>
                </a:cxn>
              </a:cxnLst>
              <a:rect l="0" t="0" r="r" b="b"/>
              <a:pathLst>
                <a:path w="160" h="180">
                  <a:moveTo>
                    <a:pt x="0" y="109"/>
                  </a:moveTo>
                  <a:lnTo>
                    <a:pt x="0" y="144"/>
                  </a:lnTo>
                  <a:lnTo>
                    <a:pt x="13" y="167"/>
                  </a:lnTo>
                  <a:lnTo>
                    <a:pt x="27" y="174"/>
                  </a:lnTo>
                  <a:lnTo>
                    <a:pt x="33" y="169"/>
                  </a:lnTo>
                  <a:lnTo>
                    <a:pt x="35" y="157"/>
                  </a:lnTo>
                  <a:lnTo>
                    <a:pt x="50" y="155"/>
                  </a:lnTo>
                  <a:lnTo>
                    <a:pt x="52" y="166"/>
                  </a:lnTo>
                  <a:lnTo>
                    <a:pt x="58" y="174"/>
                  </a:lnTo>
                  <a:lnTo>
                    <a:pt x="69" y="180"/>
                  </a:lnTo>
                  <a:lnTo>
                    <a:pt x="132" y="110"/>
                  </a:lnTo>
                  <a:lnTo>
                    <a:pt x="160" y="75"/>
                  </a:lnTo>
                  <a:lnTo>
                    <a:pt x="153" y="61"/>
                  </a:lnTo>
                  <a:lnTo>
                    <a:pt x="147" y="49"/>
                  </a:lnTo>
                  <a:lnTo>
                    <a:pt x="147" y="35"/>
                  </a:lnTo>
                  <a:lnTo>
                    <a:pt x="140" y="27"/>
                  </a:lnTo>
                  <a:lnTo>
                    <a:pt x="137" y="15"/>
                  </a:lnTo>
                  <a:lnTo>
                    <a:pt x="126" y="9"/>
                  </a:lnTo>
                  <a:lnTo>
                    <a:pt x="118" y="0"/>
                  </a:lnTo>
                  <a:lnTo>
                    <a:pt x="0" y="10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81" name="Freeform 523"/>
            <p:cNvSpPr>
              <a:spLocks/>
            </p:cNvSpPr>
            <p:nvPr/>
          </p:nvSpPr>
          <p:spPr bwMode="auto">
            <a:xfrm>
              <a:off x="6675438" y="3708400"/>
              <a:ext cx="209550" cy="277813"/>
            </a:xfrm>
            <a:custGeom>
              <a:avLst/>
              <a:gdLst/>
              <a:ahLst/>
              <a:cxnLst>
                <a:cxn ang="0">
                  <a:pos x="0" y="19"/>
                </a:cxn>
                <a:cxn ang="0">
                  <a:pos x="0" y="131"/>
                </a:cxn>
                <a:cxn ang="0">
                  <a:pos x="6" y="143"/>
                </a:cxn>
                <a:cxn ang="0">
                  <a:pos x="8" y="156"/>
                </a:cxn>
                <a:cxn ang="0">
                  <a:pos x="16" y="166"/>
                </a:cxn>
                <a:cxn ang="0">
                  <a:pos x="25" y="170"/>
                </a:cxn>
                <a:cxn ang="0">
                  <a:pos x="36" y="173"/>
                </a:cxn>
                <a:cxn ang="0">
                  <a:pos x="34" y="186"/>
                </a:cxn>
                <a:cxn ang="0">
                  <a:pos x="56" y="176"/>
                </a:cxn>
                <a:cxn ang="0">
                  <a:pos x="85" y="163"/>
                </a:cxn>
                <a:cxn ang="0">
                  <a:pos x="137" y="126"/>
                </a:cxn>
                <a:cxn ang="0">
                  <a:pos x="133" y="120"/>
                </a:cxn>
                <a:cxn ang="0">
                  <a:pos x="140" y="108"/>
                </a:cxn>
                <a:cxn ang="0">
                  <a:pos x="94" y="102"/>
                </a:cxn>
                <a:cxn ang="0">
                  <a:pos x="88" y="77"/>
                </a:cxn>
                <a:cxn ang="0">
                  <a:pos x="77" y="76"/>
                </a:cxn>
                <a:cxn ang="0">
                  <a:pos x="68" y="76"/>
                </a:cxn>
                <a:cxn ang="0">
                  <a:pos x="62" y="69"/>
                </a:cxn>
                <a:cxn ang="0">
                  <a:pos x="60" y="51"/>
                </a:cxn>
                <a:cxn ang="0">
                  <a:pos x="57" y="42"/>
                </a:cxn>
                <a:cxn ang="0">
                  <a:pos x="54" y="34"/>
                </a:cxn>
                <a:cxn ang="0">
                  <a:pos x="46" y="28"/>
                </a:cxn>
                <a:cxn ang="0">
                  <a:pos x="42" y="25"/>
                </a:cxn>
                <a:cxn ang="0">
                  <a:pos x="31" y="19"/>
                </a:cxn>
                <a:cxn ang="0">
                  <a:pos x="25" y="11"/>
                </a:cxn>
                <a:cxn ang="0">
                  <a:pos x="23" y="0"/>
                </a:cxn>
                <a:cxn ang="0">
                  <a:pos x="8" y="2"/>
                </a:cxn>
                <a:cxn ang="0">
                  <a:pos x="6" y="14"/>
                </a:cxn>
                <a:cxn ang="0">
                  <a:pos x="0" y="19"/>
                </a:cxn>
              </a:cxnLst>
              <a:rect l="0" t="0" r="r" b="b"/>
              <a:pathLst>
                <a:path w="140" h="186">
                  <a:moveTo>
                    <a:pt x="0" y="19"/>
                  </a:moveTo>
                  <a:lnTo>
                    <a:pt x="0" y="131"/>
                  </a:lnTo>
                  <a:lnTo>
                    <a:pt x="6" y="143"/>
                  </a:lnTo>
                  <a:lnTo>
                    <a:pt x="8" y="156"/>
                  </a:lnTo>
                  <a:lnTo>
                    <a:pt x="16" y="166"/>
                  </a:lnTo>
                  <a:lnTo>
                    <a:pt x="25" y="170"/>
                  </a:lnTo>
                  <a:lnTo>
                    <a:pt x="36" y="173"/>
                  </a:lnTo>
                  <a:lnTo>
                    <a:pt x="34" y="186"/>
                  </a:lnTo>
                  <a:lnTo>
                    <a:pt x="56" y="176"/>
                  </a:lnTo>
                  <a:lnTo>
                    <a:pt x="85" y="163"/>
                  </a:lnTo>
                  <a:lnTo>
                    <a:pt x="137" y="126"/>
                  </a:lnTo>
                  <a:lnTo>
                    <a:pt x="133" y="120"/>
                  </a:lnTo>
                  <a:lnTo>
                    <a:pt x="140" y="108"/>
                  </a:lnTo>
                  <a:lnTo>
                    <a:pt x="94" y="102"/>
                  </a:lnTo>
                  <a:lnTo>
                    <a:pt x="88" y="77"/>
                  </a:lnTo>
                  <a:lnTo>
                    <a:pt x="77" y="76"/>
                  </a:lnTo>
                  <a:lnTo>
                    <a:pt x="68" y="76"/>
                  </a:lnTo>
                  <a:lnTo>
                    <a:pt x="62" y="69"/>
                  </a:lnTo>
                  <a:lnTo>
                    <a:pt x="60" y="51"/>
                  </a:lnTo>
                  <a:lnTo>
                    <a:pt x="57" y="42"/>
                  </a:lnTo>
                  <a:lnTo>
                    <a:pt x="54" y="34"/>
                  </a:lnTo>
                  <a:lnTo>
                    <a:pt x="46" y="28"/>
                  </a:lnTo>
                  <a:lnTo>
                    <a:pt x="42" y="25"/>
                  </a:lnTo>
                  <a:lnTo>
                    <a:pt x="31" y="19"/>
                  </a:lnTo>
                  <a:lnTo>
                    <a:pt x="25" y="11"/>
                  </a:lnTo>
                  <a:lnTo>
                    <a:pt x="23" y="0"/>
                  </a:lnTo>
                  <a:lnTo>
                    <a:pt x="8" y="2"/>
                  </a:lnTo>
                  <a:lnTo>
                    <a:pt x="6" y="14"/>
                  </a:lnTo>
                  <a:lnTo>
                    <a:pt x="0" y="1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82" name="Freeform 524"/>
            <p:cNvSpPr>
              <a:spLocks/>
            </p:cNvSpPr>
            <p:nvPr/>
          </p:nvSpPr>
          <p:spPr bwMode="auto">
            <a:xfrm>
              <a:off x="6738938" y="3589338"/>
              <a:ext cx="268287" cy="311150"/>
            </a:xfrm>
            <a:custGeom>
              <a:avLst/>
              <a:gdLst/>
              <a:ahLst/>
              <a:cxnLst>
                <a:cxn ang="0">
                  <a:pos x="95" y="206"/>
                </a:cxn>
                <a:cxn ang="0">
                  <a:pos x="132" y="206"/>
                </a:cxn>
                <a:cxn ang="0">
                  <a:pos x="180" y="208"/>
                </a:cxn>
                <a:cxn ang="0">
                  <a:pos x="141" y="40"/>
                </a:cxn>
                <a:cxn ang="0">
                  <a:pos x="160" y="23"/>
                </a:cxn>
                <a:cxn ang="0">
                  <a:pos x="141" y="15"/>
                </a:cxn>
                <a:cxn ang="0">
                  <a:pos x="128" y="15"/>
                </a:cxn>
                <a:cxn ang="0">
                  <a:pos x="91" y="0"/>
                </a:cxn>
                <a:cxn ang="0">
                  <a:pos x="63" y="35"/>
                </a:cxn>
                <a:cxn ang="0">
                  <a:pos x="0" y="105"/>
                </a:cxn>
                <a:cxn ang="0">
                  <a:pos x="12" y="114"/>
                </a:cxn>
                <a:cxn ang="0">
                  <a:pos x="18" y="126"/>
                </a:cxn>
                <a:cxn ang="0">
                  <a:pos x="20" y="149"/>
                </a:cxn>
                <a:cxn ang="0">
                  <a:pos x="26" y="156"/>
                </a:cxn>
                <a:cxn ang="0">
                  <a:pos x="38" y="156"/>
                </a:cxn>
                <a:cxn ang="0">
                  <a:pos x="46" y="157"/>
                </a:cxn>
                <a:cxn ang="0">
                  <a:pos x="52" y="182"/>
                </a:cxn>
                <a:cxn ang="0">
                  <a:pos x="98" y="188"/>
                </a:cxn>
                <a:cxn ang="0">
                  <a:pos x="91" y="200"/>
                </a:cxn>
                <a:cxn ang="0">
                  <a:pos x="95" y="206"/>
                </a:cxn>
              </a:cxnLst>
              <a:rect l="0" t="0" r="r" b="b"/>
              <a:pathLst>
                <a:path w="180" h="208">
                  <a:moveTo>
                    <a:pt x="95" y="206"/>
                  </a:moveTo>
                  <a:lnTo>
                    <a:pt x="132" y="206"/>
                  </a:lnTo>
                  <a:lnTo>
                    <a:pt x="180" y="208"/>
                  </a:lnTo>
                  <a:lnTo>
                    <a:pt x="141" y="40"/>
                  </a:lnTo>
                  <a:lnTo>
                    <a:pt x="160" y="23"/>
                  </a:lnTo>
                  <a:lnTo>
                    <a:pt x="141" y="15"/>
                  </a:lnTo>
                  <a:lnTo>
                    <a:pt x="128" y="15"/>
                  </a:lnTo>
                  <a:lnTo>
                    <a:pt x="91" y="0"/>
                  </a:lnTo>
                  <a:lnTo>
                    <a:pt x="63" y="35"/>
                  </a:lnTo>
                  <a:lnTo>
                    <a:pt x="0" y="105"/>
                  </a:lnTo>
                  <a:lnTo>
                    <a:pt x="12" y="114"/>
                  </a:lnTo>
                  <a:lnTo>
                    <a:pt x="18" y="126"/>
                  </a:lnTo>
                  <a:lnTo>
                    <a:pt x="20" y="149"/>
                  </a:lnTo>
                  <a:lnTo>
                    <a:pt x="26" y="156"/>
                  </a:lnTo>
                  <a:lnTo>
                    <a:pt x="38" y="156"/>
                  </a:lnTo>
                  <a:lnTo>
                    <a:pt x="46" y="157"/>
                  </a:lnTo>
                  <a:lnTo>
                    <a:pt x="52" y="182"/>
                  </a:lnTo>
                  <a:lnTo>
                    <a:pt x="98" y="188"/>
                  </a:lnTo>
                  <a:lnTo>
                    <a:pt x="91" y="200"/>
                  </a:lnTo>
                  <a:lnTo>
                    <a:pt x="95" y="206"/>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83" name="Freeform 525"/>
            <p:cNvSpPr>
              <a:spLocks/>
            </p:cNvSpPr>
            <p:nvPr/>
          </p:nvSpPr>
          <p:spPr bwMode="auto">
            <a:xfrm>
              <a:off x="6802438" y="3406775"/>
              <a:ext cx="341312" cy="220663"/>
            </a:xfrm>
            <a:custGeom>
              <a:avLst/>
              <a:gdLst/>
              <a:ahLst/>
              <a:cxnLst>
                <a:cxn ang="0">
                  <a:pos x="31" y="0"/>
                </a:cxn>
                <a:cxn ang="0">
                  <a:pos x="0" y="31"/>
                </a:cxn>
                <a:cxn ang="0">
                  <a:pos x="5" y="36"/>
                </a:cxn>
                <a:cxn ang="0">
                  <a:pos x="6" y="47"/>
                </a:cxn>
                <a:cxn ang="0">
                  <a:pos x="14" y="56"/>
                </a:cxn>
                <a:cxn ang="0">
                  <a:pos x="25" y="62"/>
                </a:cxn>
                <a:cxn ang="0">
                  <a:pos x="28" y="74"/>
                </a:cxn>
                <a:cxn ang="0">
                  <a:pos x="35" y="82"/>
                </a:cxn>
                <a:cxn ang="0">
                  <a:pos x="35" y="96"/>
                </a:cxn>
                <a:cxn ang="0">
                  <a:pos x="48" y="122"/>
                </a:cxn>
                <a:cxn ang="0">
                  <a:pos x="85" y="137"/>
                </a:cxn>
                <a:cxn ang="0">
                  <a:pos x="98" y="137"/>
                </a:cxn>
                <a:cxn ang="0">
                  <a:pos x="117" y="145"/>
                </a:cxn>
                <a:cxn ang="0">
                  <a:pos x="177" y="148"/>
                </a:cxn>
                <a:cxn ang="0">
                  <a:pos x="228" y="124"/>
                </a:cxn>
                <a:cxn ang="0">
                  <a:pos x="205" y="96"/>
                </a:cxn>
                <a:cxn ang="0">
                  <a:pos x="180" y="79"/>
                </a:cxn>
                <a:cxn ang="0">
                  <a:pos x="162" y="62"/>
                </a:cxn>
                <a:cxn ang="0">
                  <a:pos x="151" y="59"/>
                </a:cxn>
                <a:cxn ang="0">
                  <a:pos x="103" y="20"/>
                </a:cxn>
                <a:cxn ang="0">
                  <a:pos x="69" y="17"/>
                </a:cxn>
                <a:cxn ang="0">
                  <a:pos x="31" y="0"/>
                </a:cxn>
              </a:cxnLst>
              <a:rect l="0" t="0" r="r" b="b"/>
              <a:pathLst>
                <a:path w="228" h="148">
                  <a:moveTo>
                    <a:pt x="31" y="0"/>
                  </a:moveTo>
                  <a:lnTo>
                    <a:pt x="0" y="31"/>
                  </a:lnTo>
                  <a:lnTo>
                    <a:pt x="5" y="36"/>
                  </a:lnTo>
                  <a:lnTo>
                    <a:pt x="6" y="47"/>
                  </a:lnTo>
                  <a:lnTo>
                    <a:pt x="14" y="56"/>
                  </a:lnTo>
                  <a:lnTo>
                    <a:pt x="25" y="62"/>
                  </a:lnTo>
                  <a:lnTo>
                    <a:pt x="28" y="74"/>
                  </a:lnTo>
                  <a:lnTo>
                    <a:pt x="35" y="82"/>
                  </a:lnTo>
                  <a:lnTo>
                    <a:pt x="35" y="96"/>
                  </a:lnTo>
                  <a:lnTo>
                    <a:pt x="48" y="122"/>
                  </a:lnTo>
                  <a:lnTo>
                    <a:pt x="85" y="137"/>
                  </a:lnTo>
                  <a:lnTo>
                    <a:pt x="98" y="137"/>
                  </a:lnTo>
                  <a:lnTo>
                    <a:pt x="117" y="145"/>
                  </a:lnTo>
                  <a:lnTo>
                    <a:pt x="177" y="148"/>
                  </a:lnTo>
                  <a:lnTo>
                    <a:pt x="228" y="124"/>
                  </a:lnTo>
                  <a:lnTo>
                    <a:pt x="205" y="96"/>
                  </a:lnTo>
                  <a:lnTo>
                    <a:pt x="180" y="79"/>
                  </a:lnTo>
                  <a:lnTo>
                    <a:pt x="162" y="62"/>
                  </a:lnTo>
                  <a:lnTo>
                    <a:pt x="151" y="59"/>
                  </a:lnTo>
                  <a:lnTo>
                    <a:pt x="103" y="20"/>
                  </a:lnTo>
                  <a:lnTo>
                    <a:pt x="69" y="17"/>
                  </a:lnTo>
                  <a:lnTo>
                    <a:pt x="31"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84" name="Freeform 526"/>
            <p:cNvSpPr>
              <a:spLocks/>
            </p:cNvSpPr>
            <p:nvPr/>
          </p:nvSpPr>
          <p:spPr bwMode="auto">
            <a:xfrm>
              <a:off x="7183438" y="3336925"/>
              <a:ext cx="190500" cy="233363"/>
            </a:xfrm>
            <a:custGeom>
              <a:avLst/>
              <a:gdLst/>
              <a:ahLst/>
              <a:cxnLst>
                <a:cxn ang="0">
                  <a:pos x="128" y="140"/>
                </a:cxn>
                <a:cxn ang="0">
                  <a:pos x="34" y="147"/>
                </a:cxn>
                <a:cxn ang="0">
                  <a:pos x="6" y="156"/>
                </a:cxn>
                <a:cxn ang="0">
                  <a:pos x="3" y="113"/>
                </a:cxn>
                <a:cxn ang="0">
                  <a:pos x="8" y="83"/>
                </a:cxn>
                <a:cxn ang="0">
                  <a:pos x="0" y="70"/>
                </a:cxn>
                <a:cxn ang="0">
                  <a:pos x="12" y="60"/>
                </a:cxn>
                <a:cxn ang="0">
                  <a:pos x="12" y="17"/>
                </a:cxn>
                <a:cxn ang="0">
                  <a:pos x="29" y="0"/>
                </a:cxn>
                <a:cxn ang="0">
                  <a:pos x="45" y="2"/>
                </a:cxn>
                <a:cxn ang="0">
                  <a:pos x="85" y="66"/>
                </a:cxn>
                <a:cxn ang="0">
                  <a:pos x="128" y="140"/>
                </a:cxn>
              </a:cxnLst>
              <a:rect l="0" t="0" r="r" b="b"/>
              <a:pathLst>
                <a:path w="128" h="156">
                  <a:moveTo>
                    <a:pt x="128" y="140"/>
                  </a:moveTo>
                  <a:lnTo>
                    <a:pt x="34" y="147"/>
                  </a:lnTo>
                  <a:lnTo>
                    <a:pt x="6" y="156"/>
                  </a:lnTo>
                  <a:lnTo>
                    <a:pt x="3" y="113"/>
                  </a:lnTo>
                  <a:lnTo>
                    <a:pt x="8" y="83"/>
                  </a:lnTo>
                  <a:lnTo>
                    <a:pt x="0" y="70"/>
                  </a:lnTo>
                  <a:lnTo>
                    <a:pt x="12" y="60"/>
                  </a:lnTo>
                  <a:lnTo>
                    <a:pt x="12" y="17"/>
                  </a:lnTo>
                  <a:lnTo>
                    <a:pt x="29" y="0"/>
                  </a:lnTo>
                  <a:lnTo>
                    <a:pt x="45" y="2"/>
                  </a:lnTo>
                  <a:lnTo>
                    <a:pt x="85" y="66"/>
                  </a:lnTo>
                  <a:lnTo>
                    <a:pt x="128" y="14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1685" name="Freeform 527"/>
            <p:cNvSpPr>
              <a:spLocks/>
            </p:cNvSpPr>
            <p:nvPr/>
          </p:nvSpPr>
          <p:spPr bwMode="auto">
            <a:xfrm>
              <a:off x="5189538" y="2563813"/>
              <a:ext cx="214312" cy="211137"/>
            </a:xfrm>
            <a:custGeom>
              <a:avLst/>
              <a:gdLst/>
              <a:ahLst/>
              <a:cxnLst>
                <a:cxn ang="0">
                  <a:pos x="0" y="0"/>
                </a:cxn>
                <a:cxn ang="0">
                  <a:pos x="0" y="141"/>
                </a:cxn>
                <a:cxn ang="0">
                  <a:pos x="102" y="141"/>
                </a:cxn>
                <a:cxn ang="0">
                  <a:pos x="143" y="141"/>
                </a:cxn>
                <a:cxn ang="0">
                  <a:pos x="142" y="118"/>
                </a:cxn>
                <a:cxn ang="0">
                  <a:pos x="142" y="0"/>
                </a:cxn>
                <a:cxn ang="0">
                  <a:pos x="0" y="0"/>
                </a:cxn>
              </a:cxnLst>
              <a:rect l="0" t="0" r="r" b="b"/>
              <a:pathLst>
                <a:path w="143" h="141">
                  <a:moveTo>
                    <a:pt x="0" y="0"/>
                  </a:moveTo>
                  <a:lnTo>
                    <a:pt x="0" y="141"/>
                  </a:lnTo>
                  <a:lnTo>
                    <a:pt x="102" y="141"/>
                  </a:lnTo>
                  <a:lnTo>
                    <a:pt x="143" y="141"/>
                  </a:lnTo>
                  <a:lnTo>
                    <a:pt x="142" y="118"/>
                  </a:lnTo>
                  <a:lnTo>
                    <a:pt x="142" y="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grpSp>
      <p:sp>
        <p:nvSpPr>
          <p:cNvPr id="616" name="TextBox 41"/>
          <p:cNvSpPr txBox="1">
            <a:spLocks noChangeArrowheads="1"/>
          </p:cNvSpPr>
          <p:nvPr/>
        </p:nvSpPr>
        <p:spPr bwMode="auto">
          <a:xfrm>
            <a:off x="6483042" y="1361755"/>
            <a:ext cx="617636" cy="276999"/>
          </a:xfrm>
          <a:prstGeom prst="rect">
            <a:avLst/>
          </a:prstGeom>
          <a:noFill/>
          <a:ln w="9525">
            <a:noFill/>
            <a:miter lim="800000"/>
            <a:headEnd/>
            <a:tailEnd/>
          </a:ln>
        </p:spPr>
        <p:txBody>
          <a:bodyPr wrap="square" lIns="0" tIns="0" rIns="0" bIns="0">
            <a:spAutoFit/>
          </a:bodyPr>
          <a:lstStyle/>
          <a:p>
            <a:r>
              <a:rPr lang="en-US" sz="900" b="1" dirty="0"/>
              <a:t>WICHITA</a:t>
            </a:r>
            <a:br>
              <a:rPr lang="en-US" sz="900" b="1" dirty="0"/>
            </a:br>
            <a:r>
              <a:rPr lang="en-US" sz="900" b="1" dirty="0"/>
              <a:t>FALLS</a:t>
            </a:r>
          </a:p>
        </p:txBody>
      </p:sp>
      <p:sp>
        <p:nvSpPr>
          <p:cNvPr id="617" name="TextBox 41"/>
          <p:cNvSpPr txBox="1">
            <a:spLocks noChangeArrowheads="1"/>
          </p:cNvSpPr>
          <p:nvPr/>
        </p:nvSpPr>
        <p:spPr bwMode="auto">
          <a:xfrm>
            <a:off x="7292027" y="1563253"/>
            <a:ext cx="472101" cy="138499"/>
          </a:xfrm>
          <a:prstGeom prst="rect">
            <a:avLst/>
          </a:prstGeom>
          <a:noFill/>
          <a:ln w="9525">
            <a:noFill/>
            <a:miter lim="800000"/>
            <a:headEnd/>
            <a:tailEnd/>
          </a:ln>
        </p:spPr>
        <p:txBody>
          <a:bodyPr wrap="square" lIns="0" tIns="0" rIns="0" bIns="0">
            <a:spAutoFit/>
          </a:bodyPr>
          <a:lstStyle/>
          <a:p>
            <a:r>
              <a:rPr lang="en-US" sz="900" b="1" dirty="0"/>
              <a:t>PARIS</a:t>
            </a:r>
          </a:p>
        </p:txBody>
      </p:sp>
      <p:sp>
        <p:nvSpPr>
          <p:cNvPr id="618" name="TextBox 41"/>
          <p:cNvSpPr txBox="1">
            <a:spLocks noChangeArrowheads="1"/>
          </p:cNvSpPr>
          <p:nvPr/>
        </p:nvSpPr>
        <p:spPr bwMode="auto">
          <a:xfrm>
            <a:off x="7743692" y="1920798"/>
            <a:ext cx="598203" cy="138499"/>
          </a:xfrm>
          <a:prstGeom prst="rect">
            <a:avLst/>
          </a:prstGeom>
          <a:noFill/>
          <a:ln w="9525">
            <a:noFill/>
            <a:miter lim="800000"/>
            <a:headEnd/>
            <a:tailEnd/>
          </a:ln>
        </p:spPr>
        <p:txBody>
          <a:bodyPr wrap="square" lIns="0" tIns="0" rIns="0" bIns="0">
            <a:spAutoFit/>
          </a:bodyPr>
          <a:lstStyle/>
          <a:p>
            <a:r>
              <a:rPr lang="en-US" sz="900" b="1" dirty="0"/>
              <a:t>ATLANTA</a:t>
            </a:r>
          </a:p>
        </p:txBody>
      </p:sp>
      <p:sp>
        <p:nvSpPr>
          <p:cNvPr id="619" name="TextBox 41"/>
          <p:cNvSpPr txBox="1">
            <a:spLocks noChangeArrowheads="1"/>
          </p:cNvSpPr>
          <p:nvPr/>
        </p:nvSpPr>
        <p:spPr bwMode="auto">
          <a:xfrm>
            <a:off x="7333269" y="2189264"/>
            <a:ext cx="495536" cy="138499"/>
          </a:xfrm>
          <a:prstGeom prst="rect">
            <a:avLst/>
          </a:prstGeom>
          <a:noFill/>
          <a:ln w="9525">
            <a:noFill/>
            <a:miter lim="800000"/>
            <a:headEnd/>
            <a:tailEnd/>
          </a:ln>
        </p:spPr>
        <p:txBody>
          <a:bodyPr wrap="square" lIns="0" tIns="0" rIns="0" bIns="0">
            <a:spAutoFit/>
          </a:bodyPr>
          <a:lstStyle/>
          <a:p>
            <a:r>
              <a:rPr lang="en-US" sz="900" b="1" dirty="0"/>
              <a:t>TYLER</a:t>
            </a:r>
          </a:p>
        </p:txBody>
      </p:sp>
      <p:sp>
        <p:nvSpPr>
          <p:cNvPr id="620" name="TextBox 41"/>
          <p:cNvSpPr txBox="1">
            <a:spLocks noChangeArrowheads="1"/>
          </p:cNvSpPr>
          <p:nvPr/>
        </p:nvSpPr>
        <p:spPr bwMode="auto">
          <a:xfrm>
            <a:off x="7011316" y="1883792"/>
            <a:ext cx="643907" cy="138499"/>
          </a:xfrm>
          <a:prstGeom prst="rect">
            <a:avLst/>
          </a:prstGeom>
          <a:noFill/>
          <a:ln w="9525">
            <a:noFill/>
            <a:miter lim="800000"/>
            <a:headEnd/>
            <a:tailEnd/>
          </a:ln>
        </p:spPr>
        <p:txBody>
          <a:bodyPr wrap="square" lIns="0" tIns="0" rIns="0" bIns="0">
            <a:spAutoFit/>
          </a:bodyPr>
          <a:lstStyle/>
          <a:p>
            <a:r>
              <a:rPr lang="en-US" sz="900" b="1" dirty="0"/>
              <a:t>DALLAS</a:t>
            </a:r>
          </a:p>
        </p:txBody>
      </p:sp>
      <p:sp>
        <p:nvSpPr>
          <p:cNvPr id="621" name="TextBox 41"/>
          <p:cNvSpPr txBox="1">
            <a:spLocks noChangeArrowheads="1"/>
          </p:cNvSpPr>
          <p:nvPr/>
        </p:nvSpPr>
        <p:spPr bwMode="auto">
          <a:xfrm>
            <a:off x="7697880" y="2400387"/>
            <a:ext cx="562566" cy="138499"/>
          </a:xfrm>
          <a:prstGeom prst="rect">
            <a:avLst/>
          </a:prstGeom>
          <a:noFill/>
          <a:ln w="9525">
            <a:noFill/>
            <a:miter lim="800000"/>
            <a:headEnd/>
            <a:tailEnd/>
          </a:ln>
        </p:spPr>
        <p:txBody>
          <a:bodyPr wrap="square" lIns="0" tIns="0" rIns="0" bIns="0">
            <a:spAutoFit/>
          </a:bodyPr>
          <a:lstStyle/>
          <a:p>
            <a:r>
              <a:rPr lang="en-US" sz="900" b="1" dirty="0"/>
              <a:t>LUFKIN</a:t>
            </a:r>
          </a:p>
        </p:txBody>
      </p:sp>
      <p:sp>
        <p:nvSpPr>
          <p:cNvPr id="622" name="TextBox 41"/>
          <p:cNvSpPr txBox="1">
            <a:spLocks noChangeArrowheads="1"/>
          </p:cNvSpPr>
          <p:nvPr/>
        </p:nvSpPr>
        <p:spPr bwMode="auto">
          <a:xfrm>
            <a:off x="6451562" y="1799087"/>
            <a:ext cx="572574" cy="276999"/>
          </a:xfrm>
          <a:prstGeom prst="rect">
            <a:avLst/>
          </a:prstGeom>
          <a:noFill/>
          <a:ln w="9525">
            <a:noFill/>
            <a:miter lim="800000"/>
            <a:headEnd/>
            <a:tailEnd/>
          </a:ln>
        </p:spPr>
        <p:txBody>
          <a:bodyPr wrap="square" lIns="0" tIns="0" rIns="0" bIns="0">
            <a:spAutoFit/>
          </a:bodyPr>
          <a:lstStyle/>
          <a:p>
            <a:pPr algn="ctr"/>
            <a:r>
              <a:rPr lang="en-US" sz="900" b="1" dirty="0"/>
              <a:t>FORT</a:t>
            </a:r>
            <a:br>
              <a:rPr lang="en-US" sz="900" b="1" dirty="0"/>
            </a:br>
            <a:r>
              <a:rPr lang="en-US" sz="900" b="1" dirty="0"/>
              <a:t>WORTH</a:t>
            </a:r>
          </a:p>
        </p:txBody>
      </p:sp>
      <p:sp>
        <p:nvSpPr>
          <p:cNvPr id="623" name="TextBox 155"/>
          <p:cNvSpPr txBox="1">
            <a:spLocks noChangeArrowheads="1"/>
          </p:cNvSpPr>
          <p:nvPr/>
        </p:nvSpPr>
        <p:spPr bwMode="auto">
          <a:xfrm>
            <a:off x="6608291" y="2499108"/>
            <a:ext cx="628391" cy="138499"/>
          </a:xfrm>
          <a:prstGeom prst="rect">
            <a:avLst/>
          </a:prstGeom>
          <a:noFill/>
          <a:ln w="9525">
            <a:noFill/>
            <a:miter lim="800000"/>
            <a:headEnd/>
            <a:tailEnd/>
          </a:ln>
        </p:spPr>
        <p:txBody>
          <a:bodyPr wrap="square" lIns="0" tIns="0" rIns="0" bIns="0">
            <a:spAutoFit/>
          </a:bodyPr>
          <a:lstStyle/>
          <a:p>
            <a:pPr algn="ctr"/>
            <a:r>
              <a:rPr lang="en-US" sz="900" b="1" dirty="0"/>
              <a:t>WACO</a:t>
            </a:r>
          </a:p>
        </p:txBody>
      </p:sp>
      <p:sp>
        <p:nvSpPr>
          <p:cNvPr id="624" name="TextBox 41"/>
          <p:cNvSpPr txBox="1">
            <a:spLocks noChangeArrowheads="1"/>
          </p:cNvSpPr>
          <p:nvPr/>
        </p:nvSpPr>
        <p:spPr bwMode="auto">
          <a:xfrm>
            <a:off x="7019020" y="2640301"/>
            <a:ext cx="414400" cy="138499"/>
          </a:xfrm>
          <a:prstGeom prst="rect">
            <a:avLst/>
          </a:prstGeom>
          <a:noFill/>
          <a:ln w="9525">
            <a:noFill/>
            <a:miter lim="800000"/>
            <a:headEnd/>
            <a:tailEnd/>
          </a:ln>
        </p:spPr>
        <p:txBody>
          <a:bodyPr wrap="square" lIns="0" tIns="0" rIns="0" bIns="0">
            <a:spAutoFit/>
          </a:bodyPr>
          <a:lstStyle/>
          <a:p>
            <a:pPr algn="ctr"/>
            <a:r>
              <a:rPr lang="en-US" sz="900" b="1" dirty="0"/>
              <a:t>BRYAN</a:t>
            </a:r>
          </a:p>
        </p:txBody>
      </p:sp>
      <p:sp>
        <p:nvSpPr>
          <p:cNvPr id="625" name="TextBox 41"/>
          <p:cNvSpPr txBox="1">
            <a:spLocks noChangeArrowheads="1"/>
          </p:cNvSpPr>
          <p:nvPr/>
        </p:nvSpPr>
        <p:spPr bwMode="auto">
          <a:xfrm>
            <a:off x="7719027" y="2971773"/>
            <a:ext cx="750723" cy="138499"/>
          </a:xfrm>
          <a:prstGeom prst="rect">
            <a:avLst/>
          </a:prstGeom>
          <a:noFill/>
          <a:ln w="9525">
            <a:noFill/>
            <a:miter lim="800000"/>
            <a:headEnd/>
            <a:tailEnd/>
          </a:ln>
        </p:spPr>
        <p:txBody>
          <a:bodyPr wrap="square" lIns="0" tIns="0" rIns="0" bIns="0">
            <a:spAutoFit/>
          </a:bodyPr>
          <a:lstStyle/>
          <a:p>
            <a:pPr algn="ctr"/>
            <a:r>
              <a:rPr lang="en-US" sz="900" b="1" dirty="0"/>
              <a:t>BEAUMONT</a:t>
            </a:r>
          </a:p>
        </p:txBody>
      </p:sp>
      <p:sp>
        <p:nvSpPr>
          <p:cNvPr id="626" name="TextBox 41"/>
          <p:cNvSpPr txBox="1">
            <a:spLocks noChangeArrowheads="1"/>
          </p:cNvSpPr>
          <p:nvPr/>
        </p:nvSpPr>
        <p:spPr bwMode="auto">
          <a:xfrm>
            <a:off x="7367108" y="3193812"/>
            <a:ext cx="710113" cy="138499"/>
          </a:xfrm>
          <a:prstGeom prst="rect">
            <a:avLst/>
          </a:prstGeom>
          <a:noFill/>
          <a:ln w="9525">
            <a:noFill/>
            <a:miter lim="800000"/>
            <a:headEnd/>
            <a:tailEnd/>
          </a:ln>
        </p:spPr>
        <p:txBody>
          <a:bodyPr wrap="square" lIns="0" tIns="0" rIns="0" bIns="0">
            <a:spAutoFit/>
          </a:bodyPr>
          <a:lstStyle/>
          <a:p>
            <a:pPr algn="ctr"/>
            <a:r>
              <a:rPr lang="en-US" sz="900" b="1" dirty="0"/>
              <a:t>HOUSTON</a:t>
            </a:r>
          </a:p>
        </p:txBody>
      </p:sp>
      <p:sp>
        <p:nvSpPr>
          <p:cNvPr id="627" name="TextBox 41"/>
          <p:cNvSpPr txBox="1">
            <a:spLocks noChangeArrowheads="1"/>
          </p:cNvSpPr>
          <p:nvPr/>
        </p:nvSpPr>
        <p:spPr bwMode="auto">
          <a:xfrm>
            <a:off x="6846104" y="3328655"/>
            <a:ext cx="577551" cy="138499"/>
          </a:xfrm>
          <a:prstGeom prst="rect">
            <a:avLst/>
          </a:prstGeom>
          <a:noFill/>
          <a:ln w="9525">
            <a:noFill/>
            <a:miter lim="800000"/>
            <a:headEnd/>
            <a:tailEnd/>
          </a:ln>
        </p:spPr>
        <p:txBody>
          <a:bodyPr wrap="square" lIns="0" tIns="0" rIns="0" bIns="0">
            <a:spAutoFit/>
          </a:bodyPr>
          <a:lstStyle/>
          <a:p>
            <a:pPr algn="ctr"/>
            <a:r>
              <a:rPr lang="en-US" sz="900" b="1" dirty="0"/>
              <a:t>YOAKUM</a:t>
            </a:r>
          </a:p>
        </p:txBody>
      </p:sp>
      <p:sp>
        <p:nvSpPr>
          <p:cNvPr id="628" name="TextBox 41"/>
          <p:cNvSpPr txBox="1">
            <a:spLocks noChangeArrowheads="1"/>
          </p:cNvSpPr>
          <p:nvPr/>
        </p:nvSpPr>
        <p:spPr bwMode="auto">
          <a:xfrm>
            <a:off x="6986612" y="3839183"/>
            <a:ext cx="582183" cy="276999"/>
          </a:xfrm>
          <a:prstGeom prst="rect">
            <a:avLst/>
          </a:prstGeom>
          <a:noFill/>
          <a:ln w="9525">
            <a:noFill/>
            <a:miter lim="800000"/>
            <a:headEnd/>
            <a:tailEnd/>
          </a:ln>
        </p:spPr>
        <p:txBody>
          <a:bodyPr wrap="square" lIns="0" tIns="0" rIns="0" bIns="0">
            <a:spAutoFit/>
          </a:bodyPr>
          <a:lstStyle/>
          <a:p>
            <a:pPr algn="ctr"/>
            <a:r>
              <a:rPr lang="en-US" sz="900" b="1" dirty="0"/>
              <a:t>CORPUS</a:t>
            </a:r>
          </a:p>
          <a:p>
            <a:pPr algn="ctr"/>
            <a:r>
              <a:rPr lang="en-US" sz="900" b="1" dirty="0"/>
              <a:t>CHRISTI</a:t>
            </a:r>
          </a:p>
        </p:txBody>
      </p:sp>
      <p:sp>
        <p:nvSpPr>
          <p:cNvPr id="629" name="TextBox 41"/>
          <p:cNvSpPr txBox="1">
            <a:spLocks noChangeArrowheads="1"/>
          </p:cNvSpPr>
          <p:nvPr/>
        </p:nvSpPr>
        <p:spPr bwMode="auto">
          <a:xfrm>
            <a:off x="6321203" y="4269656"/>
            <a:ext cx="647847" cy="138499"/>
          </a:xfrm>
          <a:prstGeom prst="rect">
            <a:avLst/>
          </a:prstGeom>
          <a:noFill/>
          <a:ln w="9525">
            <a:noFill/>
            <a:miter lim="800000"/>
            <a:headEnd/>
            <a:tailEnd/>
          </a:ln>
        </p:spPr>
        <p:txBody>
          <a:bodyPr wrap="square" lIns="0" tIns="0" rIns="0" bIns="0">
            <a:spAutoFit/>
          </a:bodyPr>
          <a:lstStyle/>
          <a:p>
            <a:pPr algn="ctr"/>
            <a:r>
              <a:rPr lang="en-US" sz="900" b="1" dirty="0"/>
              <a:t>PHARR</a:t>
            </a:r>
          </a:p>
        </p:txBody>
      </p:sp>
      <p:sp>
        <p:nvSpPr>
          <p:cNvPr id="630" name="TextBox 41"/>
          <p:cNvSpPr txBox="1">
            <a:spLocks noChangeArrowheads="1"/>
          </p:cNvSpPr>
          <p:nvPr/>
        </p:nvSpPr>
        <p:spPr bwMode="auto">
          <a:xfrm>
            <a:off x="6125410" y="3816325"/>
            <a:ext cx="576835" cy="138499"/>
          </a:xfrm>
          <a:prstGeom prst="rect">
            <a:avLst/>
          </a:prstGeom>
          <a:noFill/>
          <a:ln w="9525">
            <a:noFill/>
            <a:miter lim="800000"/>
            <a:headEnd/>
            <a:tailEnd/>
          </a:ln>
        </p:spPr>
        <p:txBody>
          <a:bodyPr wrap="square" lIns="0" tIns="0" rIns="0" bIns="0">
            <a:spAutoFit/>
          </a:bodyPr>
          <a:lstStyle/>
          <a:p>
            <a:pPr algn="ctr"/>
            <a:r>
              <a:rPr lang="en-US" sz="900" b="1" dirty="0"/>
              <a:t>LAREDO</a:t>
            </a:r>
          </a:p>
        </p:txBody>
      </p:sp>
      <p:sp>
        <p:nvSpPr>
          <p:cNvPr id="631" name="TextBox 41"/>
          <p:cNvSpPr txBox="1">
            <a:spLocks noChangeArrowheads="1"/>
          </p:cNvSpPr>
          <p:nvPr/>
        </p:nvSpPr>
        <p:spPr bwMode="auto">
          <a:xfrm>
            <a:off x="6036215" y="3127172"/>
            <a:ext cx="683112" cy="276999"/>
          </a:xfrm>
          <a:prstGeom prst="rect">
            <a:avLst/>
          </a:prstGeom>
          <a:noFill/>
          <a:ln w="9525">
            <a:noFill/>
            <a:miter lim="800000"/>
            <a:headEnd/>
            <a:tailEnd/>
          </a:ln>
        </p:spPr>
        <p:txBody>
          <a:bodyPr wrap="square" lIns="0" tIns="0" rIns="0" bIns="0">
            <a:spAutoFit/>
          </a:bodyPr>
          <a:lstStyle/>
          <a:p>
            <a:pPr algn="ctr"/>
            <a:r>
              <a:rPr lang="en-US" sz="900" b="1" dirty="0"/>
              <a:t>SAN</a:t>
            </a:r>
            <a:br>
              <a:rPr lang="en-US" sz="900" b="1" dirty="0"/>
            </a:br>
            <a:r>
              <a:rPr lang="en-US" sz="900" b="1" dirty="0"/>
              <a:t>ANTONIO</a:t>
            </a:r>
          </a:p>
        </p:txBody>
      </p:sp>
      <p:sp>
        <p:nvSpPr>
          <p:cNvPr id="632" name="TextBox 41"/>
          <p:cNvSpPr txBox="1">
            <a:spLocks noChangeArrowheads="1"/>
          </p:cNvSpPr>
          <p:nvPr/>
        </p:nvSpPr>
        <p:spPr bwMode="auto">
          <a:xfrm>
            <a:off x="6374224" y="2809896"/>
            <a:ext cx="507684" cy="138499"/>
          </a:xfrm>
          <a:prstGeom prst="rect">
            <a:avLst/>
          </a:prstGeom>
          <a:noFill/>
          <a:ln w="9525">
            <a:noFill/>
            <a:miter lim="800000"/>
            <a:headEnd/>
            <a:tailEnd/>
          </a:ln>
        </p:spPr>
        <p:txBody>
          <a:bodyPr wrap="square" lIns="0" tIns="0" rIns="0" bIns="0">
            <a:spAutoFit/>
          </a:bodyPr>
          <a:lstStyle/>
          <a:p>
            <a:pPr algn="ctr"/>
            <a:r>
              <a:rPr lang="en-US" sz="900" b="1" dirty="0"/>
              <a:t>AUSTIN</a:t>
            </a:r>
          </a:p>
        </p:txBody>
      </p:sp>
      <p:sp>
        <p:nvSpPr>
          <p:cNvPr id="633" name="TextBox 247"/>
          <p:cNvSpPr txBox="1">
            <a:spLocks noChangeArrowheads="1"/>
          </p:cNvSpPr>
          <p:nvPr/>
        </p:nvSpPr>
        <p:spPr bwMode="auto">
          <a:xfrm>
            <a:off x="5971812" y="2297788"/>
            <a:ext cx="824448" cy="138499"/>
          </a:xfrm>
          <a:prstGeom prst="rect">
            <a:avLst/>
          </a:prstGeom>
          <a:noFill/>
          <a:ln w="9525">
            <a:noFill/>
            <a:miter lim="800000"/>
            <a:headEnd/>
            <a:tailEnd/>
          </a:ln>
        </p:spPr>
        <p:txBody>
          <a:bodyPr wrap="square" lIns="0" tIns="0" rIns="0" bIns="0">
            <a:spAutoFit/>
          </a:bodyPr>
          <a:lstStyle/>
          <a:p>
            <a:pPr algn="ctr"/>
            <a:r>
              <a:rPr lang="en-US" sz="900" b="1" dirty="0"/>
              <a:t>BROWNWOOD</a:t>
            </a:r>
          </a:p>
        </p:txBody>
      </p:sp>
      <p:sp>
        <p:nvSpPr>
          <p:cNvPr id="634" name="TextBox 256"/>
          <p:cNvSpPr txBox="1">
            <a:spLocks noChangeArrowheads="1"/>
          </p:cNvSpPr>
          <p:nvPr/>
        </p:nvSpPr>
        <p:spPr bwMode="auto">
          <a:xfrm>
            <a:off x="5494328" y="2528967"/>
            <a:ext cx="539607" cy="276999"/>
          </a:xfrm>
          <a:prstGeom prst="rect">
            <a:avLst/>
          </a:prstGeom>
          <a:noFill/>
          <a:ln w="9525">
            <a:noFill/>
            <a:miter lim="800000"/>
            <a:headEnd/>
            <a:tailEnd/>
          </a:ln>
        </p:spPr>
        <p:txBody>
          <a:bodyPr wrap="square" lIns="0" tIns="0" rIns="0" bIns="0">
            <a:spAutoFit/>
          </a:bodyPr>
          <a:lstStyle/>
          <a:p>
            <a:pPr algn="ctr"/>
            <a:r>
              <a:rPr lang="en-US" sz="900" b="1" dirty="0"/>
              <a:t>SAN</a:t>
            </a:r>
            <a:br>
              <a:rPr lang="en-US" sz="900" b="1" dirty="0"/>
            </a:br>
            <a:r>
              <a:rPr lang="en-US" sz="900" b="1" dirty="0"/>
              <a:t>ANGELO</a:t>
            </a:r>
          </a:p>
        </p:txBody>
      </p:sp>
      <p:sp>
        <p:nvSpPr>
          <p:cNvPr id="635" name="TextBox 155"/>
          <p:cNvSpPr txBox="1">
            <a:spLocks noChangeArrowheads="1"/>
          </p:cNvSpPr>
          <p:nvPr/>
        </p:nvSpPr>
        <p:spPr bwMode="auto">
          <a:xfrm>
            <a:off x="4097989" y="2127357"/>
            <a:ext cx="435432" cy="276999"/>
          </a:xfrm>
          <a:prstGeom prst="rect">
            <a:avLst/>
          </a:prstGeom>
          <a:noFill/>
          <a:ln w="9525">
            <a:noFill/>
            <a:miter lim="800000"/>
            <a:headEnd/>
            <a:tailEnd/>
          </a:ln>
        </p:spPr>
        <p:txBody>
          <a:bodyPr wrap="square" lIns="0" tIns="0" rIns="0" bIns="0">
            <a:spAutoFit/>
          </a:bodyPr>
          <a:lstStyle/>
          <a:p>
            <a:pPr algn="ctr"/>
            <a:r>
              <a:rPr lang="en-US" sz="900" b="1" dirty="0"/>
              <a:t>EL PASO</a:t>
            </a:r>
          </a:p>
        </p:txBody>
      </p:sp>
      <p:sp>
        <p:nvSpPr>
          <p:cNvPr id="636" name="TextBox 155"/>
          <p:cNvSpPr txBox="1">
            <a:spLocks noChangeArrowheads="1"/>
          </p:cNvSpPr>
          <p:nvPr/>
        </p:nvSpPr>
        <p:spPr bwMode="auto">
          <a:xfrm>
            <a:off x="4899671" y="2415127"/>
            <a:ext cx="489736" cy="138499"/>
          </a:xfrm>
          <a:prstGeom prst="rect">
            <a:avLst/>
          </a:prstGeom>
          <a:noFill/>
          <a:ln w="9525">
            <a:noFill/>
            <a:miter lim="800000"/>
            <a:headEnd/>
            <a:tailEnd/>
          </a:ln>
        </p:spPr>
        <p:txBody>
          <a:bodyPr wrap="square" lIns="0" tIns="0" rIns="0" bIns="0">
            <a:spAutoFit/>
          </a:bodyPr>
          <a:lstStyle/>
          <a:p>
            <a:pPr algn="ctr"/>
            <a:r>
              <a:rPr lang="en-US" sz="900" b="1" dirty="0"/>
              <a:t>ODESSA</a:t>
            </a:r>
          </a:p>
        </p:txBody>
      </p:sp>
      <p:sp>
        <p:nvSpPr>
          <p:cNvPr id="637" name="TextBox 155"/>
          <p:cNvSpPr txBox="1">
            <a:spLocks noChangeArrowheads="1"/>
          </p:cNvSpPr>
          <p:nvPr/>
        </p:nvSpPr>
        <p:spPr bwMode="auto">
          <a:xfrm>
            <a:off x="5090983" y="1796619"/>
            <a:ext cx="748984" cy="138499"/>
          </a:xfrm>
          <a:prstGeom prst="rect">
            <a:avLst/>
          </a:prstGeom>
          <a:noFill/>
          <a:ln w="9525">
            <a:noFill/>
            <a:miter lim="800000"/>
            <a:headEnd/>
            <a:tailEnd/>
          </a:ln>
        </p:spPr>
        <p:txBody>
          <a:bodyPr wrap="square" lIns="0" tIns="0" rIns="0" bIns="0">
            <a:spAutoFit/>
          </a:bodyPr>
          <a:lstStyle/>
          <a:p>
            <a:pPr algn="ctr"/>
            <a:r>
              <a:rPr lang="en-US" sz="900" b="1" dirty="0"/>
              <a:t>LUBBOCK</a:t>
            </a:r>
          </a:p>
        </p:txBody>
      </p:sp>
      <p:sp>
        <p:nvSpPr>
          <p:cNvPr id="638" name="TextBox 155"/>
          <p:cNvSpPr txBox="1">
            <a:spLocks noChangeArrowheads="1"/>
          </p:cNvSpPr>
          <p:nvPr/>
        </p:nvSpPr>
        <p:spPr bwMode="auto">
          <a:xfrm>
            <a:off x="5245238" y="974707"/>
            <a:ext cx="754123" cy="138499"/>
          </a:xfrm>
          <a:prstGeom prst="rect">
            <a:avLst/>
          </a:prstGeom>
          <a:noFill/>
          <a:ln w="9525">
            <a:noFill/>
            <a:miter lim="800000"/>
            <a:headEnd/>
            <a:tailEnd/>
          </a:ln>
        </p:spPr>
        <p:txBody>
          <a:bodyPr wrap="square" lIns="0" tIns="0" rIns="0" bIns="0">
            <a:spAutoFit/>
          </a:bodyPr>
          <a:lstStyle/>
          <a:p>
            <a:pPr algn="ctr"/>
            <a:r>
              <a:rPr lang="en-US" sz="900" b="1" dirty="0"/>
              <a:t>AMARILLO</a:t>
            </a:r>
          </a:p>
        </p:txBody>
      </p:sp>
      <p:sp>
        <p:nvSpPr>
          <p:cNvPr id="639" name="TextBox 155"/>
          <p:cNvSpPr txBox="1">
            <a:spLocks noChangeArrowheads="1"/>
          </p:cNvSpPr>
          <p:nvPr/>
        </p:nvSpPr>
        <p:spPr bwMode="auto">
          <a:xfrm>
            <a:off x="5776501" y="2050765"/>
            <a:ext cx="588035" cy="138499"/>
          </a:xfrm>
          <a:prstGeom prst="rect">
            <a:avLst/>
          </a:prstGeom>
          <a:noFill/>
          <a:ln w="9525">
            <a:noFill/>
            <a:miter lim="800000"/>
            <a:headEnd/>
            <a:tailEnd/>
          </a:ln>
        </p:spPr>
        <p:txBody>
          <a:bodyPr wrap="square" lIns="0" tIns="0" rIns="0" bIns="0">
            <a:spAutoFit/>
          </a:bodyPr>
          <a:lstStyle/>
          <a:p>
            <a:pPr algn="ctr"/>
            <a:r>
              <a:rPr lang="en-US" sz="900" b="1" dirty="0"/>
              <a:t>ABILENE</a:t>
            </a:r>
          </a:p>
        </p:txBody>
      </p:sp>
      <p:sp>
        <p:nvSpPr>
          <p:cNvPr id="640" name="Oval 639"/>
          <p:cNvSpPr/>
          <p:nvPr/>
        </p:nvSpPr>
        <p:spPr>
          <a:xfrm>
            <a:off x="5521443" y="1102543"/>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1" name="TextBox 155"/>
          <p:cNvSpPr txBox="1">
            <a:spLocks noChangeArrowheads="1"/>
          </p:cNvSpPr>
          <p:nvPr/>
        </p:nvSpPr>
        <p:spPr bwMode="auto">
          <a:xfrm>
            <a:off x="5660950" y="1297513"/>
            <a:ext cx="768181" cy="138499"/>
          </a:xfrm>
          <a:prstGeom prst="rect">
            <a:avLst/>
          </a:prstGeom>
          <a:noFill/>
          <a:ln w="9525">
            <a:noFill/>
            <a:miter lim="800000"/>
            <a:headEnd/>
            <a:tailEnd/>
          </a:ln>
        </p:spPr>
        <p:txBody>
          <a:bodyPr wrap="square" lIns="0" tIns="0" rIns="0" bIns="0">
            <a:spAutoFit/>
          </a:bodyPr>
          <a:lstStyle/>
          <a:p>
            <a:pPr algn="ctr"/>
            <a:r>
              <a:rPr lang="en-US" sz="900" b="1" dirty="0"/>
              <a:t>CHILDRESS</a:t>
            </a:r>
          </a:p>
        </p:txBody>
      </p:sp>
      <p:sp>
        <p:nvSpPr>
          <p:cNvPr id="642" name="Oval 641"/>
          <p:cNvSpPr/>
          <p:nvPr/>
        </p:nvSpPr>
        <p:spPr>
          <a:xfrm>
            <a:off x="6029678" y="143238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3" name="Oval 642"/>
          <p:cNvSpPr/>
          <p:nvPr/>
        </p:nvSpPr>
        <p:spPr>
          <a:xfrm>
            <a:off x="5515591" y="175670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4" name="Oval 643"/>
          <p:cNvSpPr/>
          <p:nvPr/>
        </p:nvSpPr>
        <p:spPr>
          <a:xfrm>
            <a:off x="6495472" y="162303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5" name="Oval 644"/>
          <p:cNvSpPr/>
          <p:nvPr/>
        </p:nvSpPr>
        <p:spPr>
          <a:xfrm>
            <a:off x="7351578" y="16981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6" name="Oval 645"/>
          <p:cNvSpPr/>
          <p:nvPr/>
        </p:nvSpPr>
        <p:spPr>
          <a:xfrm>
            <a:off x="6132048" y="218873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7" name="Oval 646"/>
          <p:cNvSpPr/>
          <p:nvPr/>
        </p:nvSpPr>
        <p:spPr>
          <a:xfrm>
            <a:off x="7011035" y="201611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8" name="Oval 647"/>
          <p:cNvSpPr/>
          <p:nvPr/>
        </p:nvSpPr>
        <p:spPr>
          <a:xfrm>
            <a:off x="6850158" y="204733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49" name="Oval 648"/>
          <p:cNvSpPr/>
          <p:nvPr/>
        </p:nvSpPr>
        <p:spPr>
          <a:xfrm>
            <a:off x="7843235" y="1877770"/>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0" name="Oval 649"/>
          <p:cNvSpPr/>
          <p:nvPr/>
        </p:nvSpPr>
        <p:spPr>
          <a:xfrm>
            <a:off x="4056357" y="2265857"/>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1" name="Oval 650"/>
          <p:cNvSpPr/>
          <p:nvPr/>
        </p:nvSpPr>
        <p:spPr>
          <a:xfrm>
            <a:off x="5902566" y="2541785"/>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2" name="Oval 651"/>
          <p:cNvSpPr/>
          <p:nvPr/>
        </p:nvSpPr>
        <p:spPr>
          <a:xfrm>
            <a:off x="6378490" y="242760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3" name="Oval 652"/>
          <p:cNvSpPr/>
          <p:nvPr/>
        </p:nvSpPr>
        <p:spPr>
          <a:xfrm>
            <a:off x="6958231" y="2479724"/>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4" name="Oval 653"/>
          <p:cNvSpPr/>
          <p:nvPr/>
        </p:nvSpPr>
        <p:spPr>
          <a:xfrm>
            <a:off x="7500980" y="21643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5" name="Oval 654"/>
          <p:cNvSpPr/>
          <p:nvPr/>
        </p:nvSpPr>
        <p:spPr>
          <a:xfrm>
            <a:off x="7699174" y="252672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6" name="Oval 655"/>
          <p:cNvSpPr/>
          <p:nvPr/>
        </p:nvSpPr>
        <p:spPr>
          <a:xfrm>
            <a:off x="6760942" y="295215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7" name="Oval 656"/>
          <p:cNvSpPr/>
          <p:nvPr/>
        </p:nvSpPr>
        <p:spPr>
          <a:xfrm>
            <a:off x="7111617" y="2773083"/>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8" name="Oval 657"/>
          <p:cNvSpPr/>
          <p:nvPr/>
        </p:nvSpPr>
        <p:spPr>
          <a:xfrm>
            <a:off x="7855282" y="2934557"/>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59" name="Oval 658"/>
          <p:cNvSpPr/>
          <p:nvPr/>
        </p:nvSpPr>
        <p:spPr>
          <a:xfrm>
            <a:off x="7538127" y="3127830"/>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60" name="Oval 659"/>
          <p:cNvSpPr/>
          <p:nvPr/>
        </p:nvSpPr>
        <p:spPr>
          <a:xfrm>
            <a:off x="6987634" y="3294157"/>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61" name="Oval 660"/>
          <p:cNvSpPr/>
          <p:nvPr/>
        </p:nvSpPr>
        <p:spPr>
          <a:xfrm>
            <a:off x="6558756" y="3243624"/>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62" name="Oval 661"/>
          <p:cNvSpPr/>
          <p:nvPr/>
        </p:nvSpPr>
        <p:spPr>
          <a:xfrm>
            <a:off x="6252898" y="3954824"/>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63" name="Oval 662"/>
          <p:cNvSpPr/>
          <p:nvPr/>
        </p:nvSpPr>
        <p:spPr>
          <a:xfrm>
            <a:off x="6952534" y="386453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64" name="Oval 663"/>
          <p:cNvSpPr/>
          <p:nvPr/>
        </p:nvSpPr>
        <p:spPr>
          <a:xfrm>
            <a:off x="6674654" y="4444434"/>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665" name="Oval 664"/>
          <p:cNvSpPr/>
          <p:nvPr/>
        </p:nvSpPr>
        <p:spPr>
          <a:xfrm>
            <a:off x="5289156" y="2348444"/>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574">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574">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574">
                                            <p:txEl>
                                              <p:pRg st="4" end="4"/>
                                            </p:txEl>
                                          </p:spTgt>
                                        </p:tgtEl>
                                        <p:attrNameLst>
                                          <p:attrName>style.visibility</p:attrName>
                                        </p:attrNameLst>
                                      </p:cBhvr>
                                      <p:to>
                                        <p:strVal val="visible"/>
                                      </p:to>
                                    </p:set>
                                  </p:childTnLst>
                                </p:cTn>
                              </p:par>
                            </p:childTnLst>
                          </p:cTn>
                        </p:par>
                        <p:par>
                          <p:cTn id="13" fill="hold">
                            <p:stCondLst>
                              <p:cond delay="8000"/>
                            </p:stCondLst>
                            <p:childTnLst>
                              <p:par>
                                <p:cTn id="14" presetID="1" presetClass="entr" presetSubtype="0" fill="hold" nodeType="afterEffect">
                                  <p:stCondLst>
                                    <p:cond delay="3000"/>
                                  </p:stCondLst>
                                  <p:childTnLst>
                                    <p:set>
                                      <p:cBhvr>
                                        <p:cTn id="15" dur="1" fill="hold">
                                          <p:stCondLst>
                                            <p:cond delay="0"/>
                                          </p:stCondLst>
                                        </p:cTn>
                                        <p:tgtEl>
                                          <p:spTgt spid="574">
                                            <p:txEl>
                                              <p:pRg st="6" end="6"/>
                                            </p:txEl>
                                          </p:spTgt>
                                        </p:tgtEl>
                                        <p:attrNameLst>
                                          <p:attrName>style.visibility</p:attrName>
                                        </p:attrNameLst>
                                      </p:cBhvr>
                                      <p:to>
                                        <p:strVal val="visible"/>
                                      </p:to>
                                    </p:set>
                                  </p:childTnLst>
                                </p:cTn>
                              </p:par>
                            </p:childTnLst>
                          </p:cTn>
                        </p:par>
                        <p:par>
                          <p:cTn id="16" fill="hold">
                            <p:stCondLst>
                              <p:cond delay="11000"/>
                            </p:stCondLst>
                            <p:childTnLst>
                              <p:par>
                                <p:cTn id="17" presetID="1" presetClass="entr" presetSubtype="0" fill="hold" nodeType="afterEffect">
                                  <p:stCondLst>
                                    <p:cond delay="3000"/>
                                  </p:stCondLst>
                                  <p:childTnLst>
                                    <p:set>
                                      <p:cBhvr>
                                        <p:cTn id="18" dur="1" fill="hold">
                                          <p:stCondLst>
                                            <p:cond delay="0"/>
                                          </p:stCondLst>
                                        </p:cTn>
                                        <p:tgtEl>
                                          <p:spTgt spid="5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 Process</a:t>
            </a:r>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17</a:t>
            </a:fld>
            <a:endParaRPr lang="en-US" dirty="0"/>
          </a:p>
        </p:txBody>
      </p:sp>
      <p:sp>
        <p:nvSpPr>
          <p:cNvPr id="22" name="AutoShape 12"/>
          <p:cNvSpPr>
            <a:spLocks noChangeArrowheads="1"/>
          </p:cNvSpPr>
          <p:nvPr/>
        </p:nvSpPr>
        <p:spPr bwMode="gray">
          <a:xfrm>
            <a:off x="188785" y="735406"/>
            <a:ext cx="1776192" cy="921170"/>
          </a:xfrm>
          <a:prstGeom prst="homePlate">
            <a:avLst>
              <a:gd name="adj" fmla="val 31916"/>
            </a:avLst>
          </a:prstGeom>
          <a:solidFill>
            <a:srgbClr val="14385C"/>
          </a:solidFill>
          <a:ln w="9525">
            <a:noFill/>
            <a:prstDash val="dash"/>
            <a:miter lim="800000"/>
            <a:headEnd/>
            <a:tailEnd/>
          </a:ln>
          <a:effectLst/>
        </p:spPr>
        <p:txBody>
          <a:bodyPr lIns="182880" anchor="ctr"/>
          <a:lstStyle/>
          <a:p>
            <a:pPr algn="ctr" eaLnBrk="0" hangingPunct="0"/>
            <a:endParaRPr lang="en-GB" sz="1200" dirty="0">
              <a:solidFill>
                <a:schemeClr val="bg2"/>
              </a:solidFill>
            </a:endParaRPr>
          </a:p>
        </p:txBody>
      </p:sp>
      <p:sp>
        <p:nvSpPr>
          <p:cNvPr id="23" name="Freeform 13"/>
          <p:cNvSpPr>
            <a:spLocks/>
          </p:cNvSpPr>
          <p:nvPr/>
        </p:nvSpPr>
        <p:spPr bwMode="auto">
          <a:xfrm rot="580138">
            <a:off x="3122263" y="2770938"/>
            <a:ext cx="1689384" cy="1553865"/>
          </a:xfrm>
          <a:custGeom>
            <a:avLst/>
            <a:gdLst>
              <a:gd name="T0" fmla="*/ 2147483647 w 1127"/>
              <a:gd name="T1" fmla="*/ 1888146570 h 977"/>
              <a:gd name="T2" fmla="*/ 2147483647 w 1127"/>
              <a:gd name="T3" fmla="*/ 1884277113 h 977"/>
              <a:gd name="T4" fmla="*/ 2147483647 w 1127"/>
              <a:gd name="T5" fmla="*/ 1878474320 h 977"/>
              <a:gd name="T6" fmla="*/ 2147483647 w 1127"/>
              <a:gd name="T7" fmla="*/ 1868800679 h 977"/>
              <a:gd name="T8" fmla="*/ 2094488875 w 1127"/>
              <a:gd name="T9" fmla="*/ 1855258972 h 977"/>
              <a:gd name="T10" fmla="*/ 1992262441 w 1127"/>
              <a:gd name="T11" fmla="*/ 1841717266 h 977"/>
              <a:gd name="T12" fmla="*/ 1892308878 w 1127"/>
              <a:gd name="T13" fmla="*/ 1822371375 h 977"/>
              <a:gd name="T14" fmla="*/ 1792355316 w 1127"/>
              <a:gd name="T15" fmla="*/ 1803025484 h 977"/>
              <a:gd name="T16" fmla="*/ 1692401753 w 1127"/>
              <a:gd name="T17" fmla="*/ 1777875409 h 977"/>
              <a:gd name="T18" fmla="*/ 1594719553 w 1127"/>
              <a:gd name="T19" fmla="*/ 1750791996 h 977"/>
              <a:gd name="T20" fmla="*/ 1499308341 w 1127"/>
              <a:gd name="T21" fmla="*/ 1719839127 h 977"/>
              <a:gd name="T22" fmla="*/ 1403897505 w 1127"/>
              <a:gd name="T23" fmla="*/ 1686951530 h 977"/>
              <a:gd name="T24" fmla="*/ 1308488177 w 1127"/>
              <a:gd name="T25" fmla="*/ 1652129205 h 977"/>
              <a:gd name="T26" fmla="*/ 1215348705 w 1127"/>
              <a:gd name="T27" fmla="*/ 1613437423 h 977"/>
              <a:gd name="T28" fmla="*/ 1124482104 w 1127"/>
              <a:gd name="T29" fmla="*/ 1572810913 h 977"/>
              <a:gd name="T30" fmla="*/ 1035885359 w 1127"/>
              <a:gd name="T31" fmla="*/ 1526381610 h 977"/>
              <a:gd name="T32" fmla="*/ 947290121 w 1127"/>
              <a:gd name="T33" fmla="*/ 1479950915 h 977"/>
              <a:gd name="T34" fmla="*/ 863239118 w 1127"/>
              <a:gd name="T35" fmla="*/ 1433521264 h 977"/>
              <a:gd name="T36" fmla="*/ 779186419 w 1127"/>
              <a:gd name="T37" fmla="*/ 1381287776 h 977"/>
              <a:gd name="T38" fmla="*/ 699676635 w 1127"/>
              <a:gd name="T39" fmla="*/ 1327119559 h 977"/>
              <a:gd name="T40" fmla="*/ 617896996 w 1127"/>
              <a:gd name="T41" fmla="*/ 1271016615 h 977"/>
              <a:gd name="T42" fmla="*/ 542931447 w 1127"/>
              <a:gd name="T43" fmla="*/ 1211045605 h 977"/>
              <a:gd name="T44" fmla="*/ 467965898 w 1127"/>
              <a:gd name="T45" fmla="*/ 1151073204 h 977"/>
              <a:gd name="T46" fmla="*/ 397544583 w 1127"/>
              <a:gd name="T47" fmla="*/ 1087232738 h 977"/>
              <a:gd name="T48" fmla="*/ 329393031 w 1127"/>
              <a:gd name="T49" fmla="*/ 1021456153 h 977"/>
              <a:gd name="T50" fmla="*/ 261243080 w 1127"/>
              <a:gd name="T51" fmla="*/ 955680958 h 977"/>
              <a:gd name="T52" fmla="*/ 197635856 w 1127"/>
              <a:gd name="T53" fmla="*/ 886036308 h 977"/>
              <a:gd name="T54" fmla="*/ 138572820 w 1127"/>
              <a:gd name="T55" fmla="*/ 814456929 h 977"/>
              <a:gd name="T56" fmla="*/ 79508300 w 1127"/>
              <a:gd name="T57" fmla="*/ 740942822 h 977"/>
              <a:gd name="T58" fmla="*/ 24988026 w 1127"/>
              <a:gd name="T59" fmla="*/ 667428541 h 977"/>
              <a:gd name="T60" fmla="*/ 495226783 w 1127"/>
              <a:gd name="T61" fmla="*/ 110271204 h 977"/>
              <a:gd name="T62" fmla="*/ 1290314254 w 1127"/>
              <a:gd name="T63" fmla="*/ 19345896 h 977"/>
              <a:gd name="T64" fmla="*/ 1317573631 w 1127"/>
              <a:gd name="T65" fmla="*/ 56102966 h 977"/>
              <a:gd name="T66" fmla="*/ 1347105880 w 1127"/>
              <a:gd name="T67" fmla="*/ 92860041 h 977"/>
              <a:gd name="T68" fmla="*/ 1376638128 w 1127"/>
              <a:gd name="T69" fmla="*/ 129617095 h 977"/>
              <a:gd name="T70" fmla="*/ 1410713103 w 1127"/>
              <a:gd name="T71" fmla="*/ 164439420 h 977"/>
              <a:gd name="T72" fmla="*/ 1442516715 w 1127"/>
              <a:gd name="T73" fmla="*/ 197327061 h 977"/>
              <a:gd name="T74" fmla="*/ 1476591691 w 1127"/>
              <a:gd name="T75" fmla="*/ 230214658 h 977"/>
              <a:gd name="T76" fmla="*/ 1512938030 w 1127"/>
              <a:gd name="T77" fmla="*/ 261167527 h 977"/>
              <a:gd name="T78" fmla="*/ 1549285876 w 1127"/>
              <a:gd name="T79" fmla="*/ 292120396 h 977"/>
              <a:gd name="T80" fmla="*/ 1587903955 w 1127"/>
              <a:gd name="T81" fmla="*/ 323074656 h 977"/>
              <a:gd name="T82" fmla="*/ 1628794529 w 1127"/>
              <a:gd name="T83" fmla="*/ 350158069 h 977"/>
              <a:gd name="T84" fmla="*/ 1667413739 w 1127"/>
              <a:gd name="T85" fmla="*/ 375308231 h 977"/>
              <a:gd name="T86" fmla="*/ 1708302805 w 1127"/>
              <a:gd name="T87" fmla="*/ 402391644 h 977"/>
              <a:gd name="T88" fmla="*/ 1751464742 w 1127"/>
              <a:gd name="T89" fmla="*/ 427541719 h 977"/>
              <a:gd name="T90" fmla="*/ 1796898043 w 1127"/>
              <a:gd name="T91" fmla="*/ 450755676 h 977"/>
              <a:gd name="T92" fmla="*/ 1842332851 w 1127"/>
              <a:gd name="T93" fmla="*/ 472036295 h 977"/>
              <a:gd name="T94" fmla="*/ 1885494788 w 1127"/>
              <a:gd name="T95" fmla="*/ 493316914 h 977"/>
              <a:gd name="T96" fmla="*/ 1933199452 w 1127"/>
              <a:gd name="T97" fmla="*/ 510728076 h 977"/>
              <a:gd name="T98" fmla="*/ 1978632752 w 1127"/>
              <a:gd name="T99" fmla="*/ 530073967 h 977"/>
              <a:gd name="T100" fmla="*/ 2026338924 w 1127"/>
              <a:gd name="T101" fmla="*/ 547485130 h 977"/>
              <a:gd name="T102" fmla="*/ 2074043588 w 1127"/>
              <a:gd name="T103" fmla="*/ 561026836 h 977"/>
              <a:gd name="T104" fmla="*/ 2124021123 w 1127"/>
              <a:gd name="T105" fmla="*/ 574569934 h 977"/>
              <a:gd name="T106" fmla="*/ 2147483647 w 1127"/>
              <a:gd name="T107" fmla="*/ 588111640 h 977"/>
              <a:gd name="T108" fmla="*/ 2147483647 w 1127"/>
              <a:gd name="T109" fmla="*/ 597783890 h 977"/>
              <a:gd name="T110" fmla="*/ 2147483647 w 1127"/>
              <a:gd name="T111" fmla="*/ 605522803 h 977"/>
              <a:gd name="T112" fmla="*/ 2147483647 w 1127"/>
              <a:gd name="T113" fmla="*/ 613260324 h 977"/>
              <a:gd name="T114" fmla="*/ 2147483647 w 1127"/>
              <a:gd name="T115" fmla="*/ 620999237 h 977"/>
              <a:gd name="T116" fmla="*/ 2147483647 w 1127"/>
              <a:gd name="T117" fmla="*/ 624868693 h 977"/>
              <a:gd name="T118" fmla="*/ 2147483647 w 1127"/>
              <a:gd name="T119" fmla="*/ 628736759 h 977"/>
              <a:gd name="T120" fmla="*/ 2147483647 w 1127"/>
              <a:gd name="T121" fmla="*/ 630671487 h 977"/>
              <a:gd name="T122" fmla="*/ 2147483647 w 1127"/>
              <a:gd name="T123" fmla="*/ 1224587312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7"/>
              <a:gd name="T187" fmla="*/ 0 h 977"/>
              <a:gd name="T188" fmla="*/ 1127 w 112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7" h="977">
                <a:moveTo>
                  <a:pt x="1126" y="976"/>
                </a:moveTo>
                <a:lnTo>
                  <a:pt x="1102" y="976"/>
                </a:lnTo>
                <a:lnTo>
                  <a:pt x="1079" y="975"/>
                </a:lnTo>
                <a:lnTo>
                  <a:pt x="1057" y="974"/>
                </a:lnTo>
                <a:lnTo>
                  <a:pt x="1034" y="972"/>
                </a:lnTo>
                <a:lnTo>
                  <a:pt x="1012" y="971"/>
                </a:lnTo>
                <a:lnTo>
                  <a:pt x="989" y="968"/>
                </a:lnTo>
                <a:lnTo>
                  <a:pt x="967" y="966"/>
                </a:lnTo>
                <a:lnTo>
                  <a:pt x="944" y="963"/>
                </a:lnTo>
                <a:lnTo>
                  <a:pt x="922" y="959"/>
                </a:lnTo>
                <a:lnTo>
                  <a:pt x="900" y="956"/>
                </a:lnTo>
                <a:lnTo>
                  <a:pt x="877" y="952"/>
                </a:lnTo>
                <a:lnTo>
                  <a:pt x="855" y="947"/>
                </a:lnTo>
                <a:lnTo>
                  <a:pt x="833" y="942"/>
                </a:lnTo>
                <a:lnTo>
                  <a:pt x="811" y="937"/>
                </a:lnTo>
                <a:lnTo>
                  <a:pt x="789" y="932"/>
                </a:lnTo>
                <a:lnTo>
                  <a:pt x="767" y="925"/>
                </a:lnTo>
                <a:lnTo>
                  <a:pt x="745" y="919"/>
                </a:lnTo>
                <a:lnTo>
                  <a:pt x="723" y="911"/>
                </a:lnTo>
                <a:lnTo>
                  <a:pt x="702" y="905"/>
                </a:lnTo>
                <a:lnTo>
                  <a:pt x="681" y="897"/>
                </a:lnTo>
                <a:lnTo>
                  <a:pt x="660" y="889"/>
                </a:lnTo>
                <a:lnTo>
                  <a:pt x="639" y="881"/>
                </a:lnTo>
                <a:lnTo>
                  <a:pt x="618" y="872"/>
                </a:lnTo>
                <a:lnTo>
                  <a:pt x="597" y="863"/>
                </a:lnTo>
                <a:lnTo>
                  <a:pt x="576" y="854"/>
                </a:lnTo>
                <a:lnTo>
                  <a:pt x="555" y="844"/>
                </a:lnTo>
                <a:lnTo>
                  <a:pt x="535" y="834"/>
                </a:lnTo>
                <a:lnTo>
                  <a:pt x="515" y="823"/>
                </a:lnTo>
                <a:lnTo>
                  <a:pt x="495" y="813"/>
                </a:lnTo>
                <a:lnTo>
                  <a:pt x="476" y="801"/>
                </a:lnTo>
                <a:lnTo>
                  <a:pt x="456" y="789"/>
                </a:lnTo>
                <a:lnTo>
                  <a:pt x="436" y="778"/>
                </a:lnTo>
                <a:lnTo>
                  <a:pt x="417" y="765"/>
                </a:lnTo>
                <a:lnTo>
                  <a:pt x="399" y="753"/>
                </a:lnTo>
                <a:lnTo>
                  <a:pt x="380" y="741"/>
                </a:lnTo>
                <a:lnTo>
                  <a:pt x="361" y="727"/>
                </a:lnTo>
                <a:lnTo>
                  <a:pt x="343" y="714"/>
                </a:lnTo>
                <a:lnTo>
                  <a:pt x="325" y="700"/>
                </a:lnTo>
                <a:lnTo>
                  <a:pt x="308" y="686"/>
                </a:lnTo>
                <a:lnTo>
                  <a:pt x="289" y="671"/>
                </a:lnTo>
                <a:lnTo>
                  <a:pt x="272" y="657"/>
                </a:lnTo>
                <a:lnTo>
                  <a:pt x="256" y="642"/>
                </a:lnTo>
                <a:lnTo>
                  <a:pt x="239" y="626"/>
                </a:lnTo>
                <a:lnTo>
                  <a:pt x="222" y="611"/>
                </a:lnTo>
                <a:lnTo>
                  <a:pt x="206" y="595"/>
                </a:lnTo>
                <a:lnTo>
                  <a:pt x="191" y="578"/>
                </a:lnTo>
                <a:lnTo>
                  <a:pt x="175" y="562"/>
                </a:lnTo>
                <a:lnTo>
                  <a:pt x="160" y="546"/>
                </a:lnTo>
                <a:lnTo>
                  <a:pt x="145" y="528"/>
                </a:lnTo>
                <a:lnTo>
                  <a:pt x="130" y="511"/>
                </a:lnTo>
                <a:lnTo>
                  <a:pt x="115" y="494"/>
                </a:lnTo>
                <a:lnTo>
                  <a:pt x="101" y="476"/>
                </a:lnTo>
                <a:lnTo>
                  <a:pt x="87" y="458"/>
                </a:lnTo>
                <a:lnTo>
                  <a:pt x="74" y="440"/>
                </a:lnTo>
                <a:lnTo>
                  <a:pt x="61" y="421"/>
                </a:lnTo>
                <a:lnTo>
                  <a:pt x="48" y="403"/>
                </a:lnTo>
                <a:lnTo>
                  <a:pt x="35" y="383"/>
                </a:lnTo>
                <a:lnTo>
                  <a:pt x="23" y="364"/>
                </a:lnTo>
                <a:lnTo>
                  <a:pt x="11" y="345"/>
                </a:lnTo>
                <a:lnTo>
                  <a:pt x="0" y="326"/>
                </a:lnTo>
                <a:lnTo>
                  <a:pt x="218" y="57"/>
                </a:lnTo>
                <a:lnTo>
                  <a:pt x="562" y="0"/>
                </a:lnTo>
                <a:lnTo>
                  <a:pt x="568" y="10"/>
                </a:lnTo>
                <a:lnTo>
                  <a:pt x="575" y="21"/>
                </a:lnTo>
                <a:lnTo>
                  <a:pt x="580" y="29"/>
                </a:lnTo>
                <a:lnTo>
                  <a:pt x="586" y="39"/>
                </a:lnTo>
                <a:lnTo>
                  <a:pt x="593" y="48"/>
                </a:lnTo>
                <a:lnTo>
                  <a:pt x="600" y="58"/>
                </a:lnTo>
                <a:lnTo>
                  <a:pt x="606" y="67"/>
                </a:lnTo>
                <a:lnTo>
                  <a:pt x="613" y="76"/>
                </a:lnTo>
                <a:lnTo>
                  <a:pt x="621" y="85"/>
                </a:lnTo>
                <a:lnTo>
                  <a:pt x="627" y="94"/>
                </a:lnTo>
                <a:lnTo>
                  <a:pt x="635" y="102"/>
                </a:lnTo>
                <a:lnTo>
                  <a:pt x="643" y="111"/>
                </a:lnTo>
                <a:lnTo>
                  <a:pt x="650" y="119"/>
                </a:lnTo>
                <a:lnTo>
                  <a:pt x="658" y="127"/>
                </a:lnTo>
                <a:lnTo>
                  <a:pt x="666" y="135"/>
                </a:lnTo>
                <a:lnTo>
                  <a:pt x="673" y="143"/>
                </a:lnTo>
                <a:lnTo>
                  <a:pt x="682" y="151"/>
                </a:lnTo>
                <a:lnTo>
                  <a:pt x="691" y="159"/>
                </a:lnTo>
                <a:lnTo>
                  <a:pt x="699" y="167"/>
                </a:lnTo>
                <a:lnTo>
                  <a:pt x="708" y="173"/>
                </a:lnTo>
                <a:lnTo>
                  <a:pt x="717" y="181"/>
                </a:lnTo>
                <a:lnTo>
                  <a:pt x="725" y="188"/>
                </a:lnTo>
                <a:lnTo>
                  <a:pt x="734" y="194"/>
                </a:lnTo>
                <a:lnTo>
                  <a:pt x="743" y="201"/>
                </a:lnTo>
                <a:lnTo>
                  <a:pt x="752" y="208"/>
                </a:lnTo>
                <a:lnTo>
                  <a:pt x="762" y="215"/>
                </a:lnTo>
                <a:lnTo>
                  <a:pt x="771" y="221"/>
                </a:lnTo>
                <a:lnTo>
                  <a:pt x="781" y="227"/>
                </a:lnTo>
                <a:lnTo>
                  <a:pt x="791" y="233"/>
                </a:lnTo>
                <a:lnTo>
                  <a:pt x="800" y="239"/>
                </a:lnTo>
                <a:lnTo>
                  <a:pt x="811" y="244"/>
                </a:lnTo>
                <a:lnTo>
                  <a:pt x="820" y="250"/>
                </a:lnTo>
                <a:lnTo>
                  <a:pt x="830" y="255"/>
                </a:lnTo>
                <a:lnTo>
                  <a:pt x="840" y="260"/>
                </a:lnTo>
                <a:lnTo>
                  <a:pt x="851" y="264"/>
                </a:lnTo>
                <a:lnTo>
                  <a:pt x="861" y="269"/>
                </a:lnTo>
                <a:lnTo>
                  <a:pt x="871" y="274"/>
                </a:lnTo>
                <a:lnTo>
                  <a:pt x="882" y="278"/>
                </a:lnTo>
                <a:lnTo>
                  <a:pt x="892" y="283"/>
                </a:lnTo>
                <a:lnTo>
                  <a:pt x="903" y="286"/>
                </a:lnTo>
                <a:lnTo>
                  <a:pt x="913" y="290"/>
                </a:lnTo>
                <a:lnTo>
                  <a:pt x="925" y="294"/>
                </a:lnTo>
                <a:lnTo>
                  <a:pt x="935" y="297"/>
                </a:lnTo>
                <a:lnTo>
                  <a:pt x="946" y="301"/>
                </a:lnTo>
                <a:lnTo>
                  <a:pt x="958" y="304"/>
                </a:lnTo>
                <a:lnTo>
                  <a:pt x="968" y="307"/>
                </a:lnTo>
                <a:lnTo>
                  <a:pt x="979" y="309"/>
                </a:lnTo>
                <a:lnTo>
                  <a:pt x="990" y="311"/>
                </a:lnTo>
                <a:lnTo>
                  <a:pt x="1002" y="313"/>
                </a:lnTo>
                <a:lnTo>
                  <a:pt x="1012" y="315"/>
                </a:lnTo>
                <a:lnTo>
                  <a:pt x="1024" y="317"/>
                </a:lnTo>
                <a:lnTo>
                  <a:pt x="1035" y="319"/>
                </a:lnTo>
                <a:lnTo>
                  <a:pt x="1046" y="321"/>
                </a:lnTo>
                <a:lnTo>
                  <a:pt x="1057" y="322"/>
                </a:lnTo>
                <a:lnTo>
                  <a:pt x="1069" y="323"/>
                </a:lnTo>
                <a:lnTo>
                  <a:pt x="1080" y="324"/>
                </a:lnTo>
                <a:lnTo>
                  <a:pt x="1091" y="325"/>
                </a:lnTo>
                <a:lnTo>
                  <a:pt x="1102" y="325"/>
                </a:lnTo>
                <a:lnTo>
                  <a:pt x="1114" y="326"/>
                </a:lnTo>
                <a:lnTo>
                  <a:pt x="1126" y="326"/>
                </a:lnTo>
                <a:lnTo>
                  <a:pt x="1034" y="633"/>
                </a:lnTo>
                <a:lnTo>
                  <a:pt x="1126" y="976"/>
                </a:lnTo>
              </a:path>
            </a:pathLst>
          </a:custGeom>
          <a:solidFill>
            <a:schemeClr val="bg2">
              <a:lumMod val="50000"/>
            </a:schemeClr>
          </a:solidFill>
          <a:ln w="19050" algn="ctr">
            <a:solidFill>
              <a:schemeClr val="bg1"/>
            </a:solidFill>
            <a:round/>
            <a:headEnd/>
            <a:tailEnd/>
          </a:ln>
          <a:effectLst>
            <a:glow rad="139700">
              <a:schemeClr val="accent4">
                <a:satMod val="175000"/>
                <a:alpha val="40000"/>
              </a:schemeClr>
            </a:glow>
          </a:effectLst>
        </p:spPr>
        <p:txBody>
          <a:bodyPr lIns="45720" tIns="45720" rIns="45720" bIns="45720" anchor="ctr"/>
          <a:lstStyle/>
          <a:p>
            <a:pPr algn="ctr" defTabSz="900113"/>
            <a:endParaRPr lang="en-US" sz="1100" b="1" dirty="0">
              <a:solidFill>
                <a:schemeClr val="bg1"/>
              </a:solidFill>
              <a:latin typeface="Franklin Gothic Book" pitchFamily="34" charset="0"/>
            </a:endParaRPr>
          </a:p>
        </p:txBody>
      </p:sp>
      <p:sp>
        <p:nvSpPr>
          <p:cNvPr id="24" name="Freeform 14"/>
          <p:cNvSpPr>
            <a:spLocks/>
          </p:cNvSpPr>
          <p:nvPr/>
        </p:nvSpPr>
        <p:spPr bwMode="auto">
          <a:xfrm rot="618831">
            <a:off x="5811768" y="1871868"/>
            <a:ext cx="1160579" cy="1838357"/>
          </a:xfrm>
          <a:custGeom>
            <a:avLst/>
            <a:gdLst>
              <a:gd name="T0" fmla="*/ 1297719583 w 738"/>
              <a:gd name="T1" fmla="*/ 36765326 h 1301"/>
              <a:gd name="T2" fmla="*/ 1345195960 w 738"/>
              <a:gd name="T3" fmla="*/ 116100818 h 1301"/>
              <a:gd name="T4" fmla="*/ 1390412416 w 738"/>
              <a:gd name="T5" fmla="*/ 195436321 h 1301"/>
              <a:gd name="T6" fmla="*/ 1431107528 w 738"/>
              <a:gd name="T7" fmla="*/ 274770390 h 1301"/>
              <a:gd name="T8" fmla="*/ 1471802639 w 738"/>
              <a:gd name="T9" fmla="*/ 356040793 h 1301"/>
              <a:gd name="T10" fmla="*/ 1505714981 w 738"/>
              <a:gd name="T11" fmla="*/ 439246226 h 1301"/>
              <a:gd name="T12" fmla="*/ 1537367402 w 738"/>
              <a:gd name="T13" fmla="*/ 522451572 h 1301"/>
              <a:gd name="T14" fmla="*/ 1566758400 w 738"/>
              <a:gd name="T15" fmla="*/ 605656919 h 1301"/>
              <a:gd name="T16" fmla="*/ 1591626924 w 738"/>
              <a:gd name="T17" fmla="*/ 690797208 h 1301"/>
              <a:gd name="T18" fmla="*/ 1611975232 w 738"/>
              <a:gd name="T19" fmla="*/ 775937672 h 1301"/>
              <a:gd name="T20" fmla="*/ 1630062115 w 738"/>
              <a:gd name="T21" fmla="*/ 864947848 h 1301"/>
              <a:gd name="T22" fmla="*/ 1645887574 w 738"/>
              <a:gd name="T23" fmla="*/ 952023082 h 1301"/>
              <a:gd name="T24" fmla="*/ 1654930264 w 738"/>
              <a:gd name="T25" fmla="*/ 1039098315 h 1301"/>
              <a:gd name="T26" fmla="*/ 1661713033 w 738"/>
              <a:gd name="T27" fmla="*/ 1126173548 h 1301"/>
              <a:gd name="T28" fmla="*/ 1666234378 w 738"/>
              <a:gd name="T29" fmla="*/ 1213248781 h 1301"/>
              <a:gd name="T30" fmla="*/ 1666234378 w 738"/>
              <a:gd name="T31" fmla="*/ 1300324014 h 1301"/>
              <a:gd name="T32" fmla="*/ 1661713033 w 738"/>
              <a:gd name="T33" fmla="*/ 1389335581 h 1301"/>
              <a:gd name="T34" fmla="*/ 1654930264 w 738"/>
              <a:gd name="T35" fmla="*/ 1476411162 h 1301"/>
              <a:gd name="T36" fmla="*/ 1645887574 w 738"/>
              <a:gd name="T37" fmla="*/ 1563486395 h 1301"/>
              <a:gd name="T38" fmla="*/ 1630062115 w 738"/>
              <a:gd name="T39" fmla="*/ 1652496572 h 1301"/>
              <a:gd name="T40" fmla="*/ 1611975232 w 738"/>
              <a:gd name="T41" fmla="*/ 1737636861 h 1301"/>
              <a:gd name="T42" fmla="*/ 1591626924 w 738"/>
              <a:gd name="T43" fmla="*/ 1822777151 h 1301"/>
              <a:gd name="T44" fmla="*/ 1566758400 w 738"/>
              <a:gd name="T45" fmla="*/ 1907917441 h 1301"/>
              <a:gd name="T46" fmla="*/ 1537367402 w 738"/>
              <a:gd name="T47" fmla="*/ 1993057731 h 1301"/>
              <a:gd name="T48" fmla="*/ 1505714981 w 738"/>
              <a:gd name="T49" fmla="*/ 2076263077 h 1301"/>
              <a:gd name="T50" fmla="*/ 1471802639 w 738"/>
              <a:gd name="T51" fmla="*/ 2147483647 h 1301"/>
              <a:gd name="T52" fmla="*/ 1431107528 w 738"/>
              <a:gd name="T53" fmla="*/ 2147483647 h 1301"/>
              <a:gd name="T54" fmla="*/ 1390412416 w 738"/>
              <a:gd name="T55" fmla="*/ 2147483647 h 1301"/>
              <a:gd name="T56" fmla="*/ 1345195960 w 738"/>
              <a:gd name="T57" fmla="*/ 2147483647 h 1301"/>
              <a:gd name="T58" fmla="*/ 1297719583 w 738"/>
              <a:gd name="T59" fmla="*/ 2147483647 h 1301"/>
              <a:gd name="T60" fmla="*/ 474774481 w 738"/>
              <a:gd name="T61" fmla="*/ 2147483647 h 1301"/>
              <a:gd name="T62" fmla="*/ 13565544 w 738"/>
              <a:gd name="T63" fmla="*/ 1867282239 h 1301"/>
              <a:gd name="T64" fmla="*/ 36173778 w 738"/>
              <a:gd name="T65" fmla="*/ 1828581981 h 1301"/>
              <a:gd name="T66" fmla="*/ 58782018 w 738"/>
              <a:gd name="T67" fmla="*/ 1789881723 h 1301"/>
              <a:gd name="T68" fmla="*/ 79128822 w 738"/>
              <a:gd name="T69" fmla="*/ 1747311578 h 1301"/>
              <a:gd name="T70" fmla="*/ 99477153 w 738"/>
              <a:gd name="T71" fmla="*/ 1706676377 h 1301"/>
              <a:gd name="T72" fmla="*/ 117564036 w 738"/>
              <a:gd name="T73" fmla="*/ 1666041175 h 1301"/>
              <a:gd name="T74" fmla="*/ 133389495 w 738"/>
              <a:gd name="T75" fmla="*/ 1625405974 h 1301"/>
              <a:gd name="T76" fmla="*/ 146953529 w 738"/>
              <a:gd name="T77" fmla="*/ 1582835829 h 1301"/>
              <a:gd name="T78" fmla="*/ 158259147 w 738"/>
              <a:gd name="T79" fmla="*/ 1540265684 h 1301"/>
              <a:gd name="T80" fmla="*/ 169563261 w 738"/>
              <a:gd name="T81" fmla="*/ 1497695539 h 1301"/>
              <a:gd name="T82" fmla="*/ 178605951 w 738"/>
              <a:gd name="T83" fmla="*/ 1455125046 h 1301"/>
              <a:gd name="T84" fmla="*/ 187648641 w 738"/>
              <a:gd name="T85" fmla="*/ 1410619958 h 1301"/>
              <a:gd name="T86" fmla="*/ 189910065 w 738"/>
              <a:gd name="T87" fmla="*/ 1368049813 h 1301"/>
              <a:gd name="T88" fmla="*/ 194431410 w 738"/>
              <a:gd name="T89" fmla="*/ 1323544725 h 1301"/>
              <a:gd name="T90" fmla="*/ 196692834 w 738"/>
              <a:gd name="T91" fmla="*/ 1280974580 h 1301"/>
              <a:gd name="T92" fmla="*/ 196692834 w 738"/>
              <a:gd name="T93" fmla="*/ 1236469492 h 1301"/>
              <a:gd name="T94" fmla="*/ 194431410 w 738"/>
              <a:gd name="T95" fmla="*/ 1190029461 h 1301"/>
              <a:gd name="T96" fmla="*/ 189910065 w 738"/>
              <a:gd name="T97" fmla="*/ 1147459316 h 1301"/>
              <a:gd name="T98" fmla="*/ 187648641 w 738"/>
              <a:gd name="T99" fmla="*/ 1102954227 h 1301"/>
              <a:gd name="T100" fmla="*/ 178605951 w 738"/>
              <a:gd name="T101" fmla="*/ 1060384083 h 1301"/>
              <a:gd name="T102" fmla="*/ 169563261 w 738"/>
              <a:gd name="T103" fmla="*/ 1017813938 h 1301"/>
              <a:gd name="T104" fmla="*/ 158259147 w 738"/>
              <a:gd name="T105" fmla="*/ 973308849 h 1301"/>
              <a:gd name="T106" fmla="*/ 146953529 w 738"/>
              <a:gd name="T107" fmla="*/ 932673648 h 1301"/>
              <a:gd name="T108" fmla="*/ 133389495 w 738"/>
              <a:gd name="T109" fmla="*/ 890103503 h 1301"/>
              <a:gd name="T110" fmla="*/ 117564036 w 738"/>
              <a:gd name="T111" fmla="*/ 847533358 h 1301"/>
              <a:gd name="T112" fmla="*/ 99477153 w 738"/>
              <a:gd name="T113" fmla="*/ 806898157 h 1301"/>
              <a:gd name="T114" fmla="*/ 79128822 w 738"/>
              <a:gd name="T115" fmla="*/ 766262955 h 1301"/>
              <a:gd name="T116" fmla="*/ 58782018 w 738"/>
              <a:gd name="T117" fmla="*/ 725627580 h 1301"/>
              <a:gd name="T118" fmla="*/ 36173778 w 738"/>
              <a:gd name="T119" fmla="*/ 684992378 h 1301"/>
              <a:gd name="T120" fmla="*/ 13565544 w 738"/>
              <a:gd name="T121" fmla="*/ 648227064 h 1301"/>
              <a:gd name="T122" fmla="*/ 800335559 w 738"/>
              <a:gd name="T123" fmla="*/ 508906969 h 1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8"/>
              <a:gd name="T187" fmla="*/ 0 h 1301"/>
              <a:gd name="T188" fmla="*/ 738 w 738"/>
              <a:gd name="T189" fmla="*/ 1301 h 1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8" h="1301">
                <a:moveTo>
                  <a:pt x="562" y="0"/>
                </a:moveTo>
                <a:lnTo>
                  <a:pt x="574" y="19"/>
                </a:lnTo>
                <a:lnTo>
                  <a:pt x="584" y="40"/>
                </a:lnTo>
                <a:lnTo>
                  <a:pt x="595" y="60"/>
                </a:lnTo>
                <a:lnTo>
                  <a:pt x="606" y="80"/>
                </a:lnTo>
                <a:lnTo>
                  <a:pt x="615" y="101"/>
                </a:lnTo>
                <a:lnTo>
                  <a:pt x="625" y="121"/>
                </a:lnTo>
                <a:lnTo>
                  <a:pt x="633" y="142"/>
                </a:lnTo>
                <a:lnTo>
                  <a:pt x="642" y="163"/>
                </a:lnTo>
                <a:lnTo>
                  <a:pt x="651" y="184"/>
                </a:lnTo>
                <a:lnTo>
                  <a:pt x="658" y="206"/>
                </a:lnTo>
                <a:lnTo>
                  <a:pt x="666" y="227"/>
                </a:lnTo>
                <a:lnTo>
                  <a:pt x="673" y="248"/>
                </a:lnTo>
                <a:lnTo>
                  <a:pt x="680" y="270"/>
                </a:lnTo>
                <a:lnTo>
                  <a:pt x="686" y="292"/>
                </a:lnTo>
                <a:lnTo>
                  <a:pt x="693" y="313"/>
                </a:lnTo>
                <a:lnTo>
                  <a:pt x="699" y="335"/>
                </a:lnTo>
                <a:lnTo>
                  <a:pt x="704" y="357"/>
                </a:lnTo>
                <a:lnTo>
                  <a:pt x="708" y="379"/>
                </a:lnTo>
                <a:lnTo>
                  <a:pt x="713" y="401"/>
                </a:lnTo>
                <a:lnTo>
                  <a:pt x="717" y="424"/>
                </a:lnTo>
                <a:lnTo>
                  <a:pt x="721" y="447"/>
                </a:lnTo>
                <a:lnTo>
                  <a:pt x="725" y="469"/>
                </a:lnTo>
                <a:lnTo>
                  <a:pt x="728" y="492"/>
                </a:lnTo>
                <a:lnTo>
                  <a:pt x="729" y="514"/>
                </a:lnTo>
                <a:lnTo>
                  <a:pt x="732" y="537"/>
                </a:lnTo>
                <a:lnTo>
                  <a:pt x="733" y="559"/>
                </a:lnTo>
                <a:lnTo>
                  <a:pt x="735" y="582"/>
                </a:lnTo>
                <a:lnTo>
                  <a:pt x="736" y="604"/>
                </a:lnTo>
                <a:lnTo>
                  <a:pt x="737" y="627"/>
                </a:lnTo>
                <a:lnTo>
                  <a:pt x="737" y="650"/>
                </a:lnTo>
                <a:lnTo>
                  <a:pt x="737" y="672"/>
                </a:lnTo>
                <a:lnTo>
                  <a:pt x="736" y="695"/>
                </a:lnTo>
                <a:lnTo>
                  <a:pt x="735" y="718"/>
                </a:lnTo>
                <a:lnTo>
                  <a:pt x="733" y="740"/>
                </a:lnTo>
                <a:lnTo>
                  <a:pt x="732" y="763"/>
                </a:lnTo>
                <a:lnTo>
                  <a:pt x="729" y="785"/>
                </a:lnTo>
                <a:lnTo>
                  <a:pt x="728" y="808"/>
                </a:lnTo>
                <a:lnTo>
                  <a:pt x="725" y="830"/>
                </a:lnTo>
                <a:lnTo>
                  <a:pt x="721" y="854"/>
                </a:lnTo>
                <a:lnTo>
                  <a:pt x="717" y="876"/>
                </a:lnTo>
                <a:lnTo>
                  <a:pt x="713" y="898"/>
                </a:lnTo>
                <a:lnTo>
                  <a:pt x="708" y="920"/>
                </a:lnTo>
                <a:lnTo>
                  <a:pt x="704" y="942"/>
                </a:lnTo>
                <a:lnTo>
                  <a:pt x="699" y="964"/>
                </a:lnTo>
                <a:lnTo>
                  <a:pt x="693" y="986"/>
                </a:lnTo>
                <a:lnTo>
                  <a:pt x="686" y="1008"/>
                </a:lnTo>
                <a:lnTo>
                  <a:pt x="680" y="1030"/>
                </a:lnTo>
                <a:lnTo>
                  <a:pt x="673" y="1051"/>
                </a:lnTo>
                <a:lnTo>
                  <a:pt x="666" y="1073"/>
                </a:lnTo>
                <a:lnTo>
                  <a:pt x="658" y="1094"/>
                </a:lnTo>
                <a:lnTo>
                  <a:pt x="651" y="1116"/>
                </a:lnTo>
                <a:lnTo>
                  <a:pt x="642" y="1137"/>
                </a:lnTo>
                <a:lnTo>
                  <a:pt x="633" y="1158"/>
                </a:lnTo>
                <a:lnTo>
                  <a:pt x="625" y="1178"/>
                </a:lnTo>
                <a:lnTo>
                  <a:pt x="615" y="1199"/>
                </a:lnTo>
                <a:lnTo>
                  <a:pt x="606" y="1219"/>
                </a:lnTo>
                <a:lnTo>
                  <a:pt x="595" y="1239"/>
                </a:lnTo>
                <a:lnTo>
                  <a:pt x="584" y="1260"/>
                </a:lnTo>
                <a:lnTo>
                  <a:pt x="574" y="1280"/>
                </a:lnTo>
                <a:lnTo>
                  <a:pt x="562" y="1300"/>
                </a:lnTo>
                <a:lnTo>
                  <a:pt x="210" y="1271"/>
                </a:lnTo>
                <a:lnTo>
                  <a:pt x="0" y="974"/>
                </a:lnTo>
                <a:lnTo>
                  <a:pt x="6" y="965"/>
                </a:lnTo>
                <a:lnTo>
                  <a:pt x="11" y="955"/>
                </a:lnTo>
                <a:lnTo>
                  <a:pt x="16" y="945"/>
                </a:lnTo>
                <a:lnTo>
                  <a:pt x="21" y="935"/>
                </a:lnTo>
                <a:lnTo>
                  <a:pt x="26" y="925"/>
                </a:lnTo>
                <a:lnTo>
                  <a:pt x="31" y="914"/>
                </a:lnTo>
                <a:lnTo>
                  <a:pt x="35" y="903"/>
                </a:lnTo>
                <a:lnTo>
                  <a:pt x="39" y="893"/>
                </a:lnTo>
                <a:lnTo>
                  <a:pt x="44" y="882"/>
                </a:lnTo>
                <a:lnTo>
                  <a:pt x="48" y="872"/>
                </a:lnTo>
                <a:lnTo>
                  <a:pt x="52" y="861"/>
                </a:lnTo>
                <a:lnTo>
                  <a:pt x="56" y="851"/>
                </a:lnTo>
                <a:lnTo>
                  <a:pt x="59" y="840"/>
                </a:lnTo>
                <a:lnTo>
                  <a:pt x="62" y="829"/>
                </a:lnTo>
                <a:lnTo>
                  <a:pt x="65" y="818"/>
                </a:lnTo>
                <a:lnTo>
                  <a:pt x="68" y="807"/>
                </a:lnTo>
                <a:lnTo>
                  <a:pt x="70" y="796"/>
                </a:lnTo>
                <a:lnTo>
                  <a:pt x="73" y="785"/>
                </a:lnTo>
                <a:lnTo>
                  <a:pt x="75" y="774"/>
                </a:lnTo>
                <a:lnTo>
                  <a:pt x="77" y="762"/>
                </a:lnTo>
                <a:lnTo>
                  <a:pt x="79" y="752"/>
                </a:lnTo>
                <a:lnTo>
                  <a:pt x="81" y="740"/>
                </a:lnTo>
                <a:lnTo>
                  <a:pt x="83" y="729"/>
                </a:lnTo>
                <a:lnTo>
                  <a:pt x="83" y="718"/>
                </a:lnTo>
                <a:lnTo>
                  <a:pt x="84" y="707"/>
                </a:lnTo>
                <a:lnTo>
                  <a:pt x="85" y="695"/>
                </a:lnTo>
                <a:lnTo>
                  <a:pt x="86" y="684"/>
                </a:lnTo>
                <a:lnTo>
                  <a:pt x="86" y="672"/>
                </a:lnTo>
                <a:lnTo>
                  <a:pt x="87" y="662"/>
                </a:lnTo>
                <a:lnTo>
                  <a:pt x="87" y="650"/>
                </a:lnTo>
                <a:lnTo>
                  <a:pt x="87" y="639"/>
                </a:lnTo>
                <a:lnTo>
                  <a:pt x="86" y="627"/>
                </a:lnTo>
                <a:lnTo>
                  <a:pt x="86" y="615"/>
                </a:lnTo>
                <a:lnTo>
                  <a:pt x="85" y="605"/>
                </a:lnTo>
                <a:lnTo>
                  <a:pt x="84" y="593"/>
                </a:lnTo>
                <a:lnTo>
                  <a:pt x="83" y="582"/>
                </a:lnTo>
                <a:lnTo>
                  <a:pt x="83" y="570"/>
                </a:lnTo>
                <a:lnTo>
                  <a:pt x="81" y="560"/>
                </a:lnTo>
                <a:lnTo>
                  <a:pt x="79" y="548"/>
                </a:lnTo>
                <a:lnTo>
                  <a:pt x="77" y="537"/>
                </a:lnTo>
                <a:lnTo>
                  <a:pt x="75" y="526"/>
                </a:lnTo>
                <a:lnTo>
                  <a:pt x="73" y="515"/>
                </a:lnTo>
                <a:lnTo>
                  <a:pt x="70" y="503"/>
                </a:lnTo>
                <a:lnTo>
                  <a:pt x="68" y="493"/>
                </a:lnTo>
                <a:lnTo>
                  <a:pt x="65" y="482"/>
                </a:lnTo>
                <a:lnTo>
                  <a:pt x="62" y="471"/>
                </a:lnTo>
                <a:lnTo>
                  <a:pt x="59" y="460"/>
                </a:lnTo>
                <a:lnTo>
                  <a:pt x="56" y="449"/>
                </a:lnTo>
                <a:lnTo>
                  <a:pt x="52" y="438"/>
                </a:lnTo>
                <a:lnTo>
                  <a:pt x="48" y="427"/>
                </a:lnTo>
                <a:lnTo>
                  <a:pt x="44" y="417"/>
                </a:lnTo>
                <a:lnTo>
                  <a:pt x="39" y="406"/>
                </a:lnTo>
                <a:lnTo>
                  <a:pt x="35" y="396"/>
                </a:lnTo>
                <a:lnTo>
                  <a:pt x="31" y="385"/>
                </a:lnTo>
                <a:lnTo>
                  <a:pt x="26" y="375"/>
                </a:lnTo>
                <a:lnTo>
                  <a:pt x="21" y="365"/>
                </a:lnTo>
                <a:lnTo>
                  <a:pt x="16" y="354"/>
                </a:lnTo>
                <a:lnTo>
                  <a:pt x="11" y="345"/>
                </a:lnTo>
                <a:lnTo>
                  <a:pt x="6" y="335"/>
                </a:lnTo>
                <a:lnTo>
                  <a:pt x="0" y="325"/>
                </a:lnTo>
                <a:lnTo>
                  <a:pt x="354" y="263"/>
                </a:lnTo>
                <a:lnTo>
                  <a:pt x="562" y="0"/>
                </a:lnTo>
              </a:path>
            </a:pathLst>
          </a:custGeom>
          <a:solidFill>
            <a:srgbClr val="14385C"/>
          </a:solidFill>
          <a:ln w="19050" algn="ctr">
            <a:solidFill>
              <a:schemeClr val="bg1"/>
            </a:solidFill>
            <a:round/>
            <a:headEnd/>
            <a:tailEnd/>
          </a:ln>
          <a:effectLst>
            <a:glow rad="139700">
              <a:schemeClr val="accent2">
                <a:satMod val="175000"/>
                <a:alpha val="40000"/>
              </a:schemeClr>
            </a:glow>
          </a:effectLst>
        </p:spPr>
        <p:txBody>
          <a:bodyPr lIns="45720" tIns="45720" rIns="45720" bIns="45720" anchor="ctr"/>
          <a:lstStyle/>
          <a:p>
            <a:pPr algn="ctr" defTabSz="900113"/>
            <a:endParaRPr lang="en-US" sz="1100" b="1" dirty="0">
              <a:solidFill>
                <a:schemeClr val="bg1"/>
              </a:solidFill>
              <a:latin typeface="Franklin Gothic Book" pitchFamily="34" charset="0"/>
            </a:endParaRPr>
          </a:p>
        </p:txBody>
      </p:sp>
      <p:sp>
        <p:nvSpPr>
          <p:cNvPr id="25" name="Freeform 15"/>
          <p:cNvSpPr>
            <a:spLocks/>
          </p:cNvSpPr>
          <p:nvPr/>
        </p:nvSpPr>
        <p:spPr bwMode="auto">
          <a:xfrm rot="618831">
            <a:off x="4649192" y="3074824"/>
            <a:ext cx="1825298" cy="1537608"/>
          </a:xfrm>
          <a:custGeom>
            <a:avLst/>
            <a:gdLst>
              <a:gd name="T0" fmla="*/ 2147483647 w 1217"/>
              <a:gd name="T1" fmla="*/ 667428541 h 977"/>
              <a:gd name="T2" fmla="*/ 2147483647 w 1217"/>
              <a:gd name="T3" fmla="*/ 740942822 h 977"/>
              <a:gd name="T4" fmla="*/ 2147483647 w 1217"/>
              <a:gd name="T5" fmla="*/ 814456929 h 977"/>
              <a:gd name="T6" fmla="*/ 2147483647 w 1217"/>
              <a:gd name="T7" fmla="*/ 886036308 h 977"/>
              <a:gd name="T8" fmla="*/ 2147483647 w 1217"/>
              <a:gd name="T9" fmla="*/ 955680958 h 977"/>
              <a:gd name="T10" fmla="*/ 2147483647 w 1217"/>
              <a:gd name="T11" fmla="*/ 1021456153 h 977"/>
              <a:gd name="T12" fmla="*/ 2147483647 w 1217"/>
              <a:gd name="T13" fmla="*/ 1087232738 h 977"/>
              <a:gd name="T14" fmla="*/ 2147483647 w 1217"/>
              <a:gd name="T15" fmla="*/ 1151073204 h 977"/>
              <a:gd name="T16" fmla="*/ 2147483647 w 1217"/>
              <a:gd name="T17" fmla="*/ 1211045605 h 977"/>
              <a:gd name="T18" fmla="*/ 2142801089 w 1217"/>
              <a:gd name="T19" fmla="*/ 1271016615 h 977"/>
              <a:gd name="T20" fmla="*/ 2063353799 w 1217"/>
              <a:gd name="T21" fmla="*/ 1327119559 h 977"/>
              <a:gd name="T22" fmla="*/ 1983908015 w 1217"/>
              <a:gd name="T23" fmla="*/ 1381287776 h 977"/>
              <a:gd name="T24" fmla="*/ 1897650784 w 1217"/>
              <a:gd name="T25" fmla="*/ 1433521264 h 977"/>
              <a:gd name="T26" fmla="*/ 1813664036 w 1217"/>
              <a:gd name="T27" fmla="*/ 1479950915 h 977"/>
              <a:gd name="T28" fmla="*/ 1727406806 w 1217"/>
              <a:gd name="T29" fmla="*/ 1526381610 h 977"/>
              <a:gd name="T30" fmla="*/ 1636610117 w 1217"/>
              <a:gd name="T31" fmla="*/ 1572810913 h 977"/>
              <a:gd name="T32" fmla="*/ 1545813052 w 1217"/>
              <a:gd name="T33" fmla="*/ 1613437423 h 977"/>
              <a:gd name="T34" fmla="*/ 1455016364 w 1217"/>
              <a:gd name="T35" fmla="*/ 1652129205 h 977"/>
              <a:gd name="T36" fmla="*/ 1359680218 w 1217"/>
              <a:gd name="T37" fmla="*/ 1686951530 h 977"/>
              <a:gd name="T38" fmla="*/ 1264344072 w 1217"/>
              <a:gd name="T39" fmla="*/ 1719839127 h 977"/>
              <a:gd name="T40" fmla="*/ 1169007926 w 1217"/>
              <a:gd name="T41" fmla="*/ 1750791996 h 977"/>
              <a:gd name="T42" fmla="*/ 1071401298 w 1217"/>
              <a:gd name="T43" fmla="*/ 1777875409 h 977"/>
              <a:gd name="T44" fmla="*/ 969255212 w 1217"/>
              <a:gd name="T45" fmla="*/ 1803025484 h 977"/>
              <a:gd name="T46" fmla="*/ 869378102 w 1217"/>
              <a:gd name="T47" fmla="*/ 1822371375 h 977"/>
              <a:gd name="T48" fmla="*/ 769502310 w 1217"/>
              <a:gd name="T49" fmla="*/ 1841717266 h 977"/>
              <a:gd name="T50" fmla="*/ 669625199 w 1217"/>
              <a:gd name="T51" fmla="*/ 1855258972 h 977"/>
              <a:gd name="T52" fmla="*/ 567479113 w 1217"/>
              <a:gd name="T53" fmla="*/ 1868800679 h 977"/>
              <a:gd name="T54" fmla="*/ 465333027 w 1217"/>
              <a:gd name="T55" fmla="*/ 1878474320 h 977"/>
              <a:gd name="T56" fmla="*/ 363186847 w 1217"/>
              <a:gd name="T57" fmla="*/ 1884277113 h 977"/>
              <a:gd name="T58" fmla="*/ 258770279 w 1217"/>
              <a:gd name="T59" fmla="*/ 1888146570 h 977"/>
              <a:gd name="T60" fmla="*/ 0 w 1217"/>
              <a:gd name="T61" fmla="*/ 1224587312 h 977"/>
              <a:gd name="T62" fmla="*/ 233801001 w 1217"/>
              <a:gd name="T63" fmla="*/ 630671487 h 977"/>
              <a:gd name="T64" fmla="*/ 283739557 w 1217"/>
              <a:gd name="T65" fmla="*/ 628736759 h 977"/>
              <a:gd name="T66" fmla="*/ 335947087 w 1217"/>
              <a:gd name="T67" fmla="*/ 624868693 h 977"/>
              <a:gd name="T68" fmla="*/ 385885643 w 1217"/>
              <a:gd name="T69" fmla="*/ 620999237 h 977"/>
              <a:gd name="T70" fmla="*/ 438094774 w 1217"/>
              <a:gd name="T71" fmla="*/ 613260324 h 977"/>
              <a:gd name="T72" fmla="*/ 488031823 w 1217"/>
              <a:gd name="T73" fmla="*/ 605522803 h 977"/>
              <a:gd name="T74" fmla="*/ 537970378 w 1217"/>
              <a:gd name="T75" fmla="*/ 597783890 h 977"/>
              <a:gd name="T76" fmla="*/ 587908933 w 1217"/>
              <a:gd name="T77" fmla="*/ 588111640 h 977"/>
              <a:gd name="T78" fmla="*/ 640116464 w 1217"/>
              <a:gd name="T79" fmla="*/ 574569934 h 977"/>
              <a:gd name="T80" fmla="*/ 687784537 w 1217"/>
              <a:gd name="T81" fmla="*/ 561026836 h 977"/>
              <a:gd name="T82" fmla="*/ 735452610 w 1217"/>
              <a:gd name="T83" fmla="*/ 547485130 h 977"/>
              <a:gd name="T84" fmla="*/ 783120683 w 1217"/>
              <a:gd name="T85" fmla="*/ 530073967 h 977"/>
              <a:gd name="T86" fmla="*/ 830790451 w 1217"/>
              <a:gd name="T87" fmla="*/ 510728076 h 977"/>
              <a:gd name="T88" fmla="*/ 876188042 w 1217"/>
              <a:gd name="T89" fmla="*/ 493316914 h 977"/>
              <a:gd name="T90" fmla="*/ 921585632 w 1217"/>
              <a:gd name="T91" fmla="*/ 472036295 h 977"/>
              <a:gd name="T92" fmla="*/ 966984730 w 1217"/>
              <a:gd name="T93" fmla="*/ 450755676 h 977"/>
              <a:gd name="T94" fmla="*/ 1010113345 w 1217"/>
              <a:gd name="T95" fmla="*/ 427541719 h 977"/>
              <a:gd name="T96" fmla="*/ 1053241960 w 1217"/>
              <a:gd name="T97" fmla="*/ 402391644 h 977"/>
              <a:gd name="T98" fmla="*/ 1094100093 w 1217"/>
              <a:gd name="T99" fmla="*/ 375308231 h 977"/>
              <a:gd name="T100" fmla="*/ 1134958226 w 1217"/>
              <a:gd name="T101" fmla="*/ 350158069 h 977"/>
              <a:gd name="T102" fmla="*/ 1175817866 w 1217"/>
              <a:gd name="T103" fmla="*/ 323074656 h 977"/>
              <a:gd name="T104" fmla="*/ 1212136541 w 1217"/>
              <a:gd name="T105" fmla="*/ 292120396 h 977"/>
              <a:gd name="T106" fmla="*/ 1248455217 w 1217"/>
              <a:gd name="T107" fmla="*/ 261167527 h 977"/>
              <a:gd name="T108" fmla="*/ 1287042868 w 1217"/>
              <a:gd name="T109" fmla="*/ 230214658 h 977"/>
              <a:gd name="T110" fmla="*/ 1321091061 w 1217"/>
              <a:gd name="T111" fmla="*/ 197327061 h 977"/>
              <a:gd name="T112" fmla="*/ 1352870278 w 1217"/>
              <a:gd name="T113" fmla="*/ 164439420 h 977"/>
              <a:gd name="T114" fmla="*/ 1384649496 w 1217"/>
              <a:gd name="T115" fmla="*/ 129617095 h 977"/>
              <a:gd name="T116" fmla="*/ 1414158231 w 1217"/>
              <a:gd name="T117" fmla="*/ 92860041 h 977"/>
              <a:gd name="T118" fmla="*/ 1445937449 w 1217"/>
              <a:gd name="T119" fmla="*/ 56102966 h 977"/>
              <a:gd name="T120" fmla="*/ 1470906726 w 1217"/>
              <a:gd name="T121" fmla="*/ 19345896 h 977"/>
              <a:gd name="T122" fmla="*/ 1961207713 w 1217"/>
              <a:gd name="T123" fmla="*/ 481709936 h 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7"/>
              <a:gd name="T187" fmla="*/ 0 h 977"/>
              <a:gd name="T188" fmla="*/ 1217 w 1217"/>
              <a:gd name="T189" fmla="*/ 977 h 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7" h="977">
                <a:moveTo>
                  <a:pt x="1216" y="326"/>
                </a:moveTo>
                <a:lnTo>
                  <a:pt x="1205" y="345"/>
                </a:lnTo>
                <a:lnTo>
                  <a:pt x="1193" y="364"/>
                </a:lnTo>
                <a:lnTo>
                  <a:pt x="1181" y="383"/>
                </a:lnTo>
                <a:lnTo>
                  <a:pt x="1168" y="403"/>
                </a:lnTo>
                <a:lnTo>
                  <a:pt x="1156" y="421"/>
                </a:lnTo>
                <a:lnTo>
                  <a:pt x="1143" y="440"/>
                </a:lnTo>
                <a:lnTo>
                  <a:pt x="1129" y="458"/>
                </a:lnTo>
                <a:lnTo>
                  <a:pt x="1116" y="476"/>
                </a:lnTo>
                <a:lnTo>
                  <a:pt x="1101" y="494"/>
                </a:lnTo>
                <a:lnTo>
                  <a:pt x="1087" y="511"/>
                </a:lnTo>
                <a:lnTo>
                  <a:pt x="1072" y="528"/>
                </a:lnTo>
                <a:lnTo>
                  <a:pt x="1057" y="546"/>
                </a:lnTo>
                <a:lnTo>
                  <a:pt x="1042" y="562"/>
                </a:lnTo>
                <a:lnTo>
                  <a:pt x="1026" y="578"/>
                </a:lnTo>
                <a:lnTo>
                  <a:pt x="1010" y="595"/>
                </a:lnTo>
                <a:lnTo>
                  <a:pt x="994" y="611"/>
                </a:lnTo>
                <a:lnTo>
                  <a:pt x="977" y="626"/>
                </a:lnTo>
                <a:lnTo>
                  <a:pt x="961" y="642"/>
                </a:lnTo>
                <a:lnTo>
                  <a:pt x="944" y="657"/>
                </a:lnTo>
                <a:lnTo>
                  <a:pt x="927" y="671"/>
                </a:lnTo>
                <a:lnTo>
                  <a:pt x="909" y="686"/>
                </a:lnTo>
                <a:lnTo>
                  <a:pt x="891" y="700"/>
                </a:lnTo>
                <a:lnTo>
                  <a:pt x="874" y="714"/>
                </a:lnTo>
                <a:lnTo>
                  <a:pt x="856" y="727"/>
                </a:lnTo>
                <a:lnTo>
                  <a:pt x="836" y="741"/>
                </a:lnTo>
                <a:lnTo>
                  <a:pt x="818" y="753"/>
                </a:lnTo>
                <a:lnTo>
                  <a:pt x="799" y="765"/>
                </a:lnTo>
                <a:lnTo>
                  <a:pt x="780" y="778"/>
                </a:lnTo>
                <a:lnTo>
                  <a:pt x="761" y="789"/>
                </a:lnTo>
                <a:lnTo>
                  <a:pt x="741" y="801"/>
                </a:lnTo>
                <a:lnTo>
                  <a:pt x="721" y="813"/>
                </a:lnTo>
                <a:lnTo>
                  <a:pt x="701" y="823"/>
                </a:lnTo>
                <a:lnTo>
                  <a:pt x="681" y="834"/>
                </a:lnTo>
                <a:lnTo>
                  <a:pt x="661" y="844"/>
                </a:lnTo>
                <a:lnTo>
                  <a:pt x="641" y="854"/>
                </a:lnTo>
                <a:lnTo>
                  <a:pt x="619" y="863"/>
                </a:lnTo>
                <a:lnTo>
                  <a:pt x="599" y="872"/>
                </a:lnTo>
                <a:lnTo>
                  <a:pt x="578" y="881"/>
                </a:lnTo>
                <a:lnTo>
                  <a:pt x="557" y="889"/>
                </a:lnTo>
                <a:lnTo>
                  <a:pt x="536" y="897"/>
                </a:lnTo>
                <a:lnTo>
                  <a:pt x="515" y="905"/>
                </a:lnTo>
                <a:lnTo>
                  <a:pt x="493" y="911"/>
                </a:lnTo>
                <a:lnTo>
                  <a:pt x="472" y="919"/>
                </a:lnTo>
                <a:lnTo>
                  <a:pt x="450" y="925"/>
                </a:lnTo>
                <a:lnTo>
                  <a:pt x="427" y="932"/>
                </a:lnTo>
                <a:lnTo>
                  <a:pt x="405" y="937"/>
                </a:lnTo>
                <a:lnTo>
                  <a:pt x="383" y="942"/>
                </a:lnTo>
                <a:lnTo>
                  <a:pt x="361" y="947"/>
                </a:lnTo>
                <a:lnTo>
                  <a:pt x="339" y="952"/>
                </a:lnTo>
                <a:lnTo>
                  <a:pt x="317" y="956"/>
                </a:lnTo>
                <a:lnTo>
                  <a:pt x="295" y="959"/>
                </a:lnTo>
                <a:lnTo>
                  <a:pt x="272" y="963"/>
                </a:lnTo>
                <a:lnTo>
                  <a:pt x="250" y="966"/>
                </a:lnTo>
                <a:lnTo>
                  <a:pt x="227" y="968"/>
                </a:lnTo>
                <a:lnTo>
                  <a:pt x="205" y="971"/>
                </a:lnTo>
                <a:lnTo>
                  <a:pt x="182" y="972"/>
                </a:lnTo>
                <a:lnTo>
                  <a:pt x="160" y="974"/>
                </a:lnTo>
                <a:lnTo>
                  <a:pt x="137" y="975"/>
                </a:lnTo>
                <a:lnTo>
                  <a:pt x="114" y="976"/>
                </a:lnTo>
                <a:lnTo>
                  <a:pt x="92" y="976"/>
                </a:lnTo>
                <a:lnTo>
                  <a:pt x="0" y="633"/>
                </a:lnTo>
                <a:lnTo>
                  <a:pt x="92" y="326"/>
                </a:lnTo>
                <a:lnTo>
                  <a:pt x="103" y="326"/>
                </a:lnTo>
                <a:lnTo>
                  <a:pt x="114" y="325"/>
                </a:lnTo>
                <a:lnTo>
                  <a:pt x="125" y="325"/>
                </a:lnTo>
                <a:lnTo>
                  <a:pt x="137" y="324"/>
                </a:lnTo>
                <a:lnTo>
                  <a:pt x="148" y="323"/>
                </a:lnTo>
                <a:lnTo>
                  <a:pt x="160" y="322"/>
                </a:lnTo>
                <a:lnTo>
                  <a:pt x="170" y="321"/>
                </a:lnTo>
                <a:lnTo>
                  <a:pt x="182" y="319"/>
                </a:lnTo>
                <a:lnTo>
                  <a:pt x="193" y="317"/>
                </a:lnTo>
                <a:lnTo>
                  <a:pt x="204" y="315"/>
                </a:lnTo>
                <a:lnTo>
                  <a:pt x="215" y="313"/>
                </a:lnTo>
                <a:lnTo>
                  <a:pt x="227" y="311"/>
                </a:lnTo>
                <a:lnTo>
                  <a:pt x="237" y="309"/>
                </a:lnTo>
                <a:lnTo>
                  <a:pt x="249" y="307"/>
                </a:lnTo>
                <a:lnTo>
                  <a:pt x="259" y="304"/>
                </a:lnTo>
                <a:lnTo>
                  <a:pt x="270" y="301"/>
                </a:lnTo>
                <a:lnTo>
                  <a:pt x="282" y="297"/>
                </a:lnTo>
                <a:lnTo>
                  <a:pt x="292" y="294"/>
                </a:lnTo>
                <a:lnTo>
                  <a:pt x="303" y="290"/>
                </a:lnTo>
                <a:lnTo>
                  <a:pt x="313" y="286"/>
                </a:lnTo>
                <a:lnTo>
                  <a:pt x="324" y="283"/>
                </a:lnTo>
                <a:lnTo>
                  <a:pt x="334" y="278"/>
                </a:lnTo>
                <a:lnTo>
                  <a:pt x="345" y="274"/>
                </a:lnTo>
                <a:lnTo>
                  <a:pt x="355" y="269"/>
                </a:lnTo>
                <a:lnTo>
                  <a:pt x="366" y="264"/>
                </a:lnTo>
                <a:lnTo>
                  <a:pt x="377" y="260"/>
                </a:lnTo>
                <a:lnTo>
                  <a:pt x="386" y="255"/>
                </a:lnTo>
                <a:lnTo>
                  <a:pt x="397" y="250"/>
                </a:lnTo>
                <a:lnTo>
                  <a:pt x="406" y="244"/>
                </a:lnTo>
                <a:lnTo>
                  <a:pt x="416" y="239"/>
                </a:lnTo>
                <a:lnTo>
                  <a:pt x="426" y="233"/>
                </a:lnTo>
                <a:lnTo>
                  <a:pt x="436" y="227"/>
                </a:lnTo>
                <a:lnTo>
                  <a:pt x="445" y="221"/>
                </a:lnTo>
                <a:lnTo>
                  <a:pt x="454" y="215"/>
                </a:lnTo>
                <a:lnTo>
                  <a:pt x="464" y="208"/>
                </a:lnTo>
                <a:lnTo>
                  <a:pt x="474" y="201"/>
                </a:lnTo>
                <a:lnTo>
                  <a:pt x="482" y="194"/>
                </a:lnTo>
                <a:lnTo>
                  <a:pt x="492" y="188"/>
                </a:lnTo>
                <a:lnTo>
                  <a:pt x="500" y="181"/>
                </a:lnTo>
                <a:lnTo>
                  <a:pt x="509" y="173"/>
                </a:lnTo>
                <a:lnTo>
                  <a:pt x="518" y="167"/>
                </a:lnTo>
                <a:lnTo>
                  <a:pt x="526" y="159"/>
                </a:lnTo>
                <a:lnTo>
                  <a:pt x="534" y="151"/>
                </a:lnTo>
                <a:lnTo>
                  <a:pt x="543" y="143"/>
                </a:lnTo>
                <a:lnTo>
                  <a:pt x="550" y="135"/>
                </a:lnTo>
                <a:lnTo>
                  <a:pt x="559" y="127"/>
                </a:lnTo>
                <a:lnTo>
                  <a:pt x="567" y="119"/>
                </a:lnTo>
                <a:lnTo>
                  <a:pt x="574" y="111"/>
                </a:lnTo>
                <a:lnTo>
                  <a:pt x="582" y="102"/>
                </a:lnTo>
                <a:lnTo>
                  <a:pt x="589" y="94"/>
                </a:lnTo>
                <a:lnTo>
                  <a:pt x="596" y="85"/>
                </a:lnTo>
                <a:lnTo>
                  <a:pt x="603" y="76"/>
                </a:lnTo>
                <a:lnTo>
                  <a:pt x="610" y="67"/>
                </a:lnTo>
                <a:lnTo>
                  <a:pt x="617" y="58"/>
                </a:lnTo>
                <a:lnTo>
                  <a:pt x="623" y="48"/>
                </a:lnTo>
                <a:lnTo>
                  <a:pt x="630" y="39"/>
                </a:lnTo>
                <a:lnTo>
                  <a:pt x="637" y="29"/>
                </a:lnTo>
                <a:lnTo>
                  <a:pt x="642" y="21"/>
                </a:lnTo>
                <a:lnTo>
                  <a:pt x="648" y="10"/>
                </a:lnTo>
                <a:lnTo>
                  <a:pt x="654" y="0"/>
                </a:lnTo>
                <a:lnTo>
                  <a:pt x="864" y="249"/>
                </a:lnTo>
                <a:lnTo>
                  <a:pt x="1216" y="326"/>
                </a:lnTo>
              </a:path>
            </a:pathLst>
          </a:custGeom>
          <a:solidFill>
            <a:schemeClr val="tx2">
              <a:lumMod val="90000"/>
            </a:schemeClr>
          </a:solidFill>
          <a:ln w="19050" algn="ctr">
            <a:solidFill>
              <a:schemeClr val="bg1"/>
            </a:solidFill>
            <a:round/>
            <a:headEnd/>
            <a:tailEnd/>
          </a:ln>
          <a:effectLst>
            <a:glow rad="228600">
              <a:schemeClr val="accent2">
                <a:satMod val="175000"/>
                <a:alpha val="40000"/>
              </a:schemeClr>
            </a:glow>
          </a:effectLst>
        </p:spPr>
        <p:txBody>
          <a:bodyPr lIns="45720" tIns="45720" rIns="45720" bIns="45720" anchor="ctr"/>
          <a:lstStyle/>
          <a:p>
            <a:pPr algn="ctr" defTabSz="900113"/>
            <a:endParaRPr lang="en-US" sz="1200" b="1" dirty="0">
              <a:solidFill>
                <a:schemeClr val="bg1"/>
              </a:solidFill>
            </a:endParaRPr>
          </a:p>
        </p:txBody>
      </p:sp>
      <p:sp>
        <p:nvSpPr>
          <p:cNvPr id="26" name="Freeform 16"/>
          <p:cNvSpPr>
            <a:spLocks/>
          </p:cNvSpPr>
          <p:nvPr/>
        </p:nvSpPr>
        <p:spPr bwMode="gray">
          <a:xfrm>
            <a:off x="3290552" y="732991"/>
            <a:ext cx="3541690" cy="1487501"/>
          </a:xfrm>
          <a:custGeom>
            <a:avLst/>
            <a:gdLst>
              <a:gd name="T0" fmla="*/ 0 w 2066"/>
              <a:gd name="T1" fmla="*/ 1476811579 h 948"/>
              <a:gd name="T2" fmla="*/ 520475074 w 2066"/>
              <a:gd name="T3" fmla="*/ 730845323 h 948"/>
              <a:gd name="T4" fmla="*/ 0 w 2066"/>
              <a:gd name="T5" fmla="*/ 0 h 948"/>
              <a:gd name="T6" fmla="*/ 2147483647 w 2066"/>
              <a:gd name="T7" fmla="*/ 5040313 h 948"/>
              <a:gd name="T8" fmla="*/ 2147483647 w 2066"/>
              <a:gd name="T9" fmla="*/ 20161251 h 948"/>
              <a:gd name="T10" fmla="*/ 2147483647 w 2066"/>
              <a:gd name="T11" fmla="*/ 35282191 h 948"/>
              <a:gd name="T12" fmla="*/ 2147483647 w 2066"/>
              <a:gd name="T13" fmla="*/ 55443448 h 948"/>
              <a:gd name="T14" fmla="*/ 2147483647 w 2066"/>
              <a:gd name="T15" fmla="*/ 80645004 h 948"/>
              <a:gd name="T16" fmla="*/ 2147483647 w 2066"/>
              <a:gd name="T17" fmla="*/ 105846585 h 948"/>
              <a:gd name="T18" fmla="*/ 2147483647 w 2066"/>
              <a:gd name="T19" fmla="*/ 141128763 h 948"/>
              <a:gd name="T20" fmla="*/ 2147483647 w 2066"/>
              <a:gd name="T21" fmla="*/ 171370630 h 948"/>
              <a:gd name="T22" fmla="*/ 2147483647 w 2066"/>
              <a:gd name="T23" fmla="*/ 201612498 h 948"/>
              <a:gd name="T24" fmla="*/ 2147483647 w 2066"/>
              <a:gd name="T25" fmla="*/ 236894726 h 948"/>
              <a:gd name="T26" fmla="*/ 2147483647 w 2066"/>
              <a:gd name="T27" fmla="*/ 287297838 h 948"/>
              <a:gd name="T28" fmla="*/ 2147483647 w 2066"/>
              <a:gd name="T29" fmla="*/ 327620327 h 948"/>
              <a:gd name="T30" fmla="*/ 2147483647 w 2066"/>
              <a:gd name="T31" fmla="*/ 383063751 h 948"/>
              <a:gd name="T32" fmla="*/ 2147483647 w 2066"/>
              <a:gd name="T33" fmla="*/ 433466962 h 948"/>
              <a:gd name="T34" fmla="*/ 2147483647 w 2066"/>
              <a:gd name="T35" fmla="*/ 478829763 h 948"/>
              <a:gd name="T36" fmla="*/ 2147483647 w 2066"/>
              <a:gd name="T37" fmla="*/ 539313497 h 948"/>
              <a:gd name="T38" fmla="*/ 2147483647 w 2066"/>
              <a:gd name="T39" fmla="*/ 584676298 h 948"/>
              <a:gd name="T40" fmla="*/ 2147483647 w 2066"/>
              <a:gd name="T41" fmla="*/ 655240655 h 948"/>
              <a:gd name="T42" fmla="*/ 2147483647 w 2066"/>
              <a:gd name="T43" fmla="*/ 715724389 h 948"/>
              <a:gd name="T44" fmla="*/ 2147483647 w 2066"/>
              <a:gd name="T45" fmla="*/ 786288746 h 948"/>
              <a:gd name="T46" fmla="*/ 2147483647 w 2066"/>
              <a:gd name="T47" fmla="*/ 861893612 h 948"/>
              <a:gd name="T48" fmla="*/ 2147483647 w 2066"/>
              <a:gd name="T49" fmla="*/ 927417658 h 948"/>
              <a:gd name="T50" fmla="*/ 2147483647 w 2066"/>
              <a:gd name="T51" fmla="*/ 997982015 h 948"/>
              <a:gd name="T52" fmla="*/ 2147483647 w 2066"/>
              <a:gd name="T53" fmla="*/ 1068546372 h 948"/>
              <a:gd name="T54" fmla="*/ 2147483647 w 2066"/>
              <a:gd name="T55" fmla="*/ 1154231662 h 948"/>
              <a:gd name="T56" fmla="*/ 2147483647 w 2066"/>
              <a:gd name="T57" fmla="*/ 1265118509 h 948"/>
              <a:gd name="T58" fmla="*/ 2147483647 w 2066"/>
              <a:gd name="T59" fmla="*/ 1360884421 h 948"/>
              <a:gd name="T60" fmla="*/ 2147483647 w 2066"/>
              <a:gd name="T61" fmla="*/ 1431448778 h 948"/>
              <a:gd name="T62" fmla="*/ 2147483647 w 2066"/>
              <a:gd name="T63" fmla="*/ 1481851890 h 948"/>
              <a:gd name="T64" fmla="*/ 2147483647 w 2066"/>
              <a:gd name="T65" fmla="*/ 1542335625 h 948"/>
              <a:gd name="T66" fmla="*/ 2147483647 w 2066"/>
              <a:gd name="T67" fmla="*/ 1617940293 h 948"/>
              <a:gd name="T68" fmla="*/ 2147483647 w 2066"/>
              <a:gd name="T69" fmla="*/ 1693545358 h 948"/>
              <a:gd name="T70" fmla="*/ 2147483647 w 2066"/>
              <a:gd name="T71" fmla="*/ 1748988781 h 948"/>
              <a:gd name="T72" fmla="*/ 2147483647 w 2066"/>
              <a:gd name="T73" fmla="*/ 1829633760 h 948"/>
              <a:gd name="T74" fmla="*/ 2147483647 w 2066"/>
              <a:gd name="T75" fmla="*/ 1880036872 h 948"/>
              <a:gd name="T76" fmla="*/ 2147483647 w 2066"/>
              <a:gd name="T77" fmla="*/ 1910278739 h 948"/>
              <a:gd name="T78" fmla="*/ 2147483647 w 2066"/>
              <a:gd name="T79" fmla="*/ 2147483647 h 948"/>
              <a:gd name="T80" fmla="*/ 2147483647 w 2066"/>
              <a:gd name="T81" fmla="*/ 2147483647 h 948"/>
              <a:gd name="T82" fmla="*/ 2147483647 w 2066"/>
              <a:gd name="T83" fmla="*/ 2147483647 h 948"/>
              <a:gd name="T84" fmla="*/ 2147483647 w 2066"/>
              <a:gd name="T85" fmla="*/ 2147483647 h 948"/>
              <a:gd name="T86" fmla="*/ 2147483647 w 2066"/>
              <a:gd name="T87" fmla="*/ 2147483647 h 948"/>
              <a:gd name="T88" fmla="*/ 2147483647 w 2066"/>
              <a:gd name="T89" fmla="*/ 2091729943 h 948"/>
              <a:gd name="T90" fmla="*/ 2147483647 w 2066"/>
              <a:gd name="T91" fmla="*/ 2016125275 h 948"/>
              <a:gd name="T92" fmla="*/ 2147483647 w 2066"/>
              <a:gd name="T93" fmla="*/ 1975802785 h 948"/>
              <a:gd name="T94" fmla="*/ 2147483647 w 2066"/>
              <a:gd name="T95" fmla="*/ 1915319050 h 948"/>
              <a:gd name="T96" fmla="*/ 2147483647 w 2066"/>
              <a:gd name="T97" fmla="*/ 1859875627 h 948"/>
              <a:gd name="T98" fmla="*/ 2147483647 w 2066"/>
              <a:gd name="T99" fmla="*/ 1804432204 h 948"/>
              <a:gd name="T100" fmla="*/ 2147483647 w 2066"/>
              <a:gd name="T101" fmla="*/ 1769150026 h 948"/>
              <a:gd name="T102" fmla="*/ 2147483647 w 2066"/>
              <a:gd name="T103" fmla="*/ 1738908158 h 948"/>
              <a:gd name="T104" fmla="*/ 2147483647 w 2066"/>
              <a:gd name="T105" fmla="*/ 1693545358 h 948"/>
              <a:gd name="T106" fmla="*/ 2147483647 w 2066"/>
              <a:gd name="T107" fmla="*/ 1633061226 h 948"/>
              <a:gd name="T108" fmla="*/ 2147483647 w 2066"/>
              <a:gd name="T109" fmla="*/ 1567537181 h 948"/>
              <a:gd name="T110" fmla="*/ 2147483647 w 2066"/>
              <a:gd name="T111" fmla="*/ 1532255002 h 948"/>
              <a:gd name="T112" fmla="*/ 2147483647 w 2066"/>
              <a:gd name="T113" fmla="*/ 1489413151 h 948"/>
              <a:gd name="T114" fmla="*/ 2147483647 w 2066"/>
              <a:gd name="T115" fmla="*/ 1479332528 h 948"/>
              <a:gd name="T116" fmla="*/ 0 w 2066"/>
              <a:gd name="T117" fmla="*/ 1476811579 h 9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6"/>
              <a:gd name="T178" fmla="*/ 0 h 948"/>
              <a:gd name="T179" fmla="*/ 2066 w 2066"/>
              <a:gd name="T180" fmla="*/ 948 h 9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6" h="948">
                <a:moveTo>
                  <a:pt x="0" y="586"/>
                </a:moveTo>
                <a:lnTo>
                  <a:pt x="176" y="290"/>
                </a:lnTo>
                <a:lnTo>
                  <a:pt x="0" y="0"/>
                </a:lnTo>
                <a:lnTo>
                  <a:pt x="1082" y="2"/>
                </a:lnTo>
                <a:lnTo>
                  <a:pt x="1122" y="8"/>
                </a:lnTo>
                <a:lnTo>
                  <a:pt x="1172" y="14"/>
                </a:lnTo>
                <a:lnTo>
                  <a:pt x="1212" y="22"/>
                </a:lnTo>
                <a:lnTo>
                  <a:pt x="1254" y="32"/>
                </a:lnTo>
                <a:lnTo>
                  <a:pt x="1294" y="42"/>
                </a:lnTo>
                <a:lnTo>
                  <a:pt x="1340" y="56"/>
                </a:lnTo>
                <a:lnTo>
                  <a:pt x="1380" y="68"/>
                </a:lnTo>
                <a:lnTo>
                  <a:pt x="1412" y="80"/>
                </a:lnTo>
                <a:lnTo>
                  <a:pt x="1446" y="94"/>
                </a:lnTo>
                <a:lnTo>
                  <a:pt x="1486" y="114"/>
                </a:lnTo>
                <a:lnTo>
                  <a:pt x="1520" y="130"/>
                </a:lnTo>
                <a:lnTo>
                  <a:pt x="1562" y="152"/>
                </a:lnTo>
                <a:lnTo>
                  <a:pt x="1594" y="172"/>
                </a:lnTo>
                <a:lnTo>
                  <a:pt x="1622" y="190"/>
                </a:lnTo>
                <a:lnTo>
                  <a:pt x="1656" y="214"/>
                </a:lnTo>
                <a:lnTo>
                  <a:pt x="1682" y="232"/>
                </a:lnTo>
                <a:lnTo>
                  <a:pt x="1716" y="260"/>
                </a:lnTo>
                <a:lnTo>
                  <a:pt x="1744" y="284"/>
                </a:lnTo>
                <a:lnTo>
                  <a:pt x="1778" y="312"/>
                </a:lnTo>
                <a:lnTo>
                  <a:pt x="1808" y="342"/>
                </a:lnTo>
                <a:lnTo>
                  <a:pt x="1832" y="368"/>
                </a:lnTo>
                <a:lnTo>
                  <a:pt x="1854" y="396"/>
                </a:lnTo>
                <a:lnTo>
                  <a:pt x="1878" y="424"/>
                </a:lnTo>
                <a:lnTo>
                  <a:pt x="1904" y="458"/>
                </a:lnTo>
                <a:lnTo>
                  <a:pt x="1936" y="502"/>
                </a:lnTo>
                <a:lnTo>
                  <a:pt x="1962" y="540"/>
                </a:lnTo>
                <a:lnTo>
                  <a:pt x="1982" y="568"/>
                </a:lnTo>
                <a:lnTo>
                  <a:pt x="1992" y="588"/>
                </a:lnTo>
                <a:lnTo>
                  <a:pt x="2006" y="612"/>
                </a:lnTo>
                <a:lnTo>
                  <a:pt x="2020" y="642"/>
                </a:lnTo>
                <a:lnTo>
                  <a:pt x="2034" y="672"/>
                </a:lnTo>
                <a:lnTo>
                  <a:pt x="2044" y="694"/>
                </a:lnTo>
                <a:lnTo>
                  <a:pt x="2056" y="726"/>
                </a:lnTo>
                <a:lnTo>
                  <a:pt x="2064" y="746"/>
                </a:lnTo>
                <a:lnTo>
                  <a:pt x="2066" y="758"/>
                </a:lnTo>
                <a:lnTo>
                  <a:pt x="1848" y="948"/>
                </a:lnTo>
                <a:lnTo>
                  <a:pt x="1530" y="948"/>
                </a:lnTo>
                <a:lnTo>
                  <a:pt x="1516" y="912"/>
                </a:lnTo>
                <a:lnTo>
                  <a:pt x="1502" y="880"/>
                </a:lnTo>
                <a:lnTo>
                  <a:pt x="1490" y="858"/>
                </a:lnTo>
                <a:lnTo>
                  <a:pt x="1474" y="830"/>
                </a:lnTo>
                <a:lnTo>
                  <a:pt x="1454" y="800"/>
                </a:lnTo>
                <a:lnTo>
                  <a:pt x="1438" y="784"/>
                </a:lnTo>
                <a:lnTo>
                  <a:pt x="1420" y="760"/>
                </a:lnTo>
                <a:lnTo>
                  <a:pt x="1398" y="738"/>
                </a:lnTo>
                <a:lnTo>
                  <a:pt x="1376" y="716"/>
                </a:lnTo>
                <a:lnTo>
                  <a:pt x="1360" y="702"/>
                </a:lnTo>
                <a:lnTo>
                  <a:pt x="1344" y="690"/>
                </a:lnTo>
                <a:lnTo>
                  <a:pt x="1320" y="672"/>
                </a:lnTo>
                <a:lnTo>
                  <a:pt x="1280" y="648"/>
                </a:lnTo>
                <a:lnTo>
                  <a:pt x="1228" y="622"/>
                </a:lnTo>
                <a:lnTo>
                  <a:pt x="1194" y="608"/>
                </a:lnTo>
                <a:lnTo>
                  <a:pt x="1157" y="591"/>
                </a:lnTo>
                <a:lnTo>
                  <a:pt x="1133" y="587"/>
                </a:lnTo>
                <a:lnTo>
                  <a:pt x="0" y="586"/>
                </a:lnTo>
                <a:close/>
              </a:path>
            </a:pathLst>
          </a:custGeom>
          <a:solidFill>
            <a:schemeClr val="accent5">
              <a:lumMod val="75000"/>
            </a:schemeClr>
          </a:solidFill>
          <a:ln w="19050" algn="ctr">
            <a:solidFill>
              <a:schemeClr val="bg1"/>
            </a:solidFill>
            <a:round/>
            <a:headEnd/>
            <a:tailEnd/>
          </a:ln>
          <a:effectLst/>
        </p:spPr>
        <p:txBody>
          <a:bodyPr lIns="45720" tIns="45720" rIns="45720" bIns="45720" anchor="ctr"/>
          <a:lstStyle/>
          <a:p>
            <a:pPr algn="ctr" defTabSz="900113"/>
            <a:endParaRPr lang="en-US" sz="1100" b="1" dirty="0">
              <a:solidFill>
                <a:schemeClr val="bg1"/>
              </a:solidFill>
            </a:endParaRPr>
          </a:p>
        </p:txBody>
      </p:sp>
      <p:sp>
        <p:nvSpPr>
          <p:cNvPr id="27" name="Freeform 17"/>
          <p:cNvSpPr>
            <a:spLocks/>
          </p:cNvSpPr>
          <p:nvPr/>
        </p:nvSpPr>
        <p:spPr bwMode="auto">
          <a:xfrm>
            <a:off x="5261501" y="745410"/>
            <a:ext cx="3555065" cy="901162"/>
          </a:xfrm>
          <a:custGeom>
            <a:avLst/>
            <a:gdLst>
              <a:gd name="T0" fmla="*/ 0 w 2162"/>
              <a:gd name="T1" fmla="*/ 0 h 582"/>
              <a:gd name="T2" fmla="*/ 2147483647 w 2162"/>
              <a:gd name="T3" fmla="*/ 0 h 582"/>
              <a:gd name="T4" fmla="*/ 2147483647 w 2162"/>
              <a:gd name="T5" fmla="*/ 730845204 h 582"/>
              <a:gd name="T6" fmla="*/ 2147483647 w 2162"/>
              <a:gd name="T7" fmla="*/ 1466730719 h 582"/>
              <a:gd name="T8" fmla="*/ 2147483647 w 2162"/>
              <a:gd name="T9" fmla="*/ 1466730719 h 582"/>
              <a:gd name="T10" fmla="*/ 2147483647 w 2162"/>
              <a:gd name="T11" fmla="*/ 1381045443 h 582"/>
              <a:gd name="T12" fmla="*/ 2147483647 w 2162"/>
              <a:gd name="T13" fmla="*/ 1290319856 h 582"/>
              <a:gd name="T14" fmla="*/ 2147483647 w 2162"/>
              <a:gd name="T15" fmla="*/ 1224795821 h 582"/>
              <a:gd name="T16" fmla="*/ 2147483647 w 2162"/>
              <a:gd name="T17" fmla="*/ 1174392717 h 582"/>
              <a:gd name="T18" fmla="*/ 2147483647 w 2162"/>
              <a:gd name="T19" fmla="*/ 1108868682 h 582"/>
              <a:gd name="T20" fmla="*/ 2147483647 w 2162"/>
              <a:gd name="T21" fmla="*/ 1023183405 h 582"/>
              <a:gd name="T22" fmla="*/ 2147483647 w 2162"/>
              <a:gd name="T23" fmla="*/ 952619060 h 582"/>
              <a:gd name="T24" fmla="*/ 2093741983 w 2162"/>
              <a:gd name="T25" fmla="*/ 841732231 h 582"/>
              <a:gd name="T26" fmla="*/ 1975451145 w 2162"/>
              <a:gd name="T27" fmla="*/ 740925825 h 582"/>
              <a:gd name="T28" fmla="*/ 1827588888 w 2162"/>
              <a:gd name="T29" fmla="*/ 640119617 h 582"/>
              <a:gd name="T30" fmla="*/ 1656067001 w 2162"/>
              <a:gd name="T31" fmla="*/ 524192479 h 582"/>
              <a:gd name="T32" fmla="*/ 1419485325 w 2162"/>
              <a:gd name="T33" fmla="*/ 393144309 h 582"/>
              <a:gd name="T34" fmla="*/ 1236135988 w 2162"/>
              <a:gd name="T35" fmla="*/ 307459033 h 582"/>
              <a:gd name="T36" fmla="*/ 899006799 w 2162"/>
              <a:gd name="T37" fmla="*/ 176410913 h 582"/>
              <a:gd name="T38" fmla="*/ 561879545 w 2162"/>
              <a:gd name="T39" fmla="*/ 90725612 h 582"/>
              <a:gd name="T40" fmla="*/ 130118772 w 2162"/>
              <a:gd name="T41" fmla="*/ 10080624 h 582"/>
              <a:gd name="T42" fmla="*/ 0 w 2162"/>
              <a:gd name="T43" fmla="*/ 0 h 5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2"/>
              <a:gd name="T67" fmla="*/ 0 h 582"/>
              <a:gd name="T68" fmla="*/ 2162 w 2162"/>
              <a:gd name="T69" fmla="*/ 582 h 5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2" h="582">
                <a:moveTo>
                  <a:pt x="0" y="0"/>
                </a:moveTo>
                <a:lnTo>
                  <a:pt x="1988" y="0"/>
                </a:lnTo>
                <a:lnTo>
                  <a:pt x="2162" y="290"/>
                </a:lnTo>
                <a:lnTo>
                  <a:pt x="1990" y="582"/>
                </a:lnTo>
                <a:lnTo>
                  <a:pt x="896" y="582"/>
                </a:lnTo>
                <a:lnTo>
                  <a:pt x="874" y="548"/>
                </a:lnTo>
                <a:lnTo>
                  <a:pt x="850" y="512"/>
                </a:lnTo>
                <a:lnTo>
                  <a:pt x="834" y="486"/>
                </a:lnTo>
                <a:lnTo>
                  <a:pt x="818" y="466"/>
                </a:lnTo>
                <a:lnTo>
                  <a:pt x="800" y="440"/>
                </a:lnTo>
                <a:lnTo>
                  <a:pt x="772" y="406"/>
                </a:lnTo>
                <a:lnTo>
                  <a:pt x="748" y="378"/>
                </a:lnTo>
                <a:lnTo>
                  <a:pt x="708" y="334"/>
                </a:lnTo>
                <a:lnTo>
                  <a:pt x="668" y="294"/>
                </a:lnTo>
                <a:lnTo>
                  <a:pt x="618" y="254"/>
                </a:lnTo>
                <a:lnTo>
                  <a:pt x="560" y="208"/>
                </a:lnTo>
                <a:lnTo>
                  <a:pt x="480" y="156"/>
                </a:lnTo>
                <a:lnTo>
                  <a:pt x="418" y="122"/>
                </a:lnTo>
                <a:lnTo>
                  <a:pt x="304" y="70"/>
                </a:lnTo>
                <a:lnTo>
                  <a:pt x="190" y="36"/>
                </a:lnTo>
                <a:lnTo>
                  <a:pt x="44" y="4"/>
                </a:lnTo>
                <a:lnTo>
                  <a:pt x="0" y="0"/>
                </a:lnTo>
                <a:close/>
              </a:path>
            </a:pathLst>
          </a:custGeom>
          <a:solidFill>
            <a:srgbClr val="14385C"/>
          </a:solidFill>
          <a:ln w="9525">
            <a:noFill/>
            <a:prstDash val="dash"/>
            <a:round/>
            <a:headEnd/>
            <a:tailEnd/>
          </a:ln>
        </p:spPr>
        <p:txBody>
          <a:bodyPr/>
          <a:lstStyle/>
          <a:p>
            <a:endParaRPr lang="en-US" sz="1600" dirty="0"/>
          </a:p>
        </p:txBody>
      </p:sp>
      <p:sp>
        <p:nvSpPr>
          <p:cNvPr id="30" name="AutoShape 18"/>
          <p:cNvSpPr>
            <a:spLocks noChangeArrowheads="1"/>
          </p:cNvSpPr>
          <p:nvPr/>
        </p:nvSpPr>
        <p:spPr bwMode="gray">
          <a:xfrm>
            <a:off x="1725770" y="735406"/>
            <a:ext cx="1847173" cy="915505"/>
          </a:xfrm>
          <a:prstGeom prst="chevron">
            <a:avLst>
              <a:gd name="adj" fmla="val 31916"/>
            </a:avLst>
          </a:prstGeom>
          <a:solidFill>
            <a:srgbClr val="14385C"/>
          </a:solidFill>
          <a:ln w="9525">
            <a:noFill/>
            <a:prstDash val="dash"/>
            <a:miter lim="800000"/>
            <a:headEnd/>
            <a:tailEnd/>
          </a:ln>
          <a:effectLst/>
        </p:spPr>
        <p:txBody>
          <a:bodyPr lIns="182880" anchor="ctr"/>
          <a:lstStyle/>
          <a:p>
            <a:pPr algn="ctr" eaLnBrk="0" hangingPunct="0"/>
            <a:endParaRPr lang="en-GB" sz="1200" dirty="0">
              <a:solidFill>
                <a:schemeClr val="bg2"/>
              </a:solidFill>
            </a:endParaRPr>
          </a:p>
        </p:txBody>
      </p:sp>
      <p:sp>
        <p:nvSpPr>
          <p:cNvPr id="31" name="Freeform 19"/>
          <p:cNvSpPr>
            <a:spLocks/>
          </p:cNvSpPr>
          <p:nvPr/>
        </p:nvSpPr>
        <p:spPr bwMode="gray">
          <a:xfrm>
            <a:off x="3053715" y="1646572"/>
            <a:ext cx="1739153" cy="1489016"/>
          </a:xfrm>
          <a:custGeom>
            <a:avLst/>
            <a:gdLst>
              <a:gd name="T0" fmla="*/ 2147483647 w 1011"/>
              <a:gd name="T1" fmla="*/ 7561264 h 938"/>
              <a:gd name="T2" fmla="*/ 2147483647 w 1011"/>
              <a:gd name="T3" fmla="*/ 65524070 h 938"/>
              <a:gd name="T4" fmla="*/ 2147483647 w 1011"/>
              <a:gd name="T5" fmla="*/ 118448156 h 938"/>
              <a:gd name="T6" fmla="*/ 2147483647 w 1011"/>
              <a:gd name="T7" fmla="*/ 189012513 h 938"/>
              <a:gd name="T8" fmla="*/ 2147483647 w 1011"/>
              <a:gd name="T9" fmla="*/ 262096281 h 938"/>
              <a:gd name="T10" fmla="*/ 2147483647 w 1011"/>
              <a:gd name="T11" fmla="*/ 345262209 h 938"/>
              <a:gd name="T12" fmla="*/ 2146298122 w 1011"/>
              <a:gd name="T13" fmla="*/ 413305617 h 938"/>
              <a:gd name="T14" fmla="*/ 2098995759 w 1011"/>
              <a:gd name="T15" fmla="*/ 453628205 h 938"/>
              <a:gd name="T16" fmla="*/ 2031000437 w 1011"/>
              <a:gd name="T17" fmla="*/ 534273184 h 938"/>
              <a:gd name="T18" fmla="*/ 1948223450 w 1011"/>
              <a:gd name="T19" fmla="*/ 640119719 h 938"/>
              <a:gd name="T20" fmla="*/ 1897965440 w 1011"/>
              <a:gd name="T21" fmla="*/ 710684076 h 938"/>
              <a:gd name="T22" fmla="*/ 1809275442 w 1011"/>
              <a:gd name="T23" fmla="*/ 869454871 h 938"/>
              <a:gd name="T24" fmla="*/ 1744235337 w 1011"/>
              <a:gd name="T25" fmla="*/ 1048385124 h 938"/>
              <a:gd name="T26" fmla="*/ 1708760713 w 1011"/>
              <a:gd name="T27" fmla="*/ 1224796016 h 938"/>
              <a:gd name="T28" fmla="*/ 1693979047 w 1011"/>
              <a:gd name="T29" fmla="*/ 1343244122 h 938"/>
              <a:gd name="T30" fmla="*/ 1699890338 w 1011"/>
              <a:gd name="T31" fmla="*/ 1504534080 h 938"/>
              <a:gd name="T32" fmla="*/ 1726498025 w 1011"/>
              <a:gd name="T33" fmla="*/ 1678424419 h 938"/>
              <a:gd name="T34" fmla="*/ 1764930014 w 1011"/>
              <a:gd name="T35" fmla="*/ 1829633755 h 938"/>
              <a:gd name="T36" fmla="*/ 886900194 w 1011"/>
              <a:gd name="T37" fmla="*/ 1864915933 h 938"/>
              <a:gd name="T38" fmla="*/ 177380050 w 1011"/>
              <a:gd name="T39" fmla="*/ 2147483647 h 938"/>
              <a:gd name="T40" fmla="*/ 138948061 w 1011"/>
              <a:gd name="T41" fmla="*/ 2147483647 h 938"/>
              <a:gd name="T42" fmla="*/ 88690025 w 1011"/>
              <a:gd name="T43" fmla="*/ 2053928397 h 938"/>
              <a:gd name="T44" fmla="*/ 59126692 w 1011"/>
              <a:gd name="T45" fmla="*/ 1935480290 h 938"/>
              <a:gd name="T46" fmla="*/ 32518992 w 1011"/>
              <a:gd name="T47" fmla="*/ 1761590348 h 938"/>
              <a:gd name="T48" fmla="*/ 8868659 w 1011"/>
              <a:gd name="T49" fmla="*/ 1607859666 h 938"/>
              <a:gd name="T50" fmla="*/ 0 w 1011"/>
              <a:gd name="T51" fmla="*/ 1428929412 h 938"/>
              <a:gd name="T52" fmla="*/ 5913012 w 1011"/>
              <a:gd name="T53" fmla="*/ 1247476622 h 938"/>
              <a:gd name="T54" fmla="*/ 23650329 w 1011"/>
              <a:gd name="T55" fmla="*/ 1088707614 h 938"/>
              <a:gd name="T56" fmla="*/ 59126692 w 1011"/>
              <a:gd name="T57" fmla="*/ 892135477 h 938"/>
              <a:gd name="T58" fmla="*/ 115297739 w 1011"/>
              <a:gd name="T59" fmla="*/ 655240653 h 938"/>
              <a:gd name="T60" fmla="*/ 203987737 w 1011"/>
              <a:gd name="T61" fmla="*/ 413305617 h 938"/>
              <a:gd name="T62" fmla="*/ 337021068 w 1011"/>
              <a:gd name="T63" fmla="*/ 148688436 h 9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1"/>
              <a:gd name="T97" fmla="*/ 0 h 938"/>
              <a:gd name="T98" fmla="*/ 1011 w 1011"/>
              <a:gd name="T99" fmla="*/ 938 h 9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1" h="938">
                <a:moveTo>
                  <a:pt x="143" y="0"/>
                </a:moveTo>
                <a:lnTo>
                  <a:pt x="1011" y="3"/>
                </a:lnTo>
                <a:lnTo>
                  <a:pt x="959" y="15"/>
                </a:lnTo>
                <a:lnTo>
                  <a:pt x="929" y="26"/>
                </a:lnTo>
                <a:lnTo>
                  <a:pt x="905" y="38"/>
                </a:lnTo>
                <a:lnTo>
                  <a:pt x="887" y="47"/>
                </a:lnTo>
                <a:lnTo>
                  <a:pt x="855" y="62"/>
                </a:lnTo>
                <a:lnTo>
                  <a:pt x="833" y="75"/>
                </a:lnTo>
                <a:lnTo>
                  <a:pt x="807" y="93"/>
                </a:lnTo>
                <a:lnTo>
                  <a:pt x="791" y="104"/>
                </a:lnTo>
                <a:lnTo>
                  <a:pt x="776" y="117"/>
                </a:lnTo>
                <a:lnTo>
                  <a:pt x="755" y="137"/>
                </a:lnTo>
                <a:lnTo>
                  <a:pt x="740" y="150"/>
                </a:lnTo>
                <a:lnTo>
                  <a:pt x="726" y="164"/>
                </a:lnTo>
                <a:lnTo>
                  <a:pt x="714" y="176"/>
                </a:lnTo>
                <a:lnTo>
                  <a:pt x="710" y="180"/>
                </a:lnTo>
                <a:lnTo>
                  <a:pt x="698" y="197"/>
                </a:lnTo>
                <a:lnTo>
                  <a:pt x="687" y="212"/>
                </a:lnTo>
                <a:lnTo>
                  <a:pt x="672" y="230"/>
                </a:lnTo>
                <a:lnTo>
                  <a:pt x="659" y="254"/>
                </a:lnTo>
                <a:lnTo>
                  <a:pt x="650" y="269"/>
                </a:lnTo>
                <a:lnTo>
                  <a:pt x="642" y="282"/>
                </a:lnTo>
                <a:lnTo>
                  <a:pt x="627" y="311"/>
                </a:lnTo>
                <a:lnTo>
                  <a:pt x="612" y="345"/>
                </a:lnTo>
                <a:lnTo>
                  <a:pt x="599" y="383"/>
                </a:lnTo>
                <a:lnTo>
                  <a:pt x="590" y="416"/>
                </a:lnTo>
                <a:lnTo>
                  <a:pt x="582" y="453"/>
                </a:lnTo>
                <a:lnTo>
                  <a:pt x="578" y="486"/>
                </a:lnTo>
                <a:lnTo>
                  <a:pt x="575" y="512"/>
                </a:lnTo>
                <a:lnTo>
                  <a:pt x="573" y="533"/>
                </a:lnTo>
                <a:lnTo>
                  <a:pt x="573" y="564"/>
                </a:lnTo>
                <a:lnTo>
                  <a:pt x="575" y="597"/>
                </a:lnTo>
                <a:lnTo>
                  <a:pt x="578" y="624"/>
                </a:lnTo>
                <a:lnTo>
                  <a:pt x="584" y="666"/>
                </a:lnTo>
                <a:lnTo>
                  <a:pt x="588" y="693"/>
                </a:lnTo>
                <a:lnTo>
                  <a:pt x="597" y="726"/>
                </a:lnTo>
                <a:lnTo>
                  <a:pt x="602" y="746"/>
                </a:lnTo>
                <a:lnTo>
                  <a:pt x="300" y="740"/>
                </a:lnTo>
                <a:lnTo>
                  <a:pt x="66" y="938"/>
                </a:lnTo>
                <a:lnTo>
                  <a:pt x="60" y="915"/>
                </a:lnTo>
                <a:lnTo>
                  <a:pt x="53" y="893"/>
                </a:lnTo>
                <a:lnTo>
                  <a:pt x="47" y="873"/>
                </a:lnTo>
                <a:lnTo>
                  <a:pt x="38" y="840"/>
                </a:lnTo>
                <a:lnTo>
                  <a:pt x="30" y="815"/>
                </a:lnTo>
                <a:lnTo>
                  <a:pt x="23" y="792"/>
                </a:lnTo>
                <a:lnTo>
                  <a:pt x="20" y="768"/>
                </a:lnTo>
                <a:lnTo>
                  <a:pt x="15" y="735"/>
                </a:lnTo>
                <a:lnTo>
                  <a:pt x="11" y="699"/>
                </a:lnTo>
                <a:lnTo>
                  <a:pt x="6" y="663"/>
                </a:lnTo>
                <a:lnTo>
                  <a:pt x="3" y="638"/>
                </a:lnTo>
                <a:lnTo>
                  <a:pt x="2" y="600"/>
                </a:lnTo>
                <a:lnTo>
                  <a:pt x="0" y="567"/>
                </a:lnTo>
                <a:lnTo>
                  <a:pt x="0" y="528"/>
                </a:lnTo>
                <a:lnTo>
                  <a:pt x="2" y="495"/>
                </a:lnTo>
                <a:lnTo>
                  <a:pt x="5" y="464"/>
                </a:lnTo>
                <a:lnTo>
                  <a:pt x="8" y="432"/>
                </a:lnTo>
                <a:lnTo>
                  <a:pt x="12" y="396"/>
                </a:lnTo>
                <a:lnTo>
                  <a:pt x="20" y="354"/>
                </a:lnTo>
                <a:lnTo>
                  <a:pt x="29" y="303"/>
                </a:lnTo>
                <a:lnTo>
                  <a:pt x="39" y="260"/>
                </a:lnTo>
                <a:lnTo>
                  <a:pt x="53" y="212"/>
                </a:lnTo>
                <a:lnTo>
                  <a:pt x="69" y="164"/>
                </a:lnTo>
                <a:lnTo>
                  <a:pt x="90" y="111"/>
                </a:lnTo>
                <a:lnTo>
                  <a:pt x="114" y="59"/>
                </a:lnTo>
                <a:lnTo>
                  <a:pt x="143" y="0"/>
                </a:lnTo>
                <a:close/>
              </a:path>
            </a:pathLst>
          </a:custGeom>
          <a:solidFill>
            <a:schemeClr val="bg2">
              <a:lumMod val="50000"/>
            </a:schemeClr>
          </a:solidFill>
          <a:ln w="19050" algn="ctr">
            <a:solidFill>
              <a:schemeClr val="bg1"/>
            </a:solidFill>
            <a:round/>
            <a:headEnd/>
            <a:tailEnd/>
          </a:ln>
          <a:effectLst>
            <a:glow rad="139700">
              <a:schemeClr val="accent4">
                <a:satMod val="175000"/>
                <a:alpha val="40000"/>
              </a:schemeClr>
            </a:glow>
          </a:effectLst>
        </p:spPr>
        <p:txBody>
          <a:bodyPr lIns="45720" tIns="45720" rIns="45720" bIns="45720" anchor="ctr"/>
          <a:lstStyle/>
          <a:p>
            <a:pPr algn="ctr" defTabSz="900113"/>
            <a:endParaRPr lang="en-US" sz="1100" b="1" dirty="0">
              <a:solidFill>
                <a:schemeClr val="bg1"/>
              </a:solidFill>
            </a:endParaRPr>
          </a:p>
        </p:txBody>
      </p:sp>
      <p:sp>
        <p:nvSpPr>
          <p:cNvPr id="33" name="Rectangle 15"/>
          <p:cNvSpPr>
            <a:spLocks noChangeArrowheads="1"/>
          </p:cNvSpPr>
          <p:nvPr/>
        </p:nvSpPr>
        <p:spPr bwMode="blackWhite">
          <a:xfrm>
            <a:off x="5972917" y="2259854"/>
            <a:ext cx="979566" cy="1077218"/>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buFont typeface="Wingdings" pitchFamily="2" charset="2"/>
              <a:buNone/>
            </a:pPr>
            <a:r>
              <a:rPr lang="en-US" sz="1400" b="1" dirty="0">
                <a:solidFill>
                  <a:srgbClr val="FFFF00"/>
                </a:solidFill>
                <a:latin typeface="Franklin Gothic Book" pitchFamily="34" charset="0"/>
              </a:rPr>
              <a:t>TxDMV sends proposed route to carrier</a:t>
            </a:r>
          </a:p>
        </p:txBody>
      </p:sp>
      <p:sp>
        <p:nvSpPr>
          <p:cNvPr id="34" name="Rectangle 16"/>
          <p:cNvSpPr>
            <a:spLocks noChangeArrowheads="1"/>
          </p:cNvSpPr>
          <p:nvPr/>
        </p:nvSpPr>
        <p:spPr bwMode="blackWhite">
          <a:xfrm>
            <a:off x="4706023" y="3445325"/>
            <a:ext cx="1462957" cy="707886"/>
          </a:xfrm>
          <a:prstGeom prst="rect">
            <a:avLst/>
          </a:prstGeom>
          <a:noFill/>
          <a:ln w="9525">
            <a:noFill/>
            <a:miter lim="800000"/>
            <a:headEnd/>
            <a:tailEnd/>
          </a:ln>
        </p:spPr>
        <p:txBody>
          <a:bodyPr wrap="square" lIns="0" tIns="0" rIns="0" bIns="0" anchor="ctr" anchorCtr="1">
            <a:spAutoFit/>
          </a:bodyPr>
          <a:lstStyle/>
          <a:p>
            <a:pPr algn="ctr" defTabSz="787400">
              <a:spcBef>
                <a:spcPts val="1500"/>
              </a:spcBef>
              <a:buClr>
                <a:schemeClr val="tx1"/>
              </a:buClr>
            </a:pPr>
            <a:r>
              <a:rPr lang="en-US" sz="1400" b="1" dirty="0">
                <a:solidFill>
                  <a:srgbClr val="FFFF00"/>
                </a:solidFill>
                <a:latin typeface="Franklin Gothic Book" pitchFamily="34" charset="0"/>
              </a:rPr>
              <a:t>Consulting engineer performs bridge analysis</a:t>
            </a:r>
            <a:r>
              <a:rPr lang="en-US" b="1" dirty="0">
                <a:solidFill>
                  <a:srgbClr val="FFFF00"/>
                </a:solidFill>
                <a:latin typeface="Franklin Gothic Book" pitchFamily="34" charset="0"/>
              </a:rPr>
              <a:t>  </a:t>
            </a:r>
          </a:p>
        </p:txBody>
      </p:sp>
      <p:sp>
        <p:nvSpPr>
          <p:cNvPr id="35" name="Rectangle 17"/>
          <p:cNvSpPr>
            <a:spLocks noChangeArrowheads="1"/>
          </p:cNvSpPr>
          <p:nvPr/>
        </p:nvSpPr>
        <p:spPr bwMode="blackWhite">
          <a:xfrm>
            <a:off x="3572943" y="3139927"/>
            <a:ext cx="884191" cy="861774"/>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pPr>
            <a:r>
              <a:rPr lang="en-US" sz="1400" b="1" dirty="0">
                <a:solidFill>
                  <a:srgbClr val="FFFF00"/>
                </a:solidFill>
                <a:latin typeface="Franklin Gothic Book" pitchFamily="34" charset="0"/>
              </a:rPr>
              <a:t>Analysis  sent to BRG for         review </a:t>
            </a:r>
          </a:p>
        </p:txBody>
      </p:sp>
      <p:sp>
        <p:nvSpPr>
          <p:cNvPr id="36" name="Rectangle 19"/>
          <p:cNvSpPr>
            <a:spLocks noChangeArrowheads="1"/>
          </p:cNvSpPr>
          <p:nvPr/>
        </p:nvSpPr>
        <p:spPr bwMode="blackWhite">
          <a:xfrm>
            <a:off x="3084276" y="1994256"/>
            <a:ext cx="977333" cy="646331"/>
          </a:xfrm>
          <a:prstGeom prst="rect">
            <a:avLst/>
          </a:prstGeom>
          <a:noFill/>
          <a:ln w="9525">
            <a:noFill/>
            <a:miter lim="800000"/>
            <a:headEnd/>
            <a:tailEnd/>
          </a:ln>
        </p:spPr>
        <p:txBody>
          <a:bodyPr wrap="square" lIns="0" tIns="0" rIns="0" bIns="0" anchor="ctr" anchorCtr="1">
            <a:spAutoFit/>
          </a:bodyPr>
          <a:lstStyle/>
          <a:p>
            <a:pPr defTabSz="787400">
              <a:spcBef>
                <a:spcPts val="1500"/>
              </a:spcBef>
              <a:buClr>
                <a:schemeClr val="tx1"/>
              </a:buClr>
              <a:buFont typeface="Wingdings" pitchFamily="2" charset="2"/>
              <a:buNone/>
            </a:pPr>
            <a:r>
              <a:rPr lang="en-US" sz="1400" b="1" dirty="0">
                <a:solidFill>
                  <a:srgbClr val="FFFF00"/>
                </a:solidFill>
                <a:latin typeface="Franklin Gothic Book" pitchFamily="34" charset="0"/>
              </a:rPr>
              <a:t>BRG sends letter of approval </a:t>
            </a:r>
          </a:p>
        </p:txBody>
      </p:sp>
      <p:sp>
        <p:nvSpPr>
          <p:cNvPr id="37" name="TextBox 36"/>
          <p:cNvSpPr txBox="1"/>
          <p:nvPr/>
        </p:nvSpPr>
        <p:spPr>
          <a:xfrm>
            <a:off x="188785" y="840765"/>
            <a:ext cx="1776192" cy="646331"/>
          </a:xfrm>
          <a:prstGeom prst="rect">
            <a:avLst/>
          </a:prstGeom>
          <a:noFill/>
        </p:spPr>
        <p:txBody>
          <a:bodyPr wrap="none" rtlCol="0">
            <a:spAutoFit/>
          </a:bodyPr>
          <a:lstStyle/>
          <a:p>
            <a:r>
              <a:rPr lang="en-US" b="1" dirty="0">
                <a:solidFill>
                  <a:schemeClr val="bg1"/>
                </a:solidFill>
                <a:latin typeface="Franklin Gothic Book" pitchFamily="34" charset="0"/>
              </a:rPr>
              <a:t>TxDMV receives </a:t>
            </a:r>
          </a:p>
          <a:p>
            <a:r>
              <a:rPr lang="en-US" b="1" dirty="0">
                <a:solidFill>
                  <a:schemeClr val="bg1"/>
                </a:solidFill>
                <a:latin typeface="Franklin Gothic Book" pitchFamily="34" charset="0"/>
              </a:rPr>
              <a:t>application</a:t>
            </a:r>
          </a:p>
        </p:txBody>
      </p:sp>
      <p:sp>
        <p:nvSpPr>
          <p:cNvPr id="38" name="TextBox 37"/>
          <p:cNvSpPr txBox="1"/>
          <p:nvPr/>
        </p:nvSpPr>
        <p:spPr>
          <a:xfrm>
            <a:off x="1882224" y="863212"/>
            <a:ext cx="1690719" cy="646331"/>
          </a:xfrm>
          <a:prstGeom prst="rect">
            <a:avLst/>
          </a:prstGeom>
          <a:noFill/>
        </p:spPr>
        <p:txBody>
          <a:bodyPr wrap="none" rtlCol="0">
            <a:spAutoFit/>
          </a:bodyPr>
          <a:lstStyle/>
          <a:p>
            <a:r>
              <a:rPr lang="en-US" b="1" dirty="0">
                <a:solidFill>
                  <a:schemeClr val="bg1"/>
                </a:solidFill>
                <a:latin typeface="Franklin Gothic Book" pitchFamily="34" charset="0"/>
              </a:rPr>
              <a:t>TxDMV creates </a:t>
            </a:r>
          </a:p>
          <a:p>
            <a:r>
              <a:rPr lang="en-US" b="1" dirty="0">
                <a:solidFill>
                  <a:schemeClr val="bg1"/>
                </a:solidFill>
                <a:latin typeface="Franklin Gothic Book" pitchFamily="34" charset="0"/>
              </a:rPr>
              <a:t>route</a:t>
            </a:r>
          </a:p>
        </p:txBody>
      </p:sp>
      <p:sp>
        <p:nvSpPr>
          <p:cNvPr id="39" name="TextBox 38"/>
          <p:cNvSpPr txBox="1"/>
          <p:nvPr/>
        </p:nvSpPr>
        <p:spPr>
          <a:xfrm>
            <a:off x="3820988" y="1008492"/>
            <a:ext cx="2218300" cy="369332"/>
          </a:xfrm>
          <a:prstGeom prst="rect">
            <a:avLst/>
          </a:prstGeom>
          <a:noFill/>
        </p:spPr>
        <p:txBody>
          <a:bodyPr wrap="none" rtlCol="0">
            <a:spAutoFit/>
          </a:bodyPr>
          <a:lstStyle/>
          <a:p>
            <a:r>
              <a:rPr lang="en-US" b="1" dirty="0">
                <a:solidFill>
                  <a:schemeClr val="bg1"/>
                </a:solidFill>
                <a:latin typeface="Franklin Gothic Book" pitchFamily="34" charset="0"/>
              </a:rPr>
              <a:t>TxDOT District review</a:t>
            </a:r>
          </a:p>
        </p:txBody>
      </p:sp>
      <p:sp>
        <p:nvSpPr>
          <p:cNvPr id="40" name="TextBox 39"/>
          <p:cNvSpPr txBox="1"/>
          <p:nvPr/>
        </p:nvSpPr>
        <p:spPr>
          <a:xfrm>
            <a:off x="6732577" y="872825"/>
            <a:ext cx="1838314" cy="646331"/>
          </a:xfrm>
          <a:prstGeom prst="rect">
            <a:avLst/>
          </a:prstGeom>
          <a:noFill/>
        </p:spPr>
        <p:txBody>
          <a:bodyPr wrap="square" rtlCol="0">
            <a:spAutoFit/>
          </a:bodyPr>
          <a:lstStyle/>
          <a:p>
            <a:r>
              <a:rPr lang="en-US" b="1" dirty="0">
                <a:solidFill>
                  <a:schemeClr val="bg1"/>
                </a:solidFill>
                <a:latin typeface="Franklin Gothic Book" pitchFamily="34" charset="0"/>
              </a:rPr>
              <a:t>TxDMV Permit  issued</a:t>
            </a:r>
          </a:p>
        </p:txBody>
      </p:sp>
    </p:spTree>
    <p:extLst>
      <p:ext uri="{BB962C8B-B14F-4D97-AF65-F5344CB8AC3E}">
        <p14:creationId xmlns:p14="http://schemas.microsoft.com/office/powerpoint/2010/main" val="332334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Consultant Bridge Analysis</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18</a:t>
            </a:fld>
            <a:endParaRPr lang="en-US" dirty="0"/>
          </a:p>
        </p:txBody>
      </p:sp>
      <p:sp>
        <p:nvSpPr>
          <p:cNvPr id="5" name="Rectangle 4"/>
          <p:cNvSpPr/>
          <p:nvPr/>
        </p:nvSpPr>
        <p:spPr>
          <a:xfrm>
            <a:off x="103031" y="566670"/>
            <a:ext cx="4024648" cy="2800767"/>
          </a:xfrm>
          <a:prstGeom prst="rect">
            <a:avLst/>
          </a:prstGeom>
        </p:spPr>
        <p:txBody>
          <a:bodyPr wrap="square">
            <a:spAutoFit/>
          </a:bodyPr>
          <a:lstStyle/>
          <a:p>
            <a:pPr marL="285750" lvl="0" indent="-285750">
              <a:buFont typeface="Wingdings" panose="05000000000000000000" pitchFamily="2" charset="2"/>
              <a:buChar char="§"/>
            </a:pPr>
            <a:r>
              <a:rPr lang="en-US" sz="1600" u="sng" dirty="0">
                <a:latin typeface="Franklin Gothic Book" panose="020B0503020102020204" pitchFamily="34" charset="0"/>
              </a:rPr>
              <a:t>Commercial movers must provide an analysis of bridges</a:t>
            </a:r>
            <a:r>
              <a:rPr lang="en-US" sz="1600" dirty="0">
                <a:latin typeface="Franklin Gothic Book" panose="020B0503020102020204" pitchFamily="34" charset="0"/>
              </a:rPr>
              <a:t> on the proposed route.</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dirty="0">
                <a:latin typeface="Franklin Gothic Book" panose="020B0503020102020204" pitchFamily="34" charset="0"/>
              </a:rPr>
              <a:t>A superheavy </a:t>
            </a:r>
            <a:r>
              <a:rPr lang="en-US" sz="1600" u="sng" dirty="0">
                <a:latin typeface="Franklin Gothic Book" panose="020B0503020102020204" pitchFamily="34" charset="0"/>
              </a:rPr>
              <a:t>engineering report must be provided to TxDOT BRG</a:t>
            </a:r>
            <a:r>
              <a:rPr lang="en-US" sz="1600" dirty="0">
                <a:latin typeface="Franklin Gothic Book" panose="020B0503020102020204" pitchFamily="34" charset="0"/>
              </a:rPr>
              <a:t> for review.</a:t>
            </a:r>
          </a:p>
          <a:p>
            <a:pPr marL="285750" lvl="0" indent="-285750">
              <a:buFont typeface="Wingdings" panose="05000000000000000000" pitchFamily="2" charset="2"/>
              <a:buChar char="§"/>
            </a:pPr>
            <a:endParaRPr lang="en-US" sz="1600" dirty="0">
              <a:latin typeface="Franklin Gothic Book" panose="020B0503020102020204" pitchFamily="34" charset="0"/>
            </a:endParaRPr>
          </a:p>
          <a:p>
            <a:pPr marL="285750" lvl="0" indent="-285750">
              <a:buFont typeface="Wingdings" panose="05000000000000000000" pitchFamily="2" charset="2"/>
              <a:buChar char="§"/>
            </a:pPr>
            <a:r>
              <a:rPr lang="en-US" sz="1600" dirty="0">
                <a:latin typeface="Franklin Gothic Book" panose="020B0503020102020204" pitchFamily="34" charset="0"/>
              </a:rPr>
              <a:t>These reports are generally </a:t>
            </a:r>
            <a:r>
              <a:rPr lang="en-US" sz="1600" u="sng" dirty="0">
                <a:latin typeface="Franklin Gothic Book" panose="020B0503020102020204" pitchFamily="34" charset="0"/>
              </a:rPr>
              <a:t>prepared by third-party consulting engineers that are pre-approved by TxDOT BRG</a:t>
            </a:r>
            <a:r>
              <a:rPr lang="en-US" sz="1600" dirty="0">
                <a:latin typeface="Franklin Gothic Book" panose="020B0503020102020204" pitchFamily="34" charset="0"/>
              </a:rPr>
              <a:t> for overweight route analysis.</a:t>
            </a:r>
          </a:p>
        </p:txBody>
      </p:sp>
      <p:pic>
        <p:nvPicPr>
          <p:cNvPr id="569" name="Picture 568" descr="IMGP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332" y="753413"/>
            <a:ext cx="4898668" cy="36740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5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1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62937"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19</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b="1" dirty="0">
                <a:solidFill>
                  <a:prstClr val="black"/>
                </a:solidFill>
                <a:latin typeface="Franklin Gothic Book" pitchFamily="34" charset="0"/>
              </a:rPr>
              <a:t>Texas Department of Transportation (TxDOT) – Bridge Division</a:t>
            </a:r>
          </a:p>
        </p:txBody>
      </p:sp>
      <p:sp>
        <p:nvSpPr>
          <p:cNvPr id="56" name="Rectangle 55"/>
          <p:cNvSpPr/>
          <p:nvPr>
            <p:custDataLst>
              <p:tags r:id="rId7"/>
            </p:custDataLst>
          </p:nvPr>
        </p:nvSpPr>
        <p:spPr bwMode="auto">
          <a:xfrm rot="10800000" flipH="1" flipV="1">
            <a:off x="476243" y="1299848"/>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Motor Vehicles (TxDMV) – Motor Carrier Division</a:t>
            </a:r>
          </a:p>
        </p:txBody>
      </p:sp>
      <p:sp>
        <p:nvSpPr>
          <p:cNvPr id="62" name="Rectangle 61"/>
          <p:cNvSpPr/>
          <p:nvPr>
            <p:custDataLst>
              <p:tags r:id="rId8"/>
            </p:custDataLst>
          </p:nvPr>
        </p:nvSpPr>
        <p:spPr bwMode="auto">
          <a:xfrm rot="10800000" flipH="1" flipV="1">
            <a:off x="471716" y="1800110"/>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Permit Process for Superheavy</a:t>
            </a:r>
          </a:p>
        </p:txBody>
      </p:sp>
      <p:sp>
        <p:nvSpPr>
          <p:cNvPr id="63" name="Rectangle 62"/>
          <p:cNvSpPr/>
          <p:nvPr>
            <p:custDataLst>
              <p:tags r:id="rId9"/>
            </p:custDataLst>
          </p:nvPr>
        </p:nvSpPr>
        <p:spPr bwMode="auto">
          <a:xfrm rot="10800000" flipH="1" flipV="1">
            <a:off x="479612" y="2800632"/>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extLst>
      <p:ext uri="{BB962C8B-B14F-4D97-AF65-F5344CB8AC3E}">
        <p14:creationId xmlns:p14="http://schemas.microsoft.com/office/powerpoint/2010/main" val="136316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2358" name="think-cell Slide" r:id="rId19" imgW="0" imgH="0" progId="">
                  <p:embed/>
                </p:oleObj>
              </mc:Choice>
              <mc:Fallback>
                <p:oleObj name="think-cell Slide" r:id="rId19"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2</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Transportation (TxDOT) – Bridge Division</a:t>
            </a:r>
          </a:p>
        </p:txBody>
      </p:sp>
      <p:sp>
        <p:nvSpPr>
          <p:cNvPr id="56" name="Rectangle 55"/>
          <p:cNvSpPr/>
          <p:nvPr>
            <p:custDataLst>
              <p:tags r:id="rId7"/>
            </p:custDataLst>
          </p:nvPr>
        </p:nvSpPr>
        <p:spPr bwMode="auto">
          <a:xfrm rot="10800000" flipH="1" flipV="1">
            <a:off x="482682" y="1299848"/>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Motor Vehicles (TxDMV) – Motor Carrier Division</a:t>
            </a:r>
          </a:p>
        </p:txBody>
      </p:sp>
      <p:sp>
        <p:nvSpPr>
          <p:cNvPr id="62" name="Rectangle 61"/>
          <p:cNvSpPr/>
          <p:nvPr>
            <p:custDataLst>
              <p:tags r:id="rId8"/>
            </p:custDataLst>
          </p:nvPr>
        </p:nvSpPr>
        <p:spPr bwMode="auto">
          <a:xfrm rot="10800000" flipH="1" flipV="1">
            <a:off x="471716" y="1800110"/>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Permit Process for Super Heavy</a:t>
            </a:r>
          </a:p>
        </p:txBody>
      </p:sp>
      <p:sp>
        <p:nvSpPr>
          <p:cNvPr id="63" name="Rectangle 62"/>
          <p:cNvSpPr/>
          <p:nvPr>
            <p:custDataLst>
              <p:tags r:id="rId9"/>
            </p:custDataLst>
          </p:nvPr>
        </p:nvSpPr>
        <p:spPr bwMode="auto">
          <a:xfrm rot="10800000" flipH="1" flipV="1">
            <a:off x="479612" y="2800632"/>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Group 260"/>
          <p:cNvGrpSpPr/>
          <p:nvPr/>
        </p:nvGrpSpPr>
        <p:grpSpPr>
          <a:xfrm>
            <a:off x="4043981" y="677811"/>
            <a:ext cx="4062190" cy="3934218"/>
            <a:chOff x="2108200" y="1066800"/>
            <a:chExt cx="5291138" cy="5124450"/>
          </a:xfrm>
        </p:grpSpPr>
        <p:sp>
          <p:nvSpPr>
            <p:cNvPr id="317" name="Freeform 273"/>
            <p:cNvSpPr>
              <a:spLocks/>
            </p:cNvSpPr>
            <p:nvPr/>
          </p:nvSpPr>
          <p:spPr bwMode="auto">
            <a:xfrm>
              <a:off x="5654675" y="4283075"/>
              <a:ext cx="300038" cy="328613"/>
            </a:xfrm>
            <a:custGeom>
              <a:avLst/>
              <a:gdLst/>
              <a:ahLst/>
              <a:cxnLst>
                <a:cxn ang="0">
                  <a:pos x="65" y="49"/>
                </a:cxn>
                <a:cxn ang="0">
                  <a:pos x="86" y="46"/>
                </a:cxn>
                <a:cxn ang="0">
                  <a:pos x="148" y="0"/>
                </a:cxn>
                <a:cxn ang="0">
                  <a:pos x="200" y="46"/>
                </a:cxn>
                <a:cxn ang="0">
                  <a:pos x="182" y="74"/>
                </a:cxn>
                <a:cxn ang="0">
                  <a:pos x="176" y="132"/>
                </a:cxn>
                <a:cxn ang="0">
                  <a:pos x="73" y="220"/>
                </a:cxn>
                <a:cxn ang="0">
                  <a:pos x="39" y="181"/>
                </a:cxn>
                <a:cxn ang="0">
                  <a:pos x="0" y="140"/>
                </a:cxn>
                <a:cxn ang="0">
                  <a:pos x="5" y="132"/>
                </a:cxn>
                <a:cxn ang="0">
                  <a:pos x="65" y="49"/>
                </a:cxn>
              </a:cxnLst>
              <a:rect l="0" t="0" r="r" b="b"/>
              <a:pathLst>
                <a:path w="200" h="220">
                  <a:moveTo>
                    <a:pt x="65" y="49"/>
                  </a:moveTo>
                  <a:lnTo>
                    <a:pt x="86" y="46"/>
                  </a:lnTo>
                  <a:lnTo>
                    <a:pt x="148" y="0"/>
                  </a:lnTo>
                  <a:lnTo>
                    <a:pt x="200" y="46"/>
                  </a:lnTo>
                  <a:lnTo>
                    <a:pt x="182" y="74"/>
                  </a:lnTo>
                  <a:lnTo>
                    <a:pt x="176" y="132"/>
                  </a:lnTo>
                  <a:lnTo>
                    <a:pt x="73" y="220"/>
                  </a:lnTo>
                  <a:lnTo>
                    <a:pt x="39" y="181"/>
                  </a:lnTo>
                  <a:lnTo>
                    <a:pt x="0" y="140"/>
                  </a:lnTo>
                  <a:lnTo>
                    <a:pt x="5" y="132"/>
                  </a:lnTo>
                  <a:lnTo>
                    <a:pt x="65" y="4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18" name="Freeform 274"/>
            <p:cNvSpPr>
              <a:spLocks/>
            </p:cNvSpPr>
            <p:nvPr/>
          </p:nvSpPr>
          <p:spPr bwMode="auto">
            <a:xfrm>
              <a:off x="5708650" y="4479925"/>
              <a:ext cx="322263" cy="263525"/>
            </a:xfrm>
            <a:custGeom>
              <a:avLst/>
              <a:gdLst/>
              <a:ahLst/>
              <a:cxnLst>
                <a:cxn ang="0">
                  <a:pos x="37" y="88"/>
                </a:cxn>
                <a:cxn ang="0">
                  <a:pos x="140" y="0"/>
                </a:cxn>
                <a:cxn ang="0">
                  <a:pos x="215" y="86"/>
                </a:cxn>
                <a:cxn ang="0">
                  <a:pos x="127" y="163"/>
                </a:cxn>
                <a:cxn ang="0">
                  <a:pos x="97" y="142"/>
                </a:cxn>
                <a:cxn ang="0">
                  <a:pos x="52" y="176"/>
                </a:cxn>
                <a:cxn ang="0">
                  <a:pos x="0" y="120"/>
                </a:cxn>
                <a:cxn ang="0">
                  <a:pos x="37" y="88"/>
                </a:cxn>
              </a:cxnLst>
              <a:rect l="0" t="0" r="r" b="b"/>
              <a:pathLst>
                <a:path w="215" h="176">
                  <a:moveTo>
                    <a:pt x="37" y="88"/>
                  </a:moveTo>
                  <a:lnTo>
                    <a:pt x="140" y="0"/>
                  </a:lnTo>
                  <a:lnTo>
                    <a:pt x="215" y="86"/>
                  </a:lnTo>
                  <a:lnTo>
                    <a:pt x="127" y="163"/>
                  </a:lnTo>
                  <a:lnTo>
                    <a:pt x="97" y="142"/>
                  </a:lnTo>
                  <a:lnTo>
                    <a:pt x="52" y="176"/>
                  </a:lnTo>
                  <a:lnTo>
                    <a:pt x="0" y="120"/>
                  </a:lnTo>
                  <a:lnTo>
                    <a:pt x="37" y="8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19" name="Freeform 275"/>
            <p:cNvSpPr>
              <a:spLocks/>
            </p:cNvSpPr>
            <p:nvPr/>
          </p:nvSpPr>
          <p:spPr bwMode="auto">
            <a:xfrm>
              <a:off x="5918200" y="4351338"/>
              <a:ext cx="280988" cy="273050"/>
            </a:xfrm>
            <a:custGeom>
              <a:avLst/>
              <a:gdLst/>
              <a:ahLst/>
              <a:cxnLst>
                <a:cxn ang="0">
                  <a:pos x="24" y="0"/>
                </a:cxn>
                <a:cxn ang="0">
                  <a:pos x="6" y="28"/>
                </a:cxn>
                <a:cxn ang="0">
                  <a:pos x="0" y="86"/>
                </a:cxn>
                <a:cxn ang="0">
                  <a:pos x="75" y="172"/>
                </a:cxn>
                <a:cxn ang="0">
                  <a:pos x="89" y="182"/>
                </a:cxn>
                <a:cxn ang="0">
                  <a:pos x="160" y="114"/>
                </a:cxn>
                <a:cxn ang="0">
                  <a:pos x="188" y="88"/>
                </a:cxn>
                <a:cxn ang="0">
                  <a:pos x="103" y="0"/>
                </a:cxn>
                <a:cxn ang="0">
                  <a:pos x="24" y="0"/>
                </a:cxn>
              </a:cxnLst>
              <a:rect l="0" t="0" r="r" b="b"/>
              <a:pathLst>
                <a:path w="188" h="182">
                  <a:moveTo>
                    <a:pt x="24" y="0"/>
                  </a:moveTo>
                  <a:lnTo>
                    <a:pt x="6" y="28"/>
                  </a:lnTo>
                  <a:lnTo>
                    <a:pt x="0" y="86"/>
                  </a:lnTo>
                  <a:lnTo>
                    <a:pt x="75" y="172"/>
                  </a:lnTo>
                  <a:lnTo>
                    <a:pt x="89" y="182"/>
                  </a:lnTo>
                  <a:lnTo>
                    <a:pt x="160" y="114"/>
                  </a:lnTo>
                  <a:lnTo>
                    <a:pt x="188" y="88"/>
                  </a:lnTo>
                  <a:lnTo>
                    <a:pt x="103" y="0"/>
                  </a:lnTo>
                  <a:lnTo>
                    <a:pt x="24"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0" name="Freeform 276"/>
            <p:cNvSpPr>
              <a:spLocks/>
            </p:cNvSpPr>
            <p:nvPr/>
          </p:nvSpPr>
          <p:spPr bwMode="auto">
            <a:xfrm>
              <a:off x="5876925" y="4100513"/>
              <a:ext cx="311150" cy="250825"/>
            </a:xfrm>
            <a:custGeom>
              <a:avLst/>
              <a:gdLst/>
              <a:ahLst/>
              <a:cxnLst>
                <a:cxn ang="0">
                  <a:pos x="131" y="168"/>
                </a:cxn>
                <a:cxn ang="0">
                  <a:pos x="52" y="168"/>
                </a:cxn>
                <a:cxn ang="0">
                  <a:pos x="0" y="122"/>
                </a:cxn>
                <a:cxn ang="0">
                  <a:pos x="80" y="40"/>
                </a:cxn>
                <a:cxn ang="0">
                  <a:pos x="142" y="0"/>
                </a:cxn>
                <a:cxn ang="0">
                  <a:pos x="186" y="3"/>
                </a:cxn>
                <a:cxn ang="0">
                  <a:pos x="192" y="26"/>
                </a:cxn>
                <a:cxn ang="0">
                  <a:pos x="208" y="62"/>
                </a:cxn>
                <a:cxn ang="0">
                  <a:pos x="131" y="168"/>
                </a:cxn>
              </a:cxnLst>
              <a:rect l="0" t="0" r="r" b="b"/>
              <a:pathLst>
                <a:path w="208" h="168">
                  <a:moveTo>
                    <a:pt x="131" y="168"/>
                  </a:moveTo>
                  <a:lnTo>
                    <a:pt x="52" y="168"/>
                  </a:lnTo>
                  <a:lnTo>
                    <a:pt x="0" y="122"/>
                  </a:lnTo>
                  <a:lnTo>
                    <a:pt x="80" y="40"/>
                  </a:lnTo>
                  <a:lnTo>
                    <a:pt x="142" y="0"/>
                  </a:lnTo>
                  <a:lnTo>
                    <a:pt x="186" y="3"/>
                  </a:lnTo>
                  <a:lnTo>
                    <a:pt x="192" y="26"/>
                  </a:lnTo>
                  <a:lnTo>
                    <a:pt x="208" y="62"/>
                  </a:lnTo>
                  <a:lnTo>
                    <a:pt x="131" y="16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1" name="Freeform 277"/>
            <p:cNvSpPr>
              <a:spLocks/>
            </p:cNvSpPr>
            <p:nvPr/>
          </p:nvSpPr>
          <p:spPr bwMode="auto">
            <a:xfrm>
              <a:off x="6072188" y="4192588"/>
              <a:ext cx="282575" cy="342900"/>
            </a:xfrm>
            <a:custGeom>
              <a:avLst/>
              <a:gdLst/>
              <a:ahLst/>
              <a:cxnLst>
                <a:cxn ang="0">
                  <a:pos x="57" y="220"/>
                </a:cxn>
                <a:cxn ang="0">
                  <a:pos x="85" y="194"/>
                </a:cxn>
                <a:cxn ang="0">
                  <a:pos x="0" y="106"/>
                </a:cxn>
                <a:cxn ang="0">
                  <a:pos x="77" y="0"/>
                </a:cxn>
                <a:cxn ang="0">
                  <a:pos x="121" y="38"/>
                </a:cxn>
                <a:cxn ang="0">
                  <a:pos x="143" y="41"/>
                </a:cxn>
                <a:cxn ang="0">
                  <a:pos x="151" y="64"/>
                </a:cxn>
                <a:cxn ang="0">
                  <a:pos x="188" y="97"/>
                </a:cxn>
                <a:cxn ang="0">
                  <a:pos x="152" y="135"/>
                </a:cxn>
                <a:cxn ang="0">
                  <a:pos x="146" y="172"/>
                </a:cxn>
                <a:cxn ang="0">
                  <a:pos x="68" y="229"/>
                </a:cxn>
                <a:cxn ang="0">
                  <a:pos x="57" y="220"/>
                </a:cxn>
              </a:cxnLst>
              <a:rect l="0" t="0" r="r" b="b"/>
              <a:pathLst>
                <a:path w="188" h="229">
                  <a:moveTo>
                    <a:pt x="57" y="220"/>
                  </a:moveTo>
                  <a:lnTo>
                    <a:pt x="85" y="194"/>
                  </a:lnTo>
                  <a:lnTo>
                    <a:pt x="0" y="106"/>
                  </a:lnTo>
                  <a:lnTo>
                    <a:pt x="77" y="0"/>
                  </a:lnTo>
                  <a:lnTo>
                    <a:pt x="121" y="38"/>
                  </a:lnTo>
                  <a:lnTo>
                    <a:pt x="143" y="41"/>
                  </a:lnTo>
                  <a:lnTo>
                    <a:pt x="151" y="64"/>
                  </a:lnTo>
                  <a:lnTo>
                    <a:pt x="188" y="97"/>
                  </a:lnTo>
                  <a:lnTo>
                    <a:pt x="152" y="135"/>
                  </a:lnTo>
                  <a:lnTo>
                    <a:pt x="146" y="172"/>
                  </a:lnTo>
                  <a:lnTo>
                    <a:pt x="68" y="229"/>
                  </a:lnTo>
                  <a:lnTo>
                    <a:pt x="57" y="22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2" name="Freeform 278"/>
            <p:cNvSpPr>
              <a:spLocks/>
            </p:cNvSpPr>
            <p:nvPr/>
          </p:nvSpPr>
          <p:spPr bwMode="auto">
            <a:xfrm>
              <a:off x="6164263" y="4121150"/>
              <a:ext cx="258762" cy="230188"/>
            </a:xfrm>
            <a:custGeom>
              <a:avLst/>
              <a:gdLst/>
              <a:ahLst/>
              <a:cxnLst>
                <a:cxn ang="0">
                  <a:pos x="127" y="145"/>
                </a:cxn>
                <a:cxn ang="0">
                  <a:pos x="90" y="112"/>
                </a:cxn>
                <a:cxn ang="0">
                  <a:pos x="82" y="89"/>
                </a:cxn>
                <a:cxn ang="0">
                  <a:pos x="60" y="86"/>
                </a:cxn>
                <a:cxn ang="0">
                  <a:pos x="16" y="48"/>
                </a:cxn>
                <a:cxn ang="0">
                  <a:pos x="0" y="12"/>
                </a:cxn>
                <a:cxn ang="0">
                  <a:pos x="45" y="9"/>
                </a:cxn>
                <a:cxn ang="0">
                  <a:pos x="74" y="0"/>
                </a:cxn>
                <a:cxn ang="0">
                  <a:pos x="102" y="0"/>
                </a:cxn>
                <a:cxn ang="0">
                  <a:pos x="131" y="9"/>
                </a:cxn>
                <a:cxn ang="0">
                  <a:pos x="142" y="15"/>
                </a:cxn>
                <a:cxn ang="0">
                  <a:pos x="144" y="34"/>
                </a:cxn>
                <a:cxn ang="0">
                  <a:pos x="136" y="48"/>
                </a:cxn>
                <a:cxn ang="0">
                  <a:pos x="144" y="60"/>
                </a:cxn>
                <a:cxn ang="0">
                  <a:pos x="144" y="81"/>
                </a:cxn>
                <a:cxn ang="0">
                  <a:pos x="150" y="86"/>
                </a:cxn>
                <a:cxn ang="0">
                  <a:pos x="159" y="91"/>
                </a:cxn>
                <a:cxn ang="0">
                  <a:pos x="171" y="112"/>
                </a:cxn>
                <a:cxn ang="0">
                  <a:pos x="173" y="146"/>
                </a:cxn>
                <a:cxn ang="0">
                  <a:pos x="161" y="154"/>
                </a:cxn>
                <a:cxn ang="0">
                  <a:pos x="127" y="145"/>
                </a:cxn>
              </a:cxnLst>
              <a:rect l="0" t="0" r="r" b="b"/>
              <a:pathLst>
                <a:path w="173" h="154">
                  <a:moveTo>
                    <a:pt x="127" y="145"/>
                  </a:moveTo>
                  <a:lnTo>
                    <a:pt x="90" y="112"/>
                  </a:lnTo>
                  <a:lnTo>
                    <a:pt x="82" y="89"/>
                  </a:lnTo>
                  <a:lnTo>
                    <a:pt x="60" y="86"/>
                  </a:lnTo>
                  <a:lnTo>
                    <a:pt x="16" y="48"/>
                  </a:lnTo>
                  <a:lnTo>
                    <a:pt x="0" y="12"/>
                  </a:lnTo>
                  <a:lnTo>
                    <a:pt x="45" y="9"/>
                  </a:lnTo>
                  <a:lnTo>
                    <a:pt x="74" y="0"/>
                  </a:lnTo>
                  <a:lnTo>
                    <a:pt x="102" y="0"/>
                  </a:lnTo>
                  <a:lnTo>
                    <a:pt x="131" y="9"/>
                  </a:lnTo>
                  <a:lnTo>
                    <a:pt x="142" y="15"/>
                  </a:lnTo>
                  <a:lnTo>
                    <a:pt x="144" y="34"/>
                  </a:lnTo>
                  <a:lnTo>
                    <a:pt x="136" y="48"/>
                  </a:lnTo>
                  <a:lnTo>
                    <a:pt x="144" y="60"/>
                  </a:lnTo>
                  <a:lnTo>
                    <a:pt x="144" y="81"/>
                  </a:lnTo>
                  <a:lnTo>
                    <a:pt x="150" y="86"/>
                  </a:lnTo>
                  <a:lnTo>
                    <a:pt x="159" y="91"/>
                  </a:lnTo>
                  <a:lnTo>
                    <a:pt x="171" y="112"/>
                  </a:lnTo>
                  <a:lnTo>
                    <a:pt x="173" y="146"/>
                  </a:lnTo>
                  <a:lnTo>
                    <a:pt x="161" y="154"/>
                  </a:lnTo>
                  <a:lnTo>
                    <a:pt x="127" y="14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3" name="Freeform 279"/>
            <p:cNvSpPr>
              <a:spLocks/>
            </p:cNvSpPr>
            <p:nvPr/>
          </p:nvSpPr>
          <p:spPr bwMode="auto">
            <a:xfrm>
              <a:off x="6173788" y="4338638"/>
              <a:ext cx="330200" cy="320675"/>
            </a:xfrm>
            <a:custGeom>
              <a:avLst/>
              <a:gdLst/>
              <a:ahLst/>
              <a:cxnLst>
                <a:cxn ang="0">
                  <a:pos x="0" y="132"/>
                </a:cxn>
                <a:cxn ang="0">
                  <a:pos x="78" y="75"/>
                </a:cxn>
                <a:cxn ang="0">
                  <a:pos x="84" y="38"/>
                </a:cxn>
                <a:cxn ang="0">
                  <a:pos x="120" y="0"/>
                </a:cxn>
                <a:cxn ang="0">
                  <a:pos x="154" y="9"/>
                </a:cxn>
                <a:cxn ang="0">
                  <a:pos x="154" y="21"/>
                </a:cxn>
                <a:cxn ang="0">
                  <a:pos x="160" y="30"/>
                </a:cxn>
                <a:cxn ang="0">
                  <a:pos x="160" y="44"/>
                </a:cxn>
                <a:cxn ang="0">
                  <a:pos x="166" y="61"/>
                </a:cxn>
                <a:cxn ang="0">
                  <a:pos x="177" y="67"/>
                </a:cxn>
                <a:cxn ang="0">
                  <a:pos x="189" y="83"/>
                </a:cxn>
                <a:cxn ang="0">
                  <a:pos x="191" y="95"/>
                </a:cxn>
                <a:cxn ang="0">
                  <a:pos x="220" y="120"/>
                </a:cxn>
                <a:cxn ang="0">
                  <a:pos x="169" y="166"/>
                </a:cxn>
                <a:cxn ang="0">
                  <a:pos x="95" y="215"/>
                </a:cxn>
                <a:cxn ang="0">
                  <a:pos x="0" y="132"/>
                </a:cxn>
              </a:cxnLst>
              <a:rect l="0" t="0" r="r" b="b"/>
              <a:pathLst>
                <a:path w="220" h="215">
                  <a:moveTo>
                    <a:pt x="0" y="132"/>
                  </a:moveTo>
                  <a:lnTo>
                    <a:pt x="78" y="75"/>
                  </a:lnTo>
                  <a:lnTo>
                    <a:pt x="84" y="38"/>
                  </a:lnTo>
                  <a:lnTo>
                    <a:pt x="120" y="0"/>
                  </a:lnTo>
                  <a:lnTo>
                    <a:pt x="154" y="9"/>
                  </a:lnTo>
                  <a:lnTo>
                    <a:pt x="154" y="21"/>
                  </a:lnTo>
                  <a:lnTo>
                    <a:pt x="160" y="30"/>
                  </a:lnTo>
                  <a:lnTo>
                    <a:pt x="160" y="44"/>
                  </a:lnTo>
                  <a:lnTo>
                    <a:pt x="166" y="61"/>
                  </a:lnTo>
                  <a:lnTo>
                    <a:pt x="177" y="67"/>
                  </a:lnTo>
                  <a:lnTo>
                    <a:pt x="189" y="83"/>
                  </a:lnTo>
                  <a:lnTo>
                    <a:pt x="191" y="95"/>
                  </a:lnTo>
                  <a:lnTo>
                    <a:pt x="220" y="120"/>
                  </a:lnTo>
                  <a:lnTo>
                    <a:pt x="169" y="166"/>
                  </a:lnTo>
                  <a:lnTo>
                    <a:pt x="95" y="215"/>
                  </a:lnTo>
                  <a:lnTo>
                    <a:pt x="0" y="132"/>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4" name="Freeform 280"/>
            <p:cNvSpPr>
              <a:spLocks/>
            </p:cNvSpPr>
            <p:nvPr/>
          </p:nvSpPr>
          <p:spPr bwMode="auto">
            <a:xfrm>
              <a:off x="6300788" y="4518025"/>
              <a:ext cx="354012" cy="427038"/>
            </a:xfrm>
            <a:custGeom>
              <a:avLst/>
              <a:gdLst/>
              <a:ahLst/>
              <a:cxnLst>
                <a:cxn ang="0">
                  <a:pos x="11" y="95"/>
                </a:cxn>
                <a:cxn ang="0">
                  <a:pos x="85" y="46"/>
                </a:cxn>
                <a:cxn ang="0">
                  <a:pos x="136" y="0"/>
                </a:cxn>
                <a:cxn ang="0">
                  <a:pos x="139" y="35"/>
                </a:cxn>
                <a:cxn ang="0">
                  <a:pos x="159" y="60"/>
                </a:cxn>
                <a:cxn ang="0">
                  <a:pos x="160" y="80"/>
                </a:cxn>
                <a:cxn ang="0">
                  <a:pos x="196" y="101"/>
                </a:cxn>
                <a:cxn ang="0">
                  <a:pos x="207" y="117"/>
                </a:cxn>
                <a:cxn ang="0">
                  <a:pos x="224" y="121"/>
                </a:cxn>
                <a:cxn ang="0">
                  <a:pos x="237" y="137"/>
                </a:cxn>
                <a:cxn ang="0">
                  <a:pos x="179" y="175"/>
                </a:cxn>
                <a:cxn ang="0">
                  <a:pos x="76" y="231"/>
                </a:cxn>
                <a:cxn ang="0">
                  <a:pos x="0" y="286"/>
                </a:cxn>
                <a:cxn ang="0">
                  <a:pos x="10" y="192"/>
                </a:cxn>
                <a:cxn ang="0">
                  <a:pos x="11" y="95"/>
                </a:cxn>
              </a:cxnLst>
              <a:rect l="0" t="0" r="r" b="b"/>
              <a:pathLst>
                <a:path w="237" h="286">
                  <a:moveTo>
                    <a:pt x="11" y="95"/>
                  </a:moveTo>
                  <a:lnTo>
                    <a:pt x="85" y="46"/>
                  </a:lnTo>
                  <a:lnTo>
                    <a:pt x="136" y="0"/>
                  </a:lnTo>
                  <a:lnTo>
                    <a:pt x="139" y="35"/>
                  </a:lnTo>
                  <a:lnTo>
                    <a:pt x="159" y="60"/>
                  </a:lnTo>
                  <a:lnTo>
                    <a:pt x="160" y="80"/>
                  </a:lnTo>
                  <a:lnTo>
                    <a:pt x="196" y="101"/>
                  </a:lnTo>
                  <a:lnTo>
                    <a:pt x="207" y="117"/>
                  </a:lnTo>
                  <a:lnTo>
                    <a:pt x="224" y="121"/>
                  </a:lnTo>
                  <a:lnTo>
                    <a:pt x="237" y="137"/>
                  </a:lnTo>
                  <a:lnTo>
                    <a:pt x="179" y="175"/>
                  </a:lnTo>
                  <a:lnTo>
                    <a:pt x="76" y="231"/>
                  </a:lnTo>
                  <a:lnTo>
                    <a:pt x="0" y="286"/>
                  </a:lnTo>
                  <a:lnTo>
                    <a:pt x="10" y="192"/>
                  </a:lnTo>
                  <a:lnTo>
                    <a:pt x="11" y="9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5" name="Freeform 281"/>
            <p:cNvSpPr>
              <a:spLocks/>
            </p:cNvSpPr>
            <p:nvPr/>
          </p:nvSpPr>
          <p:spPr bwMode="auto">
            <a:xfrm>
              <a:off x="6051550" y="4522788"/>
              <a:ext cx="265113" cy="282575"/>
            </a:xfrm>
            <a:custGeom>
              <a:avLst/>
              <a:gdLst/>
              <a:ahLst/>
              <a:cxnLst>
                <a:cxn ang="0">
                  <a:pos x="0" y="68"/>
                </a:cxn>
                <a:cxn ang="0">
                  <a:pos x="71" y="0"/>
                </a:cxn>
                <a:cxn ang="0">
                  <a:pos x="82" y="9"/>
                </a:cxn>
                <a:cxn ang="0">
                  <a:pos x="177" y="92"/>
                </a:cxn>
                <a:cxn ang="0">
                  <a:pos x="176" y="189"/>
                </a:cxn>
                <a:cxn ang="0">
                  <a:pos x="148" y="188"/>
                </a:cxn>
                <a:cxn ang="0">
                  <a:pos x="148" y="175"/>
                </a:cxn>
                <a:cxn ang="0">
                  <a:pos x="139" y="180"/>
                </a:cxn>
                <a:cxn ang="0">
                  <a:pos x="109" y="185"/>
                </a:cxn>
                <a:cxn ang="0">
                  <a:pos x="105" y="175"/>
                </a:cxn>
                <a:cxn ang="0">
                  <a:pos x="80" y="175"/>
                </a:cxn>
                <a:cxn ang="0">
                  <a:pos x="69" y="154"/>
                </a:cxn>
                <a:cxn ang="0">
                  <a:pos x="65" y="132"/>
                </a:cxn>
                <a:cxn ang="0">
                  <a:pos x="48" y="118"/>
                </a:cxn>
                <a:cxn ang="0">
                  <a:pos x="31" y="101"/>
                </a:cxn>
                <a:cxn ang="0">
                  <a:pos x="28" y="83"/>
                </a:cxn>
                <a:cxn ang="0">
                  <a:pos x="0" y="68"/>
                </a:cxn>
              </a:cxnLst>
              <a:rect l="0" t="0" r="r" b="b"/>
              <a:pathLst>
                <a:path w="177" h="189">
                  <a:moveTo>
                    <a:pt x="0" y="68"/>
                  </a:moveTo>
                  <a:lnTo>
                    <a:pt x="71" y="0"/>
                  </a:lnTo>
                  <a:lnTo>
                    <a:pt x="82" y="9"/>
                  </a:lnTo>
                  <a:lnTo>
                    <a:pt x="177" y="92"/>
                  </a:lnTo>
                  <a:lnTo>
                    <a:pt x="176" y="189"/>
                  </a:lnTo>
                  <a:lnTo>
                    <a:pt x="148" y="188"/>
                  </a:lnTo>
                  <a:lnTo>
                    <a:pt x="148" y="175"/>
                  </a:lnTo>
                  <a:lnTo>
                    <a:pt x="139" y="180"/>
                  </a:lnTo>
                  <a:lnTo>
                    <a:pt x="109" y="185"/>
                  </a:lnTo>
                  <a:lnTo>
                    <a:pt x="105" y="175"/>
                  </a:lnTo>
                  <a:lnTo>
                    <a:pt x="80" y="175"/>
                  </a:lnTo>
                  <a:lnTo>
                    <a:pt x="69" y="154"/>
                  </a:lnTo>
                  <a:lnTo>
                    <a:pt x="65" y="132"/>
                  </a:lnTo>
                  <a:lnTo>
                    <a:pt x="48" y="118"/>
                  </a:lnTo>
                  <a:lnTo>
                    <a:pt x="31" y="101"/>
                  </a:lnTo>
                  <a:lnTo>
                    <a:pt x="28" y="83"/>
                  </a:lnTo>
                  <a:lnTo>
                    <a:pt x="0" y="6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6" name="Freeform 282"/>
            <p:cNvSpPr>
              <a:spLocks/>
            </p:cNvSpPr>
            <p:nvPr/>
          </p:nvSpPr>
          <p:spPr bwMode="auto">
            <a:xfrm>
              <a:off x="6069013" y="4784725"/>
              <a:ext cx="246062" cy="309563"/>
            </a:xfrm>
            <a:custGeom>
              <a:avLst/>
              <a:gdLst/>
              <a:ahLst/>
              <a:cxnLst>
                <a:cxn ang="0">
                  <a:pos x="0" y="70"/>
                </a:cxn>
                <a:cxn ang="0">
                  <a:pos x="6" y="36"/>
                </a:cxn>
                <a:cxn ang="0">
                  <a:pos x="39" y="22"/>
                </a:cxn>
                <a:cxn ang="0">
                  <a:pos x="68" y="0"/>
                </a:cxn>
                <a:cxn ang="0">
                  <a:pos x="93" y="0"/>
                </a:cxn>
                <a:cxn ang="0">
                  <a:pos x="97" y="10"/>
                </a:cxn>
                <a:cxn ang="0">
                  <a:pos x="127" y="5"/>
                </a:cxn>
                <a:cxn ang="0">
                  <a:pos x="136" y="0"/>
                </a:cxn>
                <a:cxn ang="0">
                  <a:pos x="136" y="13"/>
                </a:cxn>
                <a:cxn ang="0">
                  <a:pos x="164" y="14"/>
                </a:cxn>
                <a:cxn ang="0">
                  <a:pos x="154" y="108"/>
                </a:cxn>
                <a:cxn ang="0">
                  <a:pos x="139" y="127"/>
                </a:cxn>
                <a:cxn ang="0">
                  <a:pos x="76" y="167"/>
                </a:cxn>
                <a:cxn ang="0">
                  <a:pos x="28" y="207"/>
                </a:cxn>
                <a:cxn ang="0">
                  <a:pos x="33" y="131"/>
                </a:cxn>
                <a:cxn ang="0">
                  <a:pos x="28" y="117"/>
                </a:cxn>
                <a:cxn ang="0">
                  <a:pos x="19" y="110"/>
                </a:cxn>
                <a:cxn ang="0">
                  <a:pos x="16" y="99"/>
                </a:cxn>
                <a:cxn ang="0">
                  <a:pos x="22" y="96"/>
                </a:cxn>
                <a:cxn ang="0">
                  <a:pos x="30" y="90"/>
                </a:cxn>
                <a:cxn ang="0">
                  <a:pos x="17" y="82"/>
                </a:cxn>
                <a:cxn ang="0">
                  <a:pos x="0" y="70"/>
                </a:cxn>
              </a:cxnLst>
              <a:rect l="0" t="0" r="r" b="b"/>
              <a:pathLst>
                <a:path w="164" h="207">
                  <a:moveTo>
                    <a:pt x="0" y="70"/>
                  </a:moveTo>
                  <a:lnTo>
                    <a:pt x="6" y="36"/>
                  </a:lnTo>
                  <a:lnTo>
                    <a:pt x="39" y="22"/>
                  </a:lnTo>
                  <a:lnTo>
                    <a:pt x="68" y="0"/>
                  </a:lnTo>
                  <a:lnTo>
                    <a:pt x="93" y="0"/>
                  </a:lnTo>
                  <a:lnTo>
                    <a:pt x="97" y="10"/>
                  </a:lnTo>
                  <a:lnTo>
                    <a:pt x="127" y="5"/>
                  </a:lnTo>
                  <a:lnTo>
                    <a:pt x="136" y="0"/>
                  </a:lnTo>
                  <a:lnTo>
                    <a:pt x="136" y="13"/>
                  </a:lnTo>
                  <a:lnTo>
                    <a:pt x="164" y="14"/>
                  </a:lnTo>
                  <a:lnTo>
                    <a:pt x="154" y="108"/>
                  </a:lnTo>
                  <a:lnTo>
                    <a:pt x="139" y="127"/>
                  </a:lnTo>
                  <a:lnTo>
                    <a:pt x="76" y="167"/>
                  </a:lnTo>
                  <a:lnTo>
                    <a:pt x="28" y="207"/>
                  </a:lnTo>
                  <a:lnTo>
                    <a:pt x="33" y="131"/>
                  </a:lnTo>
                  <a:lnTo>
                    <a:pt x="28" y="117"/>
                  </a:lnTo>
                  <a:lnTo>
                    <a:pt x="19" y="110"/>
                  </a:lnTo>
                  <a:lnTo>
                    <a:pt x="16" y="99"/>
                  </a:lnTo>
                  <a:lnTo>
                    <a:pt x="22" y="96"/>
                  </a:lnTo>
                  <a:lnTo>
                    <a:pt x="30" y="90"/>
                  </a:lnTo>
                  <a:lnTo>
                    <a:pt x="17" y="82"/>
                  </a:lnTo>
                  <a:lnTo>
                    <a:pt x="0" y="7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7" name="Freeform 283"/>
            <p:cNvSpPr>
              <a:spLocks/>
            </p:cNvSpPr>
            <p:nvPr/>
          </p:nvSpPr>
          <p:spPr bwMode="auto">
            <a:xfrm>
              <a:off x="5899150" y="4608513"/>
              <a:ext cx="273050" cy="280987"/>
            </a:xfrm>
            <a:custGeom>
              <a:avLst/>
              <a:gdLst/>
              <a:ahLst/>
              <a:cxnLst>
                <a:cxn ang="0">
                  <a:pos x="0" y="77"/>
                </a:cxn>
                <a:cxn ang="0">
                  <a:pos x="88" y="0"/>
                </a:cxn>
                <a:cxn ang="0">
                  <a:pos x="102" y="10"/>
                </a:cxn>
                <a:cxn ang="0">
                  <a:pos x="130" y="25"/>
                </a:cxn>
                <a:cxn ang="0">
                  <a:pos x="133" y="43"/>
                </a:cxn>
                <a:cxn ang="0">
                  <a:pos x="167" y="74"/>
                </a:cxn>
                <a:cxn ang="0">
                  <a:pos x="171" y="96"/>
                </a:cxn>
                <a:cxn ang="0">
                  <a:pos x="182" y="117"/>
                </a:cxn>
                <a:cxn ang="0">
                  <a:pos x="153" y="139"/>
                </a:cxn>
                <a:cxn ang="0">
                  <a:pos x="120" y="153"/>
                </a:cxn>
                <a:cxn ang="0">
                  <a:pos x="114" y="187"/>
                </a:cxn>
                <a:cxn ang="0">
                  <a:pos x="43" y="176"/>
                </a:cxn>
                <a:cxn ang="0">
                  <a:pos x="36" y="103"/>
                </a:cxn>
                <a:cxn ang="0">
                  <a:pos x="30" y="88"/>
                </a:cxn>
                <a:cxn ang="0">
                  <a:pos x="13" y="79"/>
                </a:cxn>
                <a:cxn ang="0">
                  <a:pos x="0" y="77"/>
                </a:cxn>
              </a:cxnLst>
              <a:rect l="0" t="0" r="r" b="b"/>
              <a:pathLst>
                <a:path w="182" h="187">
                  <a:moveTo>
                    <a:pt x="0" y="77"/>
                  </a:moveTo>
                  <a:lnTo>
                    <a:pt x="88" y="0"/>
                  </a:lnTo>
                  <a:lnTo>
                    <a:pt x="102" y="10"/>
                  </a:lnTo>
                  <a:lnTo>
                    <a:pt x="130" y="25"/>
                  </a:lnTo>
                  <a:lnTo>
                    <a:pt x="133" y="43"/>
                  </a:lnTo>
                  <a:lnTo>
                    <a:pt x="167" y="74"/>
                  </a:lnTo>
                  <a:lnTo>
                    <a:pt x="171" y="96"/>
                  </a:lnTo>
                  <a:lnTo>
                    <a:pt x="182" y="117"/>
                  </a:lnTo>
                  <a:lnTo>
                    <a:pt x="153" y="139"/>
                  </a:lnTo>
                  <a:lnTo>
                    <a:pt x="120" y="153"/>
                  </a:lnTo>
                  <a:lnTo>
                    <a:pt x="114" y="187"/>
                  </a:lnTo>
                  <a:lnTo>
                    <a:pt x="43" y="176"/>
                  </a:lnTo>
                  <a:lnTo>
                    <a:pt x="36" y="103"/>
                  </a:lnTo>
                  <a:lnTo>
                    <a:pt x="30" y="88"/>
                  </a:lnTo>
                  <a:lnTo>
                    <a:pt x="13" y="79"/>
                  </a:lnTo>
                  <a:lnTo>
                    <a:pt x="0" y="77"/>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328" name="Rectangle 284"/>
            <p:cNvSpPr>
              <a:spLocks noChangeArrowheads="1"/>
            </p:cNvSpPr>
            <p:nvPr/>
          </p:nvSpPr>
          <p:spPr bwMode="auto">
            <a:xfrm>
              <a:off x="4983163" y="2563813"/>
              <a:ext cx="214312" cy="211137"/>
            </a:xfrm>
            <a:prstGeom prst="rect">
              <a:avLst/>
            </a:prstGeom>
            <a:solidFill>
              <a:schemeClr val="bg1">
                <a:lumMod val="75000"/>
              </a:schemeClr>
            </a:solidFill>
            <a:ln w="9525">
              <a:solidFill>
                <a:schemeClr val="tx1"/>
              </a:solidFill>
              <a:miter lim="800000"/>
              <a:headEnd/>
              <a:tailEnd/>
            </a:ln>
          </p:spPr>
          <p:txBody>
            <a:bodyPr/>
            <a:lstStyle/>
            <a:p>
              <a:endParaRPr lang="en-US" b="1" dirty="0"/>
            </a:p>
          </p:txBody>
        </p:sp>
        <p:sp>
          <p:nvSpPr>
            <p:cNvPr id="329" name="Freeform 285"/>
            <p:cNvSpPr>
              <a:spLocks/>
            </p:cNvSpPr>
            <p:nvPr/>
          </p:nvSpPr>
          <p:spPr bwMode="auto">
            <a:xfrm>
              <a:off x="4983163" y="2349500"/>
              <a:ext cx="214312" cy="214313"/>
            </a:xfrm>
            <a:custGeom>
              <a:avLst/>
              <a:gdLst/>
              <a:ahLst/>
              <a:cxnLst>
                <a:cxn ang="0">
                  <a:pos x="0" y="0"/>
                </a:cxn>
                <a:cxn ang="0">
                  <a:pos x="143" y="1"/>
                </a:cxn>
                <a:cxn ang="0">
                  <a:pos x="143" y="143"/>
                </a:cxn>
                <a:cxn ang="0">
                  <a:pos x="0" y="143"/>
                </a:cxn>
                <a:cxn ang="0">
                  <a:pos x="0" y="24"/>
                </a:cxn>
                <a:cxn ang="0">
                  <a:pos x="0" y="0"/>
                </a:cxn>
              </a:cxnLst>
              <a:rect l="0" t="0" r="r" b="b"/>
              <a:pathLst>
                <a:path w="143" h="143">
                  <a:moveTo>
                    <a:pt x="0" y="0"/>
                  </a:moveTo>
                  <a:lnTo>
                    <a:pt x="143" y="1"/>
                  </a:lnTo>
                  <a:lnTo>
                    <a:pt x="143" y="143"/>
                  </a:lnTo>
                  <a:lnTo>
                    <a:pt x="0" y="143"/>
                  </a:lnTo>
                  <a:lnTo>
                    <a:pt x="0" y="24"/>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30" name="Freeform 286"/>
            <p:cNvSpPr>
              <a:spLocks/>
            </p:cNvSpPr>
            <p:nvPr/>
          </p:nvSpPr>
          <p:spPr bwMode="auto">
            <a:xfrm>
              <a:off x="5189538" y="2351088"/>
              <a:ext cx="212725" cy="212725"/>
            </a:xfrm>
            <a:custGeom>
              <a:avLst/>
              <a:gdLst/>
              <a:ahLst/>
              <a:cxnLst>
                <a:cxn ang="0">
                  <a:pos x="0" y="0"/>
                </a:cxn>
                <a:cxn ang="0">
                  <a:pos x="137" y="0"/>
                </a:cxn>
                <a:cxn ang="0">
                  <a:pos x="142" y="117"/>
                </a:cxn>
                <a:cxn ang="0">
                  <a:pos x="142" y="142"/>
                </a:cxn>
                <a:cxn ang="0">
                  <a:pos x="0" y="142"/>
                </a:cxn>
                <a:cxn ang="0">
                  <a:pos x="0" y="0"/>
                </a:cxn>
              </a:cxnLst>
              <a:rect l="0" t="0" r="r" b="b"/>
              <a:pathLst>
                <a:path w="142" h="142">
                  <a:moveTo>
                    <a:pt x="0" y="0"/>
                  </a:moveTo>
                  <a:lnTo>
                    <a:pt x="137" y="0"/>
                  </a:lnTo>
                  <a:lnTo>
                    <a:pt x="142" y="117"/>
                  </a:lnTo>
                  <a:lnTo>
                    <a:pt x="142" y="142"/>
                  </a:lnTo>
                  <a:lnTo>
                    <a:pt x="0" y="142"/>
                  </a:lnTo>
                  <a:lnTo>
                    <a:pt x="0" y="0"/>
                  </a:lnTo>
                  <a:close/>
                </a:path>
              </a:pathLst>
            </a:custGeom>
            <a:solidFill>
              <a:srgbClr val="B3B4B4"/>
            </a:solidFill>
            <a:ln w="9525">
              <a:solidFill>
                <a:schemeClr val="tx1"/>
              </a:solidFill>
              <a:round/>
              <a:headEnd/>
              <a:tailEnd/>
            </a:ln>
          </p:spPr>
          <p:txBody>
            <a:bodyPr/>
            <a:lstStyle/>
            <a:p>
              <a:endParaRPr lang="en-US" b="1" dirty="0"/>
            </a:p>
          </p:txBody>
        </p:sp>
        <p:sp>
          <p:nvSpPr>
            <p:cNvPr id="331" name="Freeform 287"/>
            <p:cNvSpPr>
              <a:spLocks/>
            </p:cNvSpPr>
            <p:nvPr/>
          </p:nvSpPr>
          <p:spPr bwMode="auto">
            <a:xfrm>
              <a:off x="5189538" y="2185988"/>
              <a:ext cx="204787" cy="165100"/>
            </a:xfrm>
            <a:custGeom>
              <a:avLst/>
              <a:gdLst/>
              <a:ahLst/>
              <a:cxnLst>
                <a:cxn ang="0">
                  <a:pos x="89" y="22"/>
                </a:cxn>
                <a:cxn ang="0">
                  <a:pos x="89" y="72"/>
                </a:cxn>
                <a:cxn ang="0">
                  <a:pos x="0" y="72"/>
                </a:cxn>
                <a:cxn ang="0">
                  <a:pos x="0" y="0"/>
                </a:cxn>
                <a:cxn ang="0">
                  <a:pos x="28" y="12"/>
                </a:cxn>
                <a:cxn ang="0">
                  <a:pos x="48" y="6"/>
                </a:cxn>
                <a:cxn ang="0">
                  <a:pos x="80" y="23"/>
                </a:cxn>
                <a:cxn ang="0">
                  <a:pos x="88" y="19"/>
                </a:cxn>
                <a:cxn ang="0">
                  <a:pos x="89" y="22"/>
                </a:cxn>
              </a:cxnLst>
              <a:rect l="0" t="0" r="r" b="b"/>
              <a:pathLst>
                <a:path w="89" h="72">
                  <a:moveTo>
                    <a:pt x="89" y="22"/>
                  </a:moveTo>
                  <a:cubicBezTo>
                    <a:pt x="89" y="72"/>
                    <a:pt x="89" y="72"/>
                    <a:pt x="89" y="72"/>
                  </a:cubicBezTo>
                  <a:cubicBezTo>
                    <a:pt x="0" y="72"/>
                    <a:pt x="0" y="72"/>
                    <a:pt x="0" y="72"/>
                  </a:cubicBezTo>
                  <a:cubicBezTo>
                    <a:pt x="0" y="0"/>
                    <a:pt x="0" y="0"/>
                    <a:pt x="0" y="0"/>
                  </a:cubicBezTo>
                  <a:cubicBezTo>
                    <a:pt x="28" y="12"/>
                    <a:pt x="28" y="12"/>
                    <a:pt x="28" y="12"/>
                  </a:cubicBezTo>
                  <a:cubicBezTo>
                    <a:pt x="36" y="12"/>
                    <a:pt x="40" y="6"/>
                    <a:pt x="48" y="6"/>
                  </a:cubicBezTo>
                  <a:cubicBezTo>
                    <a:pt x="68" y="6"/>
                    <a:pt x="64" y="23"/>
                    <a:pt x="80" y="23"/>
                  </a:cubicBezTo>
                  <a:cubicBezTo>
                    <a:pt x="82" y="23"/>
                    <a:pt x="87" y="21"/>
                    <a:pt x="88" y="19"/>
                  </a:cubicBezTo>
                  <a:lnTo>
                    <a:pt x="89" y="22"/>
                  </a:lnTo>
                  <a:close/>
                </a:path>
              </a:pathLst>
            </a:custGeom>
            <a:solidFill>
              <a:srgbClr val="B3B4B4"/>
            </a:solidFill>
            <a:ln w="9525">
              <a:solidFill>
                <a:schemeClr val="tx1"/>
              </a:solidFill>
              <a:round/>
              <a:headEnd/>
              <a:tailEnd/>
            </a:ln>
          </p:spPr>
          <p:txBody>
            <a:bodyPr/>
            <a:lstStyle/>
            <a:p>
              <a:endParaRPr lang="en-US" b="1" dirty="0"/>
            </a:p>
          </p:txBody>
        </p:sp>
        <p:sp>
          <p:nvSpPr>
            <p:cNvPr id="332" name="Freeform 288"/>
            <p:cNvSpPr>
              <a:spLocks/>
            </p:cNvSpPr>
            <p:nvPr/>
          </p:nvSpPr>
          <p:spPr bwMode="auto">
            <a:xfrm>
              <a:off x="5392738" y="2201863"/>
              <a:ext cx="180975" cy="323850"/>
            </a:xfrm>
            <a:custGeom>
              <a:avLst/>
              <a:gdLst/>
              <a:ahLst/>
              <a:cxnLst>
                <a:cxn ang="0">
                  <a:pos x="0" y="12"/>
                </a:cxn>
                <a:cxn ang="0">
                  <a:pos x="14" y="0"/>
                </a:cxn>
                <a:cxn ang="0">
                  <a:pos x="32" y="6"/>
                </a:cxn>
                <a:cxn ang="0">
                  <a:pos x="46" y="3"/>
                </a:cxn>
                <a:cxn ang="0">
                  <a:pos x="60" y="25"/>
                </a:cxn>
                <a:cxn ang="0">
                  <a:pos x="64" y="29"/>
                </a:cxn>
                <a:cxn ang="0">
                  <a:pos x="78" y="34"/>
                </a:cxn>
                <a:cxn ang="0">
                  <a:pos x="75" y="47"/>
                </a:cxn>
                <a:cxn ang="0">
                  <a:pos x="77" y="51"/>
                </a:cxn>
                <a:cxn ang="0">
                  <a:pos x="77" y="52"/>
                </a:cxn>
                <a:cxn ang="0">
                  <a:pos x="77" y="141"/>
                </a:cxn>
                <a:cxn ang="0">
                  <a:pos x="4" y="141"/>
                </a:cxn>
                <a:cxn ang="0">
                  <a:pos x="1" y="65"/>
                </a:cxn>
                <a:cxn ang="0">
                  <a:pos x="1" y="15"/>
                </a:cxn>
                <a:cxn ang="0">
                  <a:pos x="0" y="12"/>
                </a:cxn>
              </a:cxnLst>
              <a:rect l="0" t="0" r="r" b="b"/>
              <a:pathLst>
                <a:path w="78" h="141">
                  <a:moveTo>
                    <a:pt x="0" y="12"/>
                  </a:moveTo>
                  <a:cubicBezTo>
                    <a:pt x="5" y="10"/>
                    <a:pt x="5" y="0"/>
                    <a:pt x="14" y="0"/>
                  </a:cubicBezTo>
                  <a:cubicBezTo>
                    <a:pt x="22" y="0"/>
                    <a:pt x="25" y="4"/>
                    <a:pt x="32" y="6"/>
                  </a:cubicBezTo>
                  <a:cubicBezTo>
                    <a:pt x="46" y="3"/>
                    <a:pt x="46" y="3"/>
                    <a:pt x="46" y="3"/>
                  </a:cubicBezTo>
                  <a:cubicBezTo>
                    <a:pt x="55" y="8"/>
                    <a:pt x="51" y="21"/>
                    <a:pt x="60" y="25"/>
                  </a:cubicBezTo>
                  <a:cubicBezTo>
                    <a:pt x="62" y="26"/>
                    <a:pt x="63" y="29"/>
                    <a:pt x="64" y="29"/>
                  </a:cubicBezTo>
                  <a:cubicBezTo>
                    <a:pt x="69" y="31"/>
                    <a:pt x="78" y="28"/>
                    <a:pt x="78" y="34"/>
                  </a:cubicBezTo>
                  <a:cubicBezTo>
                    <a:pt x="78" y="39"/>
                    <a:pt x="78" y="46"/>
                    <a:pt x="75" y="47"/>
                  </a:cubicBezTo>
                  <a:cubicBezTo>
                    <a:pt x="77" y="51"/>
                    <a:pt x="77" y="51"/>
                    <a:pt x="77" y="51"/>
                  </a:cubicBezTo>
                  <a:cubicBezTo>
                    <a:pt x="77" y="52"/>
                    <a:pt x="77" y="52"/>
                    <a:pt x="77" y="52"/>
                  </a:cubicBezTo>
                  <a:cubicBezTo>
                    <a:pt x="77" y="141"/>
                    <a:pt x="77" y="141"/>
                    <a:pt x="77" y="141"/>
                  </a:cubicBezTo>
                  <a:cubicBezTo>
                    <a:pt x="4" y="141"/>
                    <a:pt x="4" y="141"/>
                    <a:pt x="4" y="141"/>
                  </a:cubicBezTo>
                  <a:cubicBezTo>
                    <a:pt x="1" y="65"/>
                    <a:pt x="1" y="65"/>
                    <a:pt x="1" y="65"/>
                  </a:cubicBezTo>
                  <a:cubicBezTo>
                    <a:pt x="1" y="15"/>
                    <a:pt x="1" y="15"/>
                    <a:pt x="1" y="15"/>
                  </a:cubicBezTo>
                  <a:lnTo>
                    <a:pt x="0" y="1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33" name="Freeform 289"/>
            <p:cNvSpPr>
              <a:spLocks/>
            </p:cNvSpPr>
            <p:nvPr/>
          </p:nvSpPr>
          <p:spPr bwMode="auto">
            <a:xfrm>
              <a:off x="5570538" y="2279650"/>
              <a:ext cx="193675" cy="255588"/>
            </a:xfrm>
            <a:custGeom>
              <a:avLst/>
              <a:gdLst/>
              <a:ahLst/>
              <a:cxnLst>
                <a:cxn ang="0">
                  <a:pos x="84" y="15"/>
                </a:cxn>
                <a:cxn ang="0">
                  <a:pos x="84" y="111"/>
                </a:cxn>
                <a:cxn ang="0">
                  <a:pos x="0" y="111"/>
                </a:cxn>
                <a:cxn ang="0">
                  <a:pos x="0" y="107"/>
                </a:cxn>
                <a:cxn ang="0">
                  <a:pos x="0" y="18"/>
                </a:cxn>
                <a:cxn ang="0">
                  <a:pos x="11" y="22"/>
                </a:cxn>
                <a:cxn ang="0">
                  <a:pos x="18" y="25"/>
                </a:cxn>
                <a:cxn ang="0">
                  <a:pos x="36" y="5"/>
                </a:cxn>
                <a:cxn ang="0">
                  <a:pos x="40" y="5"/>
                </a:cxn>
                <a:cxn ang="0">
                  <a:pos x="50" y="0"/>
                </a:cxn>
                <a:cxn ang="0">
                  <a:pos x="64" y="10"/>
                </a:cxn>
                <a:cxn ang="0">
                  <a:pos x="84" y="14"/>
                </a:cxn>
                <a:cxn ang="0">
                  <a:pos x="84" y="15"/>
                </a:cxn>
              </a:cxnLst>
              <a:rect l="0" t="0" r="r" b="b"/>
              <a:pathLst>
                <a:path w="84" h="111">
                  <a:moveTo>
                    <a:pt x="84" y="15"/>
                  </a:moveTo>
                  <a:cubicBezTo>
                    <a:pt x="84" y="111"/>
                    <a:pt x="84" y="111"/>
                    <a:pt x="84" y="111"/>
                  </a:cubicBezTo>
                  <a:cubicBezTo>
                    <a:pt x="0" y="111"/>
                    <a:pt x="0" y="111"/>
                    <a:pt x="0" y="111"/>
                  </a:cubicBezTo>
                  <a:cubicBezTo>
                    <a:pt x="0" y="107"/>
                    <a:pt x="0" y="107"/>
                    <a:pt x="0" y="107"/>
                  </a:cubicBezTo>
                  <a:cubicBezTo>
                    <a:pt x="0" y="18"/>
                    <a:pt x="0" y="18"/>
                    <a:pt x="0" y="18"/>
                  </a:cubicBezTo>
                  <a:cubicBezTo>
                    <a:pt x="3" y="21"/>
                    <a:pt x="7" y="22"/>
                    <a:pt x="11" y="22"/>
                  </a:cubicBezTo>
                  <a:cubicBezTo>
                    <a:pt x="14" y="22"/>
                    <a:pt x="15" y="25"/>
                    <a:pt x="18" y="25"/>
                  </a:cubicBezTo>
                  <a:cubicBezTo>
                    <a:pt x="29" y="25"/>
                    <a:pt x="34" y="12"/>
                    <a:pt x="36" y="5"/>
                  </a:cubicBezTo>
                  <a:cubicBezTo>
                    <a:pt x="40" y="5"/>
                    <a:pt x="40" y="5"/>
                    <a:pt x="40" y="5"/>
                  </a:cubicBezTo>
                  <a:cubicBezTo>
                    <a:pt x="43" y="5"/>
                    <a:pt x="45" y="0"/>
                    <a:pt x="50" y="0"/>
                  </a:cubicBezTo>
                  <a:cubicBezTo>
                    <a:pt x="56" y="0"/>
                    <a:pt x="62" y="7"/>
                    <a:pt x="64" y="10"/>
                  </a:cubicBezTo>
                  <a:cubicBezTo>
                    <a:pt x="66" y="12"/>
                    <a:pt x="80" y="14"/>
                    <a:pt x="84" y="14"/>
                  </a:cubicBezTo>
                  <a:lnTo>
                    <a:pt x="84" y="1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34" name="Freeform 290"/>
            <p:cNvSpPr>
              <a:spLocks/>
            </p:cNvSpPr>
            <p:nvPr/>
          </p:nvSpPr>
          <p:spPr bwMode="auto">
            <a:xfrm>
              <a:off x="5764213" y="2289175"/>
              <a:ext cx="215900" cy="246063"/>
            </a:xfrm>
            <a:custGeom>
              <a:avLst/>
              <a:gdLst/>
              <a:ahLst/>
              <a:cxnLst>
                <a:cxn ang="0">
                  <a:pos x="0" y="11"/>
                </a:cxn>
                <a:cxn ang="0">
                  <a:pos x="0" y="107"/>
                </a:cxn>
                <a:cxn ang="0">
                  <a:pos x="94" y="107"/>
                </a:cxn>
                <a:cxn ang="0">
                  <a:pos x="89" y="0"/>
                </a:cxn>
                <a:cxn ang="0">
                  <a:pos x="72" y="21"/>
                </a:cxn>
                <a:cxn ang="0">
                  <a:pos x="69" y="25"/>
                </a:cxn>
                <a:cxn ang="0">
                  <a:pos x="65" y="31"/>
                </a:cxn>
                <a:cxn ang="0">
                  <a:pos x="57" y="43"/>
                </a:cxn>
                <a:cxn ang="0">
                  <a:pos x="48" y="19"/>
                </a:cxn>
                <a:cxn ang="0">
                  <a:pos x="44" y="12"/>
                </a:cxn>
                <a:cxn ang="0">
                  <a:pos x="24" y="17"/>
                </a:cxn>
                <a:cxn ang="0">
                  <a:pos x="20" y="20"/>
                </a:cxn>
                <a:cxn ang="0">
                  <a:pos x="11" y="25"/>
                </a:cxn>
                <a:cxn ang="0">
                  <a:pos x="0" y="11"/>
                </a:cxn>
              </a:cxnLst>
              <a:rect l="0" t="0" r="r" b="b"/>
              <a:pathLst>
                <a:path w="94" h="107">
                  <a:moveTo>
                    <a:pt x="0" y="11"/>
                  </a:moveTo>
                  <a:cubicBezTo>
                    <a:pt x="0" y="107"/>
                    <a:pt x="0" y="107"/>
                    <a:pt x="0" y="107"/>
                  </a:cubicBezTo>
                  <a:cubicBezTo>
                    <a:pt x="94" y="107"/>
                    <a:pt x="94" y="107"/>
                    <a:pt x="94" y="107"/>
                  </a:cubicBezTo>
                  <a:cubicBezTo>
                    <a:pt x="89" y="0"/>
                    <a:pt x="89" y="0"/>
                    <a:pt x="89" y="0"/>
                  </a:cubicBezTo>
                  <a:cubicBezTo>
                    <a:pt x="87" y="1"/>
                    <a:pt x="73" y="18"/>
                    <a:pt x="72" y="21"/>
                  </a:cubicBezTo>
                  <a:cubicBezTo>
                    <a:pt x="71" y="23"/>
                    <a:pt x="69" y="24"/>
                    <a:pt x="69" y="25"/>
                  </a:cubicBezTo>
                  <a:cubicBezTo>
                    <a:pt x="68" y="26"/>
                    <a:pt x="66" y="29"/>
                    <a:pt x="65" y="31"/>
                  </a:cubicBezTo>
                  <a:cubicBezTo>
                    <a:pt x="63" y="37"/>
                    <a:pt x="65" y="43"/>
                    <a:pt x="57" y="43"/>
                  </a:cubicBezTo>
                  <a:cubicBezTo>
                    <a:pt x="47" y="43"/>
                    <a:pt x="48" y="29"/>
                    <a:pt x="48" y="19"/>
                  </a:cubicBezTo>
                  <a:cubicBezTo>
                    <a:pt x="48" y="16"/>
                    <a:pt x="46" y="12"/>
                    <a:pt x="44" y="12"/>
                  </a:cubicBezTo>
                  <a:cubicBezTo>
                    <a:pt x="37" y="12"/>
                    <a:pt x="33" y="16"/>
                    <a:pt x="24" y="17"/>
                  </a:cubicBezTo>
                  <a:cubicBezTo>
                    <a:pt x="23" y="17"/>
                    <a:pt x="21" y="19"/>
                    <a:pt x="20" y="20"/>
                  </a:cubicBezTo>
                  <a:cubicBezTo>
                    <a:pt x="19" y="22"/>
                    <a:pt x="15" y="25"/>
                    <a:pt x="11" y="25"/>
                  </a:cubicBezTo>
                  <a:cubicBezTo>
                    <a:pt x="4" y="25"/>
                    <a:pt x="4" y="16"/>
                    <a:pt x="0" y="11"/>
                  </a:cubicBezTo>
                </a:path>
              </a:pathLst>
            </a:custGeom>
            <a:solidFill>
              <a:schemeClr val="bg1">
                <a:lumMod val="75000"/>
              </a:schemeClr>
            </a:solidFill>
            <a:ln w="9525">
              <a:solidFill>
                <a:schemeClr val="tx1"/>
              </a:solidFill>
              <a:round/>
              <a:headEnd/>
              <a:tailEnd/>
            </a:ln>
          </p:spPr>
          <p:txBody>
            <a:bodyPr/>
            <a:lstStyle/>
            <a:p>
              <a:endParaRPr lang="en-US" b="1" dirty="0"/>
            </a:p>
          </p:txBody>
        </p:sp>
        <p:sp>
          <p:nvSpPr>
            <p:cNvPr id="335" name="Freeform 291"/>
            <p:cNvSpPr>
              <a:spLocks/>
            </p:cNvSpPr>
            <p:nvPr/>
          </p:nvSpPr>
          <p:spPr bwMode="auto">
            <a:xfrm>
              <a:off x="4979988" y="2070100"/>
              <a:ext cx="217487" cy="280988"/>
            </a:xfrm>
            <a:custGeom>
              <a:avLst/>
              <a:gdLst/>
              <a:ahLst/>
              <a:cxnLst>
                <a:cxn ang="0">
                  <a:pos x="0" y="8"/>
                </a:cxn>
                <a:cxn ang="0">
                  <a:pos x="11" y="13"/>
                </a:cxn>
                <a:cxn ang="0">
                  <a:pos x="20" y="14"/>
                </a:cxn>
                <a:cxn ang="0">
                  <a:pos x="28" y="6"/>
                </a:cxn>
                <a:cxn ang="0">
                  <a:pos x="34" y="0"/>
                </a:cxn>
                <a:cxn ang="0">
                  <a:pos x="56" y="14"/>
                </a:cxn>
                <a:cxn ang="0">
                  <a:pos x="65" y="36"/>
                </a:cxn>
                <a:cxn ang="0">
                  <a:pos x="74" y="56"/>
                </a:cxn>
                <a:cxn ang="0">
                  <a:pos x="82" y="65"/>
                </a:cxn>
                <a:cxn ang="0">
                  <a:pos x="117" y="68"/>
                </a:cxn>
                <a:cxn ang="0">
                  <a:pos x="136" y="73"/>
                </a:cxn>
                <a:cxn ang="0">
                  <a:pos x="145" y="77"/>
                </a:cxn>
                <a:cxn ang="0">
                  <a:pos x="145" y="188"/>
                </a:cxn>
                <a:cxn ang="0">
                  <a:pos x="2" y="187"/>
                </a:cxn>
                <a:cxn ang="0">
                  <a:pos x="2" y="110"/>
                </a:cxn>
                <a:cxn ang="0">
                  <a:pos x="0" y="8"/>
                </a:cxn>
              </a:cxnLst>
              <a:rect l="0" t="0" r="r" b="b"/>
              <a:pathLst>
                <a:path w="145" h="188">
                  <a:moveTo>
                    <a:pt x="0" y="8"/>
                  </a:moveTo>
                  <a:lnTo>
                    <a:pt x="11" y="13"/>
                  </a:lnTo>
                  <a:lnTo>
                    <a:pt x="20" y="14"/>
                  </a:lnTo>
                  <a:lnTo>
                    <a:pt x="28" y="6"/>
                  </a:lnTo>
                  <a:lnTo>
                    <a:pt x="34" y="0"/>
                  </a:lnTo>
                  <a:lnTo>
                    <a:pt x="56" y="14"/>
                  </a:lnTo>
                  <a:lnTo>
                    <a:pt x="65" y="36"/>
                  </a:lnTo>
                  <a:lnTo>
                    <a:pt x="74" y="56"/>
                  </a:lnTo>
                  <a:lnTo>
                    <a:pt x="82" y="65"/>
                  </a:lnTo>
                  <a:lnTo>
                    <a:pt x="117" y="68"/>
                  </a:lnTo>
                  <a:lnTo>
                    <a:pt x="136" y="73"/>
                  </a:lnTo>
                  <a:lnTo>
                    <a:pt x="145" y="77"/>
                  </a:lnTo>
                  <a:lnTo>
                    <a:pt x="145" y="188"/>
                  </a:lnTo>
                  <a:lnTo>
                    <a:pt x="2" y="187"/>
                  </a:lnTo>
                  <a:lnTo>
                    <a:pt x="2" y="110"/>
                  </a:lnTo>
                  <a:lnTo>
                    <a:pt x="0" y="8"/>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36" name="Freeform 292"/>
            <p:cNvSpPr>
              <a:spLocks/>
            </p:cNvSpPr>
            <p:nvPr/>
          </p:nvSpPr>
          <p:spPr bwMode="auto">
            <a:xfrm>
              <a:off x="5399088" y="3216275"/>
              <a:ext cx="273050" cy="285750"/>
            </a:xfrm>
            <a:custGeom>
              <a:avLst/>
              <a:gdLst/>
              <a:ahLst/>
              <a:cxnLst>
                <a:cxn ang="0">
                  <a:pos x="71" y="178"/>
                </a:cxn>
                <a:cxn ang="0">
                  <a:pos x="48" y="191"/>
                </a:cxn>
                <a:cxn ang="0">
                  <a:pos x="0" y="109"/>
                </a:cxn>
                <a:cxn ang="0">
                  <a:pos x="76" y="57"/>
                </a:cxn>
                <a:cxn ang="0">
                  <a:pos x="68" y="29"/>
                </a:cxn>
                <a:cxn ang="0">
                  <a:pos x="117" y="0"/>
                </a:cxn>
                <a:cxn ang="0">
                  <a:pos x="182" y="106"/>
                </a:cxn>
                <a:cxn ang="0">
                  <a:pos x="71" y="178"/>
                </a:cxn>
              </a:cxnLst>
              <a:rect l="0" t="0" r="r" b="b"/>
              <a:pathLst>
                <a:path w="182" h="191">
                  <a:moveTo>
                    <a:pt x="71" y="178"/>
                  </a:moveTo>
                  <a:lnTo>
                    <a:pt x="48" y="191"/>
                  </a:lnTo>
                  <a:lnTo>
                    <a:pt x="0" y="109"/>
                  </a:lnTo>
                  <a:lnTo>
                    <a:pt x="76" y="57"/>
                  </a:lnTo>
                  <a:lnTo>
                    <a:pt x="68" y="29"/>
                  </a:lnTo>
                  <a:lnTo>
                    <a:pt x="117" y="0"/>
                  </a:lnTo>
                  <a:lnTo>
                    <a:pt x="182" y="106"/>
                  </a:lnTo>
                  <a:lnTo>
                    <a:pt x="71" y="178"/>
                  </a:lnTo>
                  <a:close/>
                </a:path>
              </a:pathLst>
            </a:custGeom>
            <a:solidFill>
              <a:schemeClr val="accent6"/>
            </a:solidFill>
            <a:ln w="9525">
              <a:solidFill>
                <a:schemeClr val="tx1"/>
              </a:solidFill>
              <a:round/>
              <a:headEnd/>
              <a:tailEnd/>
            </a:ln>
          </p:spPr>
          <p:txBody>
            <a:bodyPr/>
            <a:lstStyle/>
            <a:p>
              <a:endParaRPr lang="en-US" b="1" dirty="0"/>
            </a:p>
          </p:txBody>
        </p:sp>
        <p:sp>
          <p:nvSpPr>
            <p:cNvPr id="337" name="Freeform 293"/>
            <p:cNvSpPr>
              <a:spLocks/>
            </p:cNvSpPr>
            <p:nvPr/>
          </p:nvSpPr>
          <p:spPr bwMode="auto">
            <a:xfrm>
              <a:off x="5505450" y="3355975"/>
              <a:ext cx="312738" cy="309563"/>
            </a:xfrm>
            <a:custGeom>
              <a:avLst/>
              <a:gdLst/>
              <a:ahLst/>
              <a:cxnLst>
                <a:cxn ang="0">
                  <a:pos x="0" y="84"/>
                </a:cxn>
                <a:cxn ang="0">
                  <a:pos x="111" y="12"/>
                </a:cxn>
                <a:cxn ang="0">
                  <a:pos x="131" y="0"/>
                </a:cxn>
                <a:cxn ang="0">
                  <a:pos x="209" y="126"/>
                </a:cxn>
                <a:cxn ang="0">
                  <a:pos x="80" y="206"/>
                </a:cxn>
                <a:cxn ang="0">
                  <a:pos x="0" y="84"/>
                </a:cxn>
              </a:cxnLst>
              <a:rect l="0" t="0" r="r" b="b"/>
              <a:pathLst>
                <a:path w="209" h="206">
                  <a:moveTo>
                    <a:pt x="0" y="84"/>
                  </a:moveTo>
                  <a:lnTo>
                    <a:pt x="111" y="12"/>
                  </a:lnTo>
                  <a:lnTo>
                    <a:pt x="131" y="0"/>
                  </a:lnTo>
                  <a:lnTo>
                    <a:pt x="209" y="126"/>
                  </a:lnTo>
                  <a:lnTo>
                    <a:pt x="80" y="206"/>
                  </a:lnTo>
                  <a:lnTo>
                    <a:pt x="0" y="84"/>
                  </a:lnTo>
                  <a:close/>
                </a:path>
              </a:pathLst>
            </a:custGeom>
            <a:solidFill>
              <a:schemeClr val="accent6"/>
            </a:solidFill>
            <a:ln w="9525">
              <a:solidFill>
                <a:schemeClr val="tx1"/>
              </a:solidFill>
              <a:round/>
              <a:headEnd/>
              <a:tailEnd/>
            </a:ln>
          </p:spPr>
          <p:txBody>
            <a:bodyPr/>
            <a:lstStyle/>
            <a:p>
              <a:endParaRPr lang="en-US" b="1" dirty="0"/>
            </a:p>
          </p:txBody>
        </p:sp>
        <p:sp>
          <p:nvSpPr>
            <p:cNvPr id="338" name="Freeform 294"/>
            <p:cNvSpPr>
              <a:spLocks/>
            </p:cNvSpPr>
            <p:nvPr/>
          </p:nvSpPr>
          <p:spPr bwMode="auto">
            <a:xfrm>
              <a:off x="5626100" y="3544888"/>
              <a:ext cx="338138" cy="269875"/>
            </a:xfrm>
            <a:custGeom>
              <a:avLst/>
              <a:gdLst/>
              <a:ahLst/>
              <a:cxnLst>
                <a:cxn ang="0">
                  <a:pos x="0" y="80"/>
                </a:cxn>
                <a:cxn ang="0">
                  <a:pos x="129" y="0"/>
                </a:cxn>
                <a:cxn ang="0">
                  <a:pos x="150" y="23"/>
                </a:cxn>
                <a:cxn ang="0">
                  <a:pos x="165" y="12"/>
                </a:cxn>
                <a:cxn ang="0">
                  <a:pos x="226" y="103"/>
                </a:cxn>
                <a:cxn ang="0">
                  <a:pos x="173" y="141"/>
                </a:cxn>
                <a:cxn ang="0">
                  <a:pos x="162" y="180"/>
                </a:cxn>
                <a:cxn ang="0">
                  <a:pos x="69" y="143"/>
                </a:cxn>
                <a:cxn ang="0">
                  <a:pos x="25" y="134"/>
                </a:cxn>
                <a:cxn ang="0">
                  <a:pos x="0" y="100"/>
                </a:cxn>
                <a:cxn ang="0">
                  <a:pos x="0" y="80"/>
                </a:cxn>
              </a:cxnLst>
              <a:rect l="0" t="0" r="r" b="b"/>
              <a:pathLst>
                <a:path w="226" h="180">
                  <a:moveTo>
                    <a:pt x="0" y="80"/>
                  </a:moveTo>
                  <a:lnTo>
                    <a:pt x="129" y="0"/>
                  </a:lnTo>
                  <a:lnTo>
                    <a:pt x="150" y="23"/>
                  </a:lnTo>
                  <a:lnTo>
                    <a:pt x="165" y="12"/>
                  </a:lnTo>
                  <a:lnTo>
                    <a:pt x="226" y="103"/>
                  </a:lnTo>
                  <a:lnTo>
                    <a:pt x="173" y="141"/>
                  </a:lnTo>
                  <a:lnTo>
                    <a:pt x="162" y="180"/>
                  </a:lnTo>
                  <a:lnTo>
                    <a:pt x="69" y="143"/>
                  </a:lnTo>
                  <a:lnTo>
                    <a:pt x="25" y="134"/>
                  </a:lnTo>
                  <a:lnTo>
                    <a:pt x="0" y="100"/>
                  </a:lnTo>
                  <a:lnTo>
                    <a:pt x="0" y="80"/>
                  </a:lnTo>
                  <a:close/>
                </a:path>
              </a:pathLst>
            </a:custGeom>
            <a:solidFill>
              <a:schemeClr val="accent6"/>
            </a:solidFill>
            <a:ln w="9525">
              <a:solidFill>
                <a:schemeClr val="tx1"/>
              </a:solidFill>
              <a:round/>
              <a:headEnd/>
              <a:tailEnd/>
            </a:ln>
          </p:spPr>
          <p:txBody>
            <a:bodyPr/>
            <a:lstStyle/>
            <a:p>
              <a:endParaRPr lang="en-US" b="1" dirty="0"/>
            </a:p>
          </p:txBody>
        </p:sp>
        <p:sp>
          <p:nvSpPr>
            <p:cNvPr id="339" name="Freeform 295"/>
            <p:cNvSpPr>
              <a:spLocks/>
            </p:cNvSpPr>
            <p:nvPr/>
          </p:nvSpPr>
          <p:spPr bwMode="auto">
            <a:xfrm>
              <a:off x="5872163" y="3443288"/>
              <a:ext cx="280987" cy="255587"/>
            </a:xfrm>
            <a:custGeom>
              <a:avLst/>
              <a:gdLst/>
              <a:ahLst/>
              <a:cxnLst>
                <a:cxn ang="0">
                  <a:pos x="61" y="171"/>
                </a:cxn>
                <a:cxn ang="0">
                  <a:pos x="188" y="92"/>
                </a:cxn>
                <a:cxn ang="0">
                  <a:pos x="128" y="0"/>
                </a:cxn>
                <a:cxn ang="0">
                  <a:pos x="0" y="80"/>
                </a:cxn>
                <a:cxn ang="0">
                  <a:pos x="61" y="171"/>
                </a:cxn>
              </a:cxnLst>
              <a:rect l="0" t="0" r="r" b="b"/>
              <a:pathLst>
                <a:path w="188" h="171">
                  <a:moveTo>
                    <a:pt x="61" y="171"/>
                  </a:moveTo>
                  <a:lnTo>
                    <a:pt x="188" y="92"/>
                  </a:lnTo>
                  <a:lnTo>
                    <a:pt x="128" y="0"/>
                  </a:lnTo>
                  <a:lnTo>
                    <a:pt x="0" y="80"/>
                  </a:lnTo>
                  <a:lnTo>
                    <a:pt x="61" y="171"/>
                  </a:lnTo>
                  <a:close/>
                </a:path>
              </a:pathLst>
            </a:custGeom>
            <a:solidFill>
              <a:schemeClr val="accent6"/>
            </a:solidFill>
            <a:ln w="9525">
              <a:solidFill>
                <a:schemeClr val="tx1"/>
              </a:solidFill>
              <a:round/>
              <a:headEnd/>
              <a:tailEnd/>
            </a:ln>
          </p:spPr>
          <p:txBody>
            <a:bodyPr/>
            <a:lstStyle/>
            <a:p>
              <a:endParaRPr lang="en-US" b="1" dirty="0"/>
            </a:p>
          </p:txBody>
        </p:sp>
        <p:sp>
          <p:nvSpPr>
            <p:cNvPr id="340" name="Freeform 296"/>
            <p:cNvSpPr>
              <a:spLocks/>
            </p:cNvSpPr>
            <p:nvPr/>
          </p:nvSpPr>
          <p:spPr bwMode="auto">
            <a:xfrm>
              <a:off x="6008688" y="3303588"/>
              <a:ext cx="290512" cy="277812"/>
            </a:xfrm>
            <a:custGeom>
              <a:avLst/>
              <a:gdLst/>
              <a:ahLst/>
              <a:cxnLst>
                <a:cxn ang="0">
                  <a:pos x="97" y="186"/>
                </a:cxn>
                <a:cxn ang="0">
                  <a:pos x="194" y="120"/>
                </a:cxn>
                <a:cxn ang="0">
                  <a:pos x="121" y="0"/>
                </a:cxn>
                <a:cxn ang="0">
                  <a:pos x="52" y="0"/>
                </a:cxn>
                <a:cxn ang="0">
                  <a:pos x="0" y="32"/>
                </a:cxn>
                <a:cxn ang="0">
                  <a:pos x="35" y="93"/>
                </a:cxn>
                <a:cxn ang="0">
                  <a:pos x="97" y="186"/>
                </a:cxn>
              </a:cxnLst>
              <a:rect l="0" t="0" r="r" b="b"/>
              <a:pathLst>
                <a:path w="194" h="186">
                  <a:moveTo>
                    <a:pt x="97" y="186"/>
                  </a:moveTo>
                  <a:lnTo>
                    <a:pt x="194" y="120"/>
                  </a:lnTo>
                  <a:lnTo>
                    <a:pt x="121" y="0"/>
                  </a:lnTo>
                  <a:lnTo>
                    <a:pt x="52" y="0"/>
                  </a:lnTo>
                  <a:lnTo>
                    <a:pt x="0" y="32"/>
                  </a:lnTo>
                  <a:lnTo>
                    <a:pt x="35" y="93"/>
                  </a:lnTo>
                  <a:lnTo>
                    <a:pt x="97" y="186"/>
                  </a:lnTo>
                  <a:close/>
                </a:path>
              </a:pathLst>
            </a:custGeom>
            <a:solidFill>
              <a:schemeClr val="accent6"/>
            </a:solidFill>
            <a:ln w="9525">
              <a:solidFill>
                <a:schemeClr val="tx1"/>
              </a:solidFill>
              <a:round/>
              <a:headEnd/>
              <a:tailEnd/>
            </a:ln>
          </p:spPr>
          <p:txBody>
            <a:bodyPr/>
            <a:lstStyle/>
            <a:p>
              <a:endParaRPr lang="en-US" b="1" dirty="0"/>
            </a:p>
          </p:txBody>
        </p:sp>
        <p:sp>
          <p:nvSpPr>
            <p:cNvPr id="341" name="Freeform 297"/>
            <p:cNvSpPr>
              <a:spLocks/>
            </p:cNvSpPr>
            <p:nvPr/>
          </p:nvSpPr>
          <p:spPr bwMode="auto">
            <a:xfrm>
              <a:off x="5773738" y="3094038"/>
              <a:ext cx="312737" cy="257175"/>
            </a:xfrm>
            <a:custGeom>
              <a:avLst/>
              <a:gdLst/>
              <a:ahLst/>
              <a:cxnLst>
                <a:cxn ang="0">
                  <a:pos x="0" y="38"/>
                </a:cxn>
                <a:cxn ang="0">
                  <a:pos x="4" y="43"/>
                </a:cxn>
                <a:cxn ang="0">
                  <a:pos x="7" y="58"/>
                </a:cxn>
                <a:cxn ang="0">
                  <a:pos x="7" y="79"/>
                </a:cxn>
                <a:cxn ang="0">
                  <a:pos x="26" y="80"/>
                </a:cxn>
                <a:cxn ang="0">
                  <a:pos x="23" y="108"/>
                </a:cxn>
                <a:cxn ang="0">
                  <a:pos x="43" y="125"/>
                </a:cxn>
                <a:cxn ang="0">
                  <a:pos x="54" y="134"/>
                </a:cxn>
                <a:cxn ang="0">
                  <a:pos x="55" y="159"/>
                </a:cxn>
                <a:cxn ang="0">
                  <a:pos x="58" y="165"/>
                </a:cxn>
                <a:cxn ang="0">
                  <a:pos x="126" y="122"/>
                </a:cxn>
                <a:cxn ang="0">
                  <a:pos x="157" y="172"/>
                </a:cxn>
                <a:cxn ang="0">
                  <a:pos x="209" y="140"/>
                </a:cxn>
                <a:cxn ang="0">
                  <a:pos x="209" y="122"/>
                </a:cxn>
                <a:cxn ang="0">
                  <a:pos x="164" y="62"/>
                </a:cxn>
                <a:cxn ang="0">
                  <a:pos x="149" y="69"/>
                </a:cxn>
                <a:cxn ang="0">
                  <a:pos x="107" y="0"/>
                </a:cxn>
                <a:cxn ang="0">
                  <a:pos x="9" y="26"/>
                </a:cxn>
                <a:cxn ang="0">
                  <a:pos x="0" y="38"/>
                </a:cxn>
              </a:cxnLst>
              <a:rect l="0" t="0" r="r" b="b"/>
              <a:pathLst>
                <a:path w="209" h="172">
                  <a:moveTo>
                    <a:pt x="0" y="38"/>
                  </a:moveTo>
                  <a:lnTo>
                    <a:pt x="4" y="43"/>
                  </a:lnTo>
                  <a:lnTo>
                    <a:pt x="7" y="58"/>
                  </a:lnTo>
                  <a:lnTo>
                    <a:pt x="7" y="79"/>
                  </a:lnTo>
                  <a:lnTo>
                    <a:pt x="26" y="80"/>
                  </a:lnTo>
                  <a:lnTo>
                    <a:pt x="23" y="108"/>
                  </a:lnTo>
                  <a:lnTo>
                    <a:pt x="43" y="125"/>
                  </a:lnTo>
                  <a:lnTo>
                    <a:pt x="54" y="134"/>
                  </a:lnTo>
                  <a:lnTo>
                    <a:pt x="55" y="159"/>
                  </a:lnTo>
                  <a:lnTo>
                    <a:pt x="58" y="165"/>
                  </a:lnTo>
                  <a:lnTo>
                    <a:pt x="126" y="122"/>
                  </a:lnTo>
                  <a:lnTo>
                    <a:pt x="157" y="172"/>
                  </a:lnTo>
                  <a:lnTo>
                    <a:pt x="209" y="140"/>
                  </a:lnTo>
                  <a:lnTo>
                    <a:pt x="209" y="122"/>
                  </a:lnTo>
                  <a:lnTo>
                    <a:pt x="164" y="62"/>
                  </a:lnTo>
                  <a:lnTo>
                    <a:pt x="149" y="69"/>
                  </a:lnTo>
                  <a:lnTo>
                    <a:pt x="107" y="0"/>
                  </a:lnTo>
                  <a:lnTo>
                    <a:pt x="9" y="26"/>
                  </a:lnTo>
                  <a:lnTo>
                    <a:pt x="0" y="38"/>
                  </a:lnTo>
                  <a:close/>
                </a:path>
              </a:pathLst>
            </a:custGeom>
            <a:solidFill>
              <a:schemeClr val="accent6"/>
            </a:solidFill>
            <a:ln w="9525">
              <a:solidFill>
                <a:schemeClr val="tx1"/>
              </a:solidFill>
              <a:round/>
              <a:headEnd/>
              <a:tailEnd/>
            </a:ln>
          </p:spPr>
          <p:txBody>
            <a:bodyPr/>
            <a:lstStyle/>
            <a:p>
              <a:endParaRPr lang="en-US" b="1" dirty="0"/>
            </a:p>
          </p:txBody>
        </p:sp>
        <p:sp>
          <p:nvSpPr>
            <p:cNvPr id="342" name="Freeform 298"/>
            <p:cNvSpPr>
              <a:spLocks/>
            </p:cNvSpPr>
            <p:nvPr/>
          </p:nvSpPr>
          <p:spPr bwMode="auto">
            <a:xfrm>
              <a:off x="5573713" y="3130550"/>
              <a:ext cx="287337" cy="287338"/>
            </a:xfrm>
            <a:custGeom>
              <a:avLst/>
              <a:gdLst/>
              <a:ahLst/>
              <a:cxnLst>
                <a:cxn ang="0">
                  <a:pos x="0" y="57"/>
                </a:cxn>
                <a:cxn ang="0">
                  <a:pos x="39" y="32"/>
                </a:cxn>
                <a:cxn ang="0">
                  <a:pos x="87" y="3"/>
                </a:cxn>
                <a:cxn ang="0">
                  <a:pos x="103" y="0"/>
                </a:cxn>
                <a:cxn ang="0">
                  <a:pos x="117" y="7"/>
                </a:cxn>
                <a:cxn ang="0">
                  <a:pos x="123" y="12"/>
                </a:cxn>
                <a:cxn ang="0">
                  <a:pos x="133" y="13"/>
                </a:cxn>
                <a:cxn ang="0">
                  <a:pos x="137" y="18"/>
                </a:cxn>
                <a:cxn ang="0">
                  <a:pos x="140" y="33"/>
                </a:cxn>
                <a:cxn ang="0">
                  <a:pos x="140" y="54"/>
                </a:cxn>
                <a:cxn ang="0">
                  <a:pos x="159" y="55"/>
                </a:cxn>
                <a:cxn ang="0">
                  <a:pos x="156" y="83"/>
                </a:cxn>
                <a:cxn ang="0">
                  <a:pos x="187" y="109"/>
                </a:cxn>
                <a:cxn ang="0">
                  <a:pos x="188" y="134"/>
                </a:cxn>
                <a:cxn ang="0">
                  <a:pos x="191" y="140"/>
                </a:cxn>
                <a:cxn ang="0">
                  <a:pos x="111" y="192"/>
                </a:cxn>
                <a:cxn ang="0">
                  <a:pos x="85" y="151"/>
                </a:cxn>
                <a:cxn ang="0">
                  <a:pos x="65" y="163"/>
                </a:cxn>
                <a:cxn ang="0">
                  <a:pos x="0" y="57"/>
                </a:cxn>
              </a:cxnLst>
              <a:rect l="0" t="0" r="r" b="b"/>
              <a:pathLst>
                <a:path w="191" h="192">
                  <a:moveTo>
                    <a:pt x="0" y="57"/>
                  </a:moveTo>
                  <a:lnTo>
                    <a:pt x="39" y="32"/>
                  </a:lnTo>
                  <a:lnTo>
                    <a:pt x="87" y="3"/>
                  </a:lnTo>
                  <a:lnTo>
                    <a:pt x="103" y="0"/>
                  </a:lnTo>
                  <a:lnTo>
                    <a:pt x="117" y="7"/>
                  </a:lnTo>
                  <a:lnTo>
                    <a:pt x="123" y="12"/>
                  </a:lnTo>
                  <a:lnTo>
                    <a:pt x="133" y="13"/>
                  </a:lnTo>
                  <a:lnTo>
                    <a:pt x="137" y="18"/>
                  </a:lnTo>
                  <a:lnTo>
                    <a:pt x="140" y="33"/>
                  </a:lnTo>
                  <a:lnTo>
                    <a:pt x="140" y="54"/>
                  </a:lnTo>
                  <a:lnTo>
                    <a:pt x="159" y="55"/>
                  </a:lnTo>
                  <a:lnTo>
                    <a:pt x="156" y="83"/>
                  </a:lnTo>
                  <a:lnTo>
                    <a:pt x="187" y="109"/>
                  </a:lnTo>
                  <a:lnTo>
                    <a:pt x="188" y="134"/>
                  </a:lnTo>
                  <a:lnTo>
                    <a:pt x="191" y="140"/>
                  </a:lnTo>
                  <a:lnTo>
                    <a:pt x="111" y="192"/>
                  </a:lnTo>
                  <a:lnTo>
                    <a:pt x="85" y="151"/>
                  </a:lnTo>
                  <a:lnTo>
                    <a:pt x="65" y="163"/>
                  </a:lnTo>
                  <a:lnTo>
                    <a:pt x="0" y="57"/>
                  </a:lnTo>
                  <a:close/>
                </a:path>
              </a:pathLst>
            </a:custGeom>
            <a:solidFill>
              <a:schemeClr val="accent6"/>
            </a:solidFill>
            <a:ln w="9525">
              <a:solidFill>
                <a:schemeClr val="tx1"/>
              </a:solidFill>
              <a:round/>
              <a:headEnd/>
              <a:tailEnd/>
            </a:ln>
          </p:spPr>
          <p:txBody>
            <a:bodyPr/>
            <a:lstStyle/>
            <a:p>
              <a:endParaRPr lang="en-US" b="1" dirty="0"/>
            </a:p>
          </p:txBody>
        </p:sp>
        <p:sp>
          <p:nvSpPr>
            <p:cNvPr id="343" name="Freeform 299"/>
            <p:cNvSpPr>
              <a:spLocks/>
            </p:cNvSpPr>
            <p:nvPr/>
          </p:nvSpPr>
          <p:spPr bwMode="auto">
            <a:xfrm>
              <a:off x="5740400" y="3276600"/>
              <a:ext cx="323850" cy="303213"/>
            </a:xfrm>
            <a:custGeom>
              <a:avLst/>
              <a:gdLst/>
              <a:ahLst/>
              <a:cxnLst>
                <a:cxn ang="0">
                  <a:pos x="0" y="95"/>
                </a:cxn>
                <a:cxn ang="0">
                  <a:pos x="80" y="43"/>
                </a:cxn>
                <a:cxn ang="0">
                  <a:pos x="148" y="0"/>
                </a:cxn>
                <a:cxn ang="0">
                  <a:pos x="179" y="50"/>
                </a:cxn>
                <a:cxn ang="0">
                  <a:pos x="216" y="112"/>
                </a:cxn>
                <a:cxn ang="0">
                  <a:pos x="88" y="192"/>
                </a:cxn>
                <a:cxn ang="0">
                  <a:pos x="73" y="203"/>
                </a:cxn>
                <a:cxn ang="0">
                  <a:pos x="52" y="180"/>
                </a:cxn>
                <a:cxn ang="0">
                  <a:pos x="0" y="95"/>
                </a:cxn>
              </a:cxnLst>
              <a:rect l="0" t="0" r="r" b="b"/>
              <a:pathLst>
                <a:path w="216" h="203">
                  <a:moveTo>
                    <a:pt x="0" y="95"/>
                  </a:moveTo>
                  <a:lnTo>
                    <a:pt x="80" y="43"/>
                  </a:lnTo>
                  <a:lnTo>
                    <a:pt x="148" y="0"/>
                  </a:lnTo>
                  <a:lnTo>
                    <a:pt x="179" y="50"/>
                  </a:lnTo>
                  <a:lnTo>
                    <a:pt x="216" y="112"/>
                  </a:lnTo>
                  <a:lnTo>
                    <a:pt x="88" y="192"/>
                  </a:lnTo>
                  <a:lnTo>
                    <a:pt x="73" y="203"/>
                  </a:lnTo>
                  <a:lnTo>
                    <a:pt x="52" y="180"/>
                  </a:lnTo>
                  <a:lnTo>
                    <a:pt x="0" y="95"/>
                  </a:lnTo>
                  <a:close/>
                </a:path>
              </a:pathLst>
            </a:custGeom>
            <a:solidFill>
              <a:schemeClr val="accent6"/>
            </a:solidFill>
            <a:ln w="9525">
              <a:solidFill>
                <a:schemeClr val="tx1"/>
              </a:solidFill>
              <a:round/>
              <a:headEnd/>
              <a:tailEnd/>
            </a:ln>
          </p:spPr>
          <p:txBody>
            <a:bodyPr/>
            <a:lstStyle/>
            <a:p>
              <a:endParaRPr lang="en-US" b="1" dirty="0"/>
            </a:p>
          </p:txBody>
        </p:sp>
        <p:sp>
          <p:nvSpPr>
            <p:cNvPr id="344" name="Freeform 300"/>
            <p:cNvSpPr>
              <a:spLocks/>
            </p:cNvSpPr>
            <p:nvPr/>
          </p:nvSpPr>
          <p:spPr bwMode="auto">
            <a:xfrm>
              <a:off x="6200775" y="3024188"/>
              <a:ext cx="401638" cy="171450"/>
            </a:xfrm>
            <a:custGeom>
              <a:avLst/>
              <a:gdLst/>
              <a:ahLst/>
              <a:cxnLst>
                <a:cxn ang="0">
                  <a:pos x="88" y="6"/>
                </a:cxn>
                <a:cxn ang="0">
                  <a:pos x="260" y="0"/>
                </a:cxn>
                <a:cxn ang="0">
                  <a:pos x="260" y="66"/>
                </a:cxn>
                <a:cxn ang="0">
                  <a:pos x="268" y="81"/>
                </a:cxn>
                <a:cxn ang="0">
                  <a:pos x="102" y="114"/>
                </a:cxn>
                <a:cxn ang="0">
                  <a:pos x="100" y="97"/>
                </a:cxn>
                <a:cxn ang="0">
                  <a:pos x="94" y="97"/>
                </a:cxn>
                <a:cxn ang="0">
                  <a:pos x="94" y="89"/>
                </a:cxn>
                <a:cxn ang="0">
                  <a:pos x="88" y="84"/>
                </a:cxn>
                <a:cxn ang="0">
                  <a:pos x="88" y="75"/>
                </a:cxn>
                <a:cxn ang="0">
                  <a:pos x="82" y="72"/>
                </a:cxn>
                <a:cxn ang="0">
                  <a:pos x="80" y="61"/>
                </a:cxn>
                <a:cxn ang="0">
                  <a:pos x="71" y="60"/>
                </a:cxn>
                <a:cxn ang="0">
                  <a:pos x="71" y="52"/>
                </a:cxn>
                <a:cxn ang="0">
                  <a:pos x="62" y="54"/>
                </a:cxn>
                <a:cxn ang="0">
                  <a:pos x="40" y="38"/>
                </a:cxn>
                <a:cxn ang="0">
                  <a:pos x="39" y="31"/>
                </a:cxn>
                <a:cxn ang="0">
                  <a:pos x="8" y="18"/>
                </a:cxn>
                <a:cxn ang="0">
                  <a:pos x="0" y="6"/>
                </a:cxn>
                <a:cxn ang="0">
                  <a:pos x="88" y="6"/>
                </a:cxn>
              </a:cxnLst>
              <a:rect l="0" t="0" r="r" b="b"/>
              <a:pathLst>
                <a:path w="268" h="114">
                  <a:moveTo>
                    <a:pt x="88" y="6"/>
                  </a:moveTo>
                  <a:lnTo>
                    <a:pt x="260" y="0"/>
                  </a:lnTo>
                  <a:lnTo>
                    <a:pt x="260" y="66"/>
                  </a:lnTo>
                  <a:lnTo>
                    <a:pt x="268" y="81"/>
                  </a:lnTo>
                  <a:lnTo>
                    <a:pt x="102" y="114"/>
                  </a:lnTo>
                  <a:lnTo>
                    <a:pt x="100" y="97"/>
                  </a:lnTo>
                  <a:lnTo>
                    <a:pt x="94" y="97"/>
                  </a:lnTo>
                  <a:lnTo>
                    <a:pt x="94" y="89"/>
                  </a:lnTo>
                  <a:lnTo>
                    <a:pt x="88" y="84"/>
                  </a:lnTo>
                  <a:lnTo>
                    <a:pt x="88" y="75"/>
                  </a:lnTo>
                  <a:lnTo>
                    <a:pt x="82" y="72"/>
                  </a:lnTo>
                  <a:lnTo>
                    <a:pt x="80" y="61"/>
                  </a:lnTo>
                  <a:lnTo>
                    <a:pt x="71" y="60"/>
                  </a:lnTo>
                  <a:lnTo>
                    <a:pt x="71" y="52"/>
                  </a:lnTo>
                  <a:lnTo>
                    <a:pt x="62" y="54"/>
                  </a:lnTo>
                  <a:lnTo>
                    <a:pt x="40" y="38"/>
                  </a:lnTo>
                  <a:lnTo>
                    <a:pt x="39" y="31"/>
                  </a:lnTo>
                  <a:lnTo>
                    <a:pt x="8" y="18"/>
                  </a:lnTo>
                  <a:lnTo>
                    <a:pt x="0" y="6"/>
                  </a:lnTo>
                  <a:lnTo>
                    <a:pt x="88" y="6"/>
                  </a:lnTo>
                  <a:close/>
                </a:path>
              </a:pathLst>
            </a:custGeom>
            <a:solidFill>
              <a:schemeClr val="tx2"/>
            </a:solidFill>
            <a:ln w="9525">
              <a:solidFill>
                <a:schemeClr val="tx1"/>
              </a:solidFill>
              <a:round/>
              <a:headEnd/>
              <a:tailEnd/>
            </a:ln>
          </p:spPr>
          <p:txBody>
            <a:bodyPr/>
            <a:lstStyle/>
            <a:p>
              <a:endParaRPr lang="en-US" b="1" dirty="0"/>
            </a:p>
          </p:txBody>
        </p:sp>
        <p:sp>
          <p:nvSpPr>
            <p:cNvPr id="345" name="Freeform 301"/>
            <p:cNvSpPr>
              <a:spLocks/>
            </p:cNvSpPr>
            <p:nvPr/>
          </p:nvSpPr>
          <p:spPr bwMode="auto">
            <a:xfrm>
              <a:off x="6332538" y="2803525"/>
              <a:ext cx="257175" cy="230188"/>
            </a:xfrm>
            <a:custGeom>
              <a:avLst/>
              <a:gdLst/>
              <a:ahLst/>
              <a:cxnLst>
                <a:cxn ang="0">
                  <a:pos x="0" y="154"/>
                </a:cxn>
                <a:cxn ang="0">
                  <a:pos x="0" y="0"/>
                </a:cxn>
                <a:cxn ang="0">
                  <a:pos x="24" y="0"/>
                </a:cxn>
                <a:cxn ang="0">
                  <a:pos x="40" y="3"/>
                </a:cxn>
                <a:cxn ang="0">
                  <a:pos x="58" y="17"/>
                </a:cxn>
                <a:cxn ang="0">
                  <a:pos x="88" y="18"/>
                </a:cxn>
                <a:cxn ang="0">
                  <a:pos x="118" y="35"/>
                </a:cxn>
                <a:cxn ang="0">
                  <a:pos x="131" y="42"/>
                </a:cxn>
                <a:cxn ang="0">
                  <a:pos x="131" y="102"/>
                </a:cxn>
                <a:cxn ang="0">
                  <a:pos x="168" y="135"/>
                </a:cxn>
                <a:cxn ang="0">
                  <a:pos x="172" y="148"/>
                </a:cxn>
                <a:cxn ang="0">
                  <a:pos x="0" y="154"/>
                </a:cxn>
              </a:cxnLst>
              <a:rect l="0" t="0" r="r" b="b"/>
              <a:pathLst>
                <a:path w="172" h="154">
                  <a:moveTo>
                    <a:pt x="0" y="154"/>
                  </a:moveTo>
                  <a:lnTo>
                    <a:pt x="0" y="0"/>
                  </a:lnTo>
                  <a:lnTo>
                    <a:pt x="24" y="0"/>
                  </a:lnTo>
                  <a:lnTo>
                    <a:pt x="40" y="3"/>
                  </a:lnTo>
                  <a:lnTo>
                    <a:pt x="58" y="17"/>
                  </a:lnTo>
                  <a:lnTo>
                    <a:pt x="88" y="18"/>
                  </a:lnTo>
                  <a:lnTo>
                    <a:pt x="118" y="35"/>
                  </a:lnTo>
                  <a:lnTo>
                    <a:pt x="131" y="42"/>
                  </a:lnTo>
                  <a:lnTo>
                    <a:pt x="131" y="102"/>
                  </a:lnTo>
                  <a:lnTo>
                    <a:pt x="168" y="135"/>
                  </a:lnTo>
                  <a:lnTo>
                    <a:pt x="172" y="148"/>
                  </a:lnTo>
                  <a:lnTo>
                    <a:pt x="0" y="154"/>
                  </a:lnTo>
                  <a:close/>
                </a:path>
              </a:pathLst>
            </a:custGeom>
            <a:solidFill>
              <a:schemeClr val="tx2"/>
            </a:solidFill>
            <a:ln w="9525">
              <a:solidFill>
                <a:schemeClr val="tx1"/>
              </a:solidFill>
              <a:round/>
              <a:headEnd/>
              <a:tailEnd/>
            </a:ln>
          </p:spPr>
          <p:txBody>
            <a:bodyPr/>
            <a:lstStyle/>
            <a:p>
              <a:endParaRPr lang="en-US" b="1" dirty="0"/>
            </a:p>
          </p:txBody>
        </p:sp>
        <p:sp>
          <p:nvSpPr>
            <p:cNvPr id="346" name="Freeform 302"/>
            <p:cNvSpPr>
              <a:spLocks/>
            </p:cNvSpPr>
            <p:nvPr/>
          </p:nvSpPr>
          <p:spPr bwMode="auto">
            <a:xfrm>
              <a:off x="6500813" y="2722563"/>
              <a:ext cx="203200" cy="195262"/>
            </a:xfrm>
            <a:custGeom>
              <a:avLst/>
              <a:gdLst/>
              <a:ahLst/>
              <a:cxnLst>
                <a:cxn ang="0">
                  <a:pos x="19" y="96"/>
                </a:cxn>
                <a:cxn ang="0">
                  <a:pos x="6" y="89"/>
                </a:cxn>
                <a:cxn ang="0">
                  <a:pos x="0" y="71"/>
                </a:cxn>
                <a:cxn ang="0">
                  <a:pos x="0" y="12"/>
                </a:cxn>
                <a:cxn ang="0">
                  <a:pos x="17" y="6"/>
                </a:cxn>
                <a:cxn ang="0">
                  <a:pos x="66" y="6"/>
                </a:cxn>
                <a:cxn ang="0">
                  <a:pos x="88" y="0"/>
                </a:cxn>
                <a:cxn ang="0">
                  <a:pos x="136" y="0"/>
                </a:cxn>
                <a:cxn ang="0">
                  <a:pos x="136" y="129"/>
                </a:cxn>
                <a:cxn ang="0">
                  <a:pos x="122" y="131"/>
                </a:cxn>
                <a:cxn ang="0">
                  <a:pos x="113" y="125"/>
                </a:cxn>
                <a:cxn ang="0">
                  <a:pos x="99" y="126"/>
                </a:cxn>
                <a:cxn ang="0">
                  <a:pos x="90" y="119"/>
                </a:cxn>
                <a:cxn ang="0">
                  <a:pos x="51" y="117"/>
                </a:cxn>
                <a:cxn ang="0">
                  <a:pos x="42" y="108"/>
                </a:cxn>
                <a:cxn ang="0">
                  <a:pos x="28" y="105"/>
                </a:cxn>
                <a:cxn ang="0">
                  <a:pos x="19" y="96"/>
                </a:cxn>
              </a:cxnLst>
              <a:rect l="0" t="0" r="r" b="b"/>
              <a:pathLst>
                <a:path w="136" h="131">
                  <a:moveTo>
                    <a:pt x="19" y="96"/>
                  </a:moveTo>
                  <a:lnTo>
                    <a:pt x="6" y="89"/>
                  </a:lnTo>
                  <a:lnTo>
                    <a:pt x="0" y="71"/>
                  </a:lnTo>
                  <a:lnTo>
                    <a:pt x="0" y="12"/>
                  </a:lnTo>
                  <a:lnTo>
                    <a:pt x="17" y="6"/>
                  </a:lnTo>
                  <a:lnTo>
                    <a:pt x="66" y="6"/>
                  </a:lnTo>
                  <a:lnTo>
                    <a:pt x="88" y="0"/>
                  </a:lnTo>
                  <a:lnTo>
                    <a:pt x="136" y="0"/>
                  </a:lnTo>
                  <a:lnTo>
                    <a:pt x="136" y="129"/>
                  </a:lnTo>
                  <a:lnTo>
                    <a:pt x="122" y="131"/>
                  </a:lnTo>
                  <a:lnTo>
                    <a:pt x="113" y="125"/>
                  </a:lnTo>
                  <a:lnTo>
                    <a:pt x="99" y="126"/>
                  </a:lnTo>
                  <a:lnTo>
                    <a:pt x="90" y="119"/>
                  </a:lnTo>
                  <a:lnTo>
                    <a:pt x="51" y="117"/>
                  </a:lnTo>
                  <a:lnTo>
                    <a:pt x="42" y="108"/>
                  </a:lnTo>
                  <a:lnTo>
                    <a:pt x="28" y="105"/>
                  </a:lnTo>
                  <a:lnTo>
                    <a:pt x="19" y="96"/>
                  </a:lnTo>
                  <a:close/>
                </a:path>
              </a:pathLst>
            </a:custGeom>
            <a:solidFill>
              <a:schemeClr val="tx2"/>
            </a:solidFill>
            <a:ln w="9525">
              <a:solidFill>
                <a:schemeClr val="tx1"/>
              </a:solidFill>
              <a:round/>
              <a:headEnd/>
              <a:tailEnd/>
            </a:ln>
          </p:spPr>
          <p:txBody>
            <a:bodyPr/>
            <a:lstStyle/>
            <a:p>
              <a:endParaRPr lang="en-US" b="1" dirty="0"/>
            </a:p>
          </p:txBody>
        </p:sp>
        <p:sp>
          <p:nvSpPr>
            <p:cNvPr id="347" name="Freeform 303"/>
            <p:cNvSpPr>
              <a:spLocks/>
            </p:cNvSpPr>
            <p:nvPr/>
          </p:nvSpPr>
          <p:spPr bwMode="auto">
            <a:xfrm>
              <a:off x="6529388" y="2865438"/>
              <a:ext cx="252412" cy="257175"/>
            </a:xfrm>
            <a:custGeom>
              <a:avLst/>
              <a:gdLst/>
              <a:ahLst/>
              <a:cxnLst>
                <a:cxn ang="0">
                  <a:pos x="0" y="0"/>
                </a:cxn>
                <a:cxn ang="0">
                  <a:pos x="9" y="9"/>
                </a:cxn>
                <a:cxn ang="0">
                  <a:pos x="23" y="12"/>
                </a:cxn>
                <a:cxn ang="0">
                  <a:pos x="32" y="21"/>
                </a:cxn>
                <a:cxn ang="0">
                  <a:pos x="71" y="23"/>
                </a:cxn>
                <a:cxn ang="0">
                  <a:pos x="80" y="30"/>
                </a:cxn>
                <a:cxn ang="0">
                  <a:pos x="94" y="29"/>
                </a:cxn>
                <a:cxn ang="0">
                  <a:pos x="103" y="35"/>
                </a:cxn>
                <a:cxn ang="0">
                  <a:pos x="117" y="33"/>
                </a:cxn>
                <a:cxn ang="0">
                  <a:pos x="164" y="43"/>
                </a:cxn>
                <a:cxn ang="0">
                  <a:pos x="166" y="87"/>
                </a:cxn>
                <a:cxn ang="0">
                  <a:pos x="169" y="166"/>
                </a:cxn>
                <a:cxn ang="0">
                  <a:pos x="41" y="172"/>
                </a:cxn>
                <a:cxn ang="0">
                  <a:pos x="41" y="106"/>
                </a:cxn>
                <a:cxn ang="0">
                  <a:pos x="37" y="93"/>
                </a:cxn>
                <a:cxn ang="0">
                  <a:pos x="0" y="60"/>
                </a:cxn>
                <a:cxn ang="0">
                  <a:pos x="0" y="0"/>
                </a:cxn>
              </a:cxnLst>
              <a:rect l="0" t="0" r="r" b="b"/>
              <a:pathLst>
                <a:path w="169" h="172">
                  <a:moveTo>
                    <a:pt x="0" y="0"/>
                  </a:moveTo>
                  <a:lnTo>
                    <a:pt x="9" y="9"/>
                  </a:lnTo>
                  <a:lnTo>
                    <a:pt x="23" y="12"/>
                  </a:lnTo>
                  <a:lnTo>
                    <a:pt x="32" y="21"/>
                  </a:lnTo>
                  <a:lnTo>
                    <a:pt x="71" y="23"/>
                  </a:lnTo>
                  <a:lnTo>
                    <a:pt x="80" y="30"/>
                  </a:lnTo>
                  <a:lnTo>
                    <a:pt x="94" y="29"/>
                  </a:lnTo>
                  <a:lnTo>
                    <a:pt x="103" y="35"/>
                  </a:lnTo>
                  <a:lnTo>
                    <a:pt x="117" y="33"/>
                  </a:lnTo>
                  <a:lnTo>
                    <a:pt x="164" y="43"/>
                  </a:lnTo>
                  <a:lnTo>
                    <a:pt x="166" y="87"/>
                  </a:lnTo>
                  <a:lnTo>
                    <a:pt x="169" y="166"/>
                  </a:lnTo>
                  <a:lnTo>
                    <a:pt x="41" y="172"/>
                  </a:lnTo>
                  <a:lnTo>
                    <a:pt x="41" y="106"/>
                  </a:lnTo>
                  <a:lnTo>
                    <a:pt x="37" y="93"/>
                  </a:lnTo>
                  <a:lnTo>
                    <a:pt x="0" y="60"/>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348" name="Freeform 304"/>
            <p:cNvSpPr>
              <a:spLocks/>
            </p:cNvSpPr>
            <p:nvPr/>
          </p:nvSpPr>
          <p:spPr bwMode="auto">
            <a:xfrm>
              <a:off x="6773863" y="2865438"/>
              <a:ext cx="160337" cy="133350"/>
            </a:xfrm>
            <a:custGeom>
              <a:avLst/>
              <a:gdLst/>
              <a:ahLst/>
              <a:cxnLst>
                <a:cxn ang="0">
                  <a:pos x="0" y="43"/>
                </a:cxn>
                <a:cxn ang="0">
                  <a:pos x="44" y="24"/>
                </a:cxn>
                <a:cxn ang="0">
                  <a:pos x="56" y="0"/>
                </a:cxn>
                <a:cxn ang="0">
                  <a:pos x="60" y="3"/>
                </a:cxn>
                <a:cxn ang="0">
                  <a:pos x="71" y="0"/>
                </a:cxn>
                <a:cxn ang="0">
                  <a:pos x="71" y="72"/>
                </a:cxn>
                <a:cxn ang="0">
                  <a:pos x="88" y="77"/>
                </a:cxn>
                <a:cxn ang="0">
                  <a:pos x="107" y="78"/>
                </a:cxn>
                <a:cxn ang="0">
                  <a:pos x="107" y="89"/>
                </a:cxn>
                <a:cxn ang="0">
                  <a:pos x="2" y="87"/>
                </a:cxn>
                <a:cxn ang="0">
                  <a:pos x="0" y="43"/>
                </a:cxn>
              </a:cxnLst>
              <a:rect l="0" t="0" r="r" b="b"/>
              <a:pathLst>
                <a:path w="107" h="89">
                  <a:moveTo>
                    <a:pt x="0" y="43"/>
                  </a:moveTo>
                  <a:lnTo>
                    <a:pt x="44" y="24"/>
                  </a:lnTo>
                  <a:lnTo>
                    <a:pt x="56" y="0"/>
                  </a:lnTo>
                  <a:lnTo>
                    <a:pt x="60" y="3"/>
                  </a:lnTo>
                  <a:lnTo>
                    <a:pt x="71" y="0"/>
                  </a:lnTo>
                  <a:lnTo>
                    <a:pt x="71" y="72"/>
                  </a:lnTo>
                  <a:lnTo>
                    <a:pt x="88" y="77"/>
                  </a:lnTo>
                  <a:lnTo>
                    <a:pt x="107" y="78"/>
                  </a:lnTo>
                  <a:lnTo>
                    <a:pt x="107" y="89"/>
                  </a:lnTo>
                  <a:lnTo>
                    <a:pt x="2" y="87"/>
                  </a:lnTo>
                  <a:lnTo>
                    <a:pt x="0" y="43"/>
                  </a:lnTo>
                  <a:close/>
                </a:path>
              </a:pathLst>
            </a:custGeom>
            <a:solidFill>
              <a:schemeClr val="tx2"/>
            </a:solidFill>
            <a:ln w="9525">
              <a:solidFill>
                <a:schemeClr val="tx1"/>
              </a:solidFill>
              <a:round/>
              <a:headEnd/>
              <a:tailEnd/>
            </a:ln>
          </p:spPr>
          <p:txBody>
            <a:bodyPr/>
            <a:lstStyle/>
            <a:p>
              <a:endParaRPr lang="en-US" b="1" dirty="0"/>
            </a:p>
          </p:txBody>
        </p:sp>
        <p:sp>
          <p:nvSpPr>
            <p:cNvPr id="349" name="Freeform 305"/>
            <p:cNvSpPr>
              <a:spLocks/>
            </p:cNvSpPr>
            <p:nvPr/>
          </p:nvSpPr>
          <p:spPr bwMode="auto">
            <a:xfrm>
              <a:off x="6777038" y="2981325"/>
              <a:ext cx="239712" cy="266700"/>
            </a:xfrm>
            <a:custGeom>
              <a:avLst/>
              <a:gdLst/>
              <a:ahLst/>
              <a:cxnLst>
                <a:cxn ang="0">
                  <a:pos x="3" y="89"/>
                </a:cxn>
                <a:cxn ang="0">
                  <a:pos x="0" y="10"/>
                </a:cxn>
                <a:cxn ang="0">
                  <a:pos x="105" y="12"/>
                </a:cxn>
                <a:cxn ang="0">
                  <a:pos x="105" y="1"/>
                </a:cxn>
                <a:cxn ang="0">
                  <a:pos x="131" y="0"/>
                </a:cxn>
                <a:cxn ang="0">
                  <a:pos x="134" y="3"/>
                </a:cxn>
                <a:cxn ang="0">
                  <a:pos x="126" y="30"/>
                </a:cxn>
                <a:cxn ang="0">
                  <a:pos x="119" y="49"/>
                </a:cxn>
                <a:cxn ang="0">
                  <a:pos x="111" y="58"/>
                </a:cxn>
                <a:cxn ang="0">
                  <a:pos x="103" y="109"/>
                </a:cxn>
                <a:cxn ang="0">
                  <a:pos x="111" y="137"/>
                </a:cxn>
                <a:cxn ang="0">
                  <a:pos x="135" y="135"/>
                </a:cxn>
                <a:cxn ang="0">
                  <a:pos x="137" y="154"/>
                </a:cxn>
                <a:cxn ang="0">
                  <a:pos x="149" y="163"/>
                </a:cxn>
                <a:cxn ang="0">
                  <a:pos x="160" y="178"/>
                </a:cxn>
                <a:cxn ang="0">
                  <a:pos x="11" y="178"/>
                </a:cxn>
                <a:cxn ang="0">
                  <a:pos x="3" y="89"/>
                </a:cxn>
              </a:cxnLst>
              <a:rect l="0" t="0" r="r" b="b"/>
              <a:pathLst>
                <a:path w="160" h="178">
                  <a:moveTo>
                    <a:pt x="3" y="89"/>
                  </a:moveTo>
                  <a:lnTo>
                    <a:pt x="0" y="10"/>
                  </a:lnTo>
                  <a:lnTo>
                    <a:pt x="105" y="12"/>
                  </a:lnTo>
                  <a:lnTo>
                    <a:pt x="105" y="1"/>
                  </a:lnTo>
                  <a:lnTo>
                    <a:pt x="131" y="0"/>
                  </a:lnTo>
                  <a:lnTo>
                    <a:pt x="134" y="3"/>
                  </a:lnTo>
                  <a:lnTo>
                    <a:pt x="126" y="30"/>
                  </a:lnTo>
                  <a:lnTo>
                    <a:pt x="119" y="49"/>
                  </a:lnTo>
                  <a:lnTo>
                    <a:pt x="111" y="58"/>
                  </a:lnTo>
                  <a:lnTo>
                    <a:pt x="103" y="109"/>
                  </a:lnTo>
                  <a:lnTo>
                    <a:pt x="111" y="137"/>
                  </a:lnTo>
                  <a:lnTo>
                    <a:pt x="135" y="135"/>
                  </a:lnTo>
                  <a:lnTo>
                    <a:pt x="137" y="154"/>
                  </a:lnTo>
                  <a:lnTo>
                    <a:pt x="149" y="163"/>
                  </a:lnTo>
                  <a:lnTo>
                    <a:pt x="160" y="178"/>
                  </a:lnTo>
                  <a:lnTo>
                    <a:pt x="11" y="178"/>
                  </a:lnTo>
                  <a:lnTo>
                    <a:pt x="3" y="89"/>
                  </a:lnTo>
                  <a:close/>
                </a:path>
              </a:pathLst>
            </a:custGeom>
            <a:solidFill>
              <a:schemeClr val="tx2"/>
            </a:solidFill>
            <a:ln w="9525">
              <a:solidFill>
                <a:schemeClr val="tx1"/>
              </a:solidFill>
              <a:round/>
              <a:headEnd/>
              <a:tailEnd/>
            </a:ln>
          </p:spPr>
          <p:txBody>
            <a:bodyPr/>
            <a:lstStyle/>
            <a:p>
              <a:endParaRPr lang="en-US" b="1" dirty="0"/>
            </a:p>
          </p:txBody>
        </p:sp>
        <p:sp>
          <p:nvSpPr>
            <p:cNvPr id="350" name="Freeform 306"/>
            <p:cNvSpPr>
              <a:spLocks/>
            </p:cNvSpPr>
            <p:nvPr/>
          </p:nvSpPr>
          <p:spPr bwMode="auto">
            <a:xfrm>
              <a:off x="6589713" y="3114675"/>
              <a:ext cx="260350" cy="338138"/>
            </a:xfrm>
            <a:custGeom>
              <a:avLst/>
              <a:gdLst/>
              <a:ahLst/>
              <a:cxnLst>
                <a:cxn ang="0">
                  <a:pos x="8" y="21"/>
                </a:cxn>
                <a:cxn ang="0">
                  <a:pos x="0" y="6"/>
                </a:cxn>
                <a:cxn ang="0">
                  <a:pos x="128" y="0"/>
                </a:cxn>
                <a:cxn ang="0">
                  <a:pos x="136" y="89"/>
                </a:cxn>
                <a:cxn ang="0">
                  <a:pos x="154" y="89"/>
                </a:cxn>
                <a:cxn ang="0">
                  <a:pos x="143" y="95"/>
                </a:cxn>
                <a:cxn ang="0">
                  <a:pos x="154" y="100"/>
                </a:cxn>
                <a:cxn ang="0">
                  <a:pos x="143" y="106"/>
                </a:cxn>
                <a:cxn ang="0">
                  <a:pos x="148" y="111"/>
                </a:cxn>
                <a:cxn ang="0">
                  <a:pos x="148" y="152"/>
                </a:cxn>
                <a:cxn ang="0">
                  <a:pos x="154" y="166"/>
                </a:cxn>
                <a:cxn ang="0">
                  <a:pos x="160" y="168"/>
                </a:cxn>
                <a:cxn ang="0">
                  <a:pos x="160" y="178"/>
                </a:cxn>
                <a:cxn ang="0">
                  <a:pos x="173" y="195"/>
                </a:cxn>
                <a:cxn ang="0">
                  <a:pos x="142" y="226"/>
                </a:cxn>
                <a:cxn ang="0">
                  <a:pos x="133" y="226"/>
                </a:cxn>
                <a:cxn ang="0">
                  <a:pos x="113" y="203"/>
                </a:cxn>
                <a:cxn ang="0">
                  <a:pos x="103" y="202"/>
                </a:cxn>
                <a:cxn ang="0">
                  <a:pos x="99" y="189"/>
                </a:cxn>
                <a:cxn ang="0">
                  <a:pos x="91" y="183"/>
                </a:cxn>
                <a:cxn ang="0">
                  <a:pos x="70" y="183"/>
                </a:cxn>
                <a:cxn ang="0">
                  <a:pos x="65" y="178"/>
                </a:cxn>
                <a:cxn ang="0">
                  <a:pos x="63" y="168"/>
                </a:cxn>
                <a:cxn ang="0">
                  <a:pos x="62" y="152"/>
                </a:cxn>
                <a:cxn ang="0">
                  <a:pos x="34" y="126"/>
                </a:cxn>
                <a:cxn ang="0">
                  <a:pos x="19" y="100"/>
                </a:cxn>
                <a:cxn ang="0">
                  <a:pos x="17" y="86"/>
                </a:cxn>
                <a:cxn ang="0">
                  <a:pos x="11" y="72"/>
                </a:cxn>
                <a:cxn ang="0">
                  <a:pos x="16" y="58"/>
                </a:cxn>
                <a:cxn ang="0">
                  <a:pos x="10" y="41"/>
                </a:cxn>
                <a:cxn ang="0">
                  <a:pos x="8" y="21"/>
                </a:cxn>
              </a:cxnLst>
              <a:rect l="0" t="0" r="r" b="b"/>
              <a:pathLst>
                <a:path w="173" h="226">
                  <a:moveTo>
                    <a:pt x="8" y="21"/>
                  </a:moveTo>
                  <a:lnTo>
                    <a:pt x="0" y="6"/>
                  </a:lnTo>
                  <a:lnTo>
                    <a:pt x="128" y="0"/>
                  </a:lnTo>
                  <a:lnTo>
                    <a:pt x="136" y="89"/>
                  </a:lnTo>
                  <a:lnTo>
                    <a:pt x="154" y="89"/>
                  </a:lnTo>
                  <a:lnTo>
                    <a:pt x="143" y="95"/>
                  </a:lnTo>
                  <a:lnTo>
                    <a:pt x="154" y="100"/>
                  </a:lnTo>
                  <a:lnTo>
                    <a:pt x="143" y="106"/>
                  </a:lnTo>
                  <a:lnTo>
                    <a:pt x="148" y="111"/>
                  </a:lnTo>
                  <a:lnTo>
                    <a:pt x="148" y="152"/>
                  </a:lnTo>
                  <a:lnTo>
                    <a:pt x="154" y="166"/>
                  </a:lnTo>
                  <a:lnTo>
                    <a:pt x="160" y="168"/>
                  </a:lnTo>
                  <a:lnTo>
                    <a:pt x="160" y="178"/>
                  </a:lnTo>
                  <a:lnTo>
                    <a:pt x="173" y="195"/>
                  </a:lnTo>
                  <a:lnTo>
                    <a:pt x="142" y="226"/>
                  </a:lnTo>
                  <a:lnTo>
                    <a:pt x="133" y="226"/>
                  </a:lnTo>
                  <a:lnTo>
                    <a:pt x="113" y="203"/>
                  </a:lnTo>
                  <a:lnTo>
                    <a:pt x="103" y="202"/>
                  </a:lnTo>
                  <a:lnTo>
                    <a:pt x="99" y="189"/>
                  </a:lnTo>
                  <a:lnTo>
                    <a:pt x="91" y="183"/>
                  </a:lnTo>
                  <a:lnTo>
                    <a:pt x="70" y="183"/>
                  </a:lnTo>
                  <a:lnTo>
                    <a:pt x="65" y="178"/>
                  </a:lnTo>
                  <a:lnTo>
                    <a:pt x="63" y="168"/>
                  </a:lnTo>
                  <a:lnTo>
                    <a:pt x="62" y="152"/>
                  </a:lnTo>
                  <a:lnTo>
                    <a:pt x="34" y="126"/>
                  </a:lnTo>
                  <a:lnTo>
                    <a:pt x="19" y="100"/>
                  </a:lnTo>
                  <a:lnTo>
                    <a:pt x="17" y="86"/>
                  </a:lnTo>
                  <a:lnTo>
                    <a:pt x="11" y="72"/>
                  </a:lnTo>
                  <a:lnTo>
                    <a:pt x="16" y="58"/>
                  </a:lnTo>
                  <a:lnTo>
                    <a:pt x="10" y="41"/>
                  </a:lnTo>
                  <a:lnTo>
                    <a:pt x="8" y="21"/>
                  </a:lnTo>
                  <a:close/>
                </a:path>
              </a:pathLst>
            </a:custGeom>
            <a:solidFill>
              <a:srgbClr val="E7E8E8"/>
            </a:solidFill>
            <a:ln w="9525">
              <a:solidFill>
                <a:schemeClr val="tx1"/>
              </a:solidFill>
              <a:round/>
              <a:headEnd/>
              <a:tailEnd/>
            </a:ln>
          </p:spPr>
          <p:txBody>
            <a:bodyPr/>
            <a:lstStyle/>
            <a:p>
              <a:endParaRPr lang="en-US" b="1" dirty="0"/>
            </a:p>
          </p:txBody>
        </p:sp>
        <p:sp>
          <p:nvSpPr>
            <p:cNvPr id="351" name="Freeform 307"/>
            <p:cNvSpPr>
              <a:spLocks/>
            </p:cNvSpPr>
            <p:nvPr/>
          </p:nvSpPr>
          <p:spPr bwMode="auto">
            <a:xfrm>
              <a:off x="6354763" y="3146425"/>
              <a:ext cx="333375" cy="285750"/>
            </a:xfrm>
            <a:custGeom>
              <a:avLst/>
              <a:gdLst/>
              <a:ahLst/>
              <a:cxnLst>
                <a:cxn ang="0">
                  <a:pos x="166" y="0"/>
                </a:cxn>
                <a:cxn ang="0">
                  <a:pos x="168" y="16"/>
                </a:cxn>
                <a:cxn ang="0">
                  <a:pos x="174" y="37"/>
                </a:cxn>
                <a:cxn ang="0">
                  <a:pos x="169" y="51"/>
                </a:cxn>
                <a:cxn ang="0">
                  <a:pos x="175" y="65"/>
                </a:cxn>
                <a:cxn ang="0">
                  <a:pos x="177" y="79"/>
                </a:cxn>
                <a:cxn ang="0">
                  <a:pos x="192" y="105"/>
                </a:cxn>
                <a:cxn ang="0">
                  <a:pos x="220" y="131"/>
                </a:cxn>
                <a:cxn ang="0">
                  <a:pos x="223" y="157"/>
                </a:cxn>
                <a:cxn ang="0">
                  <a:pos x="123" y="176"/>
                </a:cxn>
                <a:cxn ang="0">
                  <a:pos x="123" y="184"/>
                </a:cxn>
                <a:cxn ang="0">
                  <a:pos x="98" y="191"/>
                </a:cxn>
                <a:cxn ang="0">
                  <a:pos x="92" y="187"/>
                </a:cxn>
                <a:cxn ang="0">
                  <a:pos x="92" y="179"/>
                </a:cxn>
                <a:cxn ang="0">
                  <a:pos x="100" y="176"/>
                </a:cxn>
                <a:cxn ang="0">
                  <a:pos x="98" y="150"/>
                </a:cxn>
                <a:cxn ang="0">
                  <a:pos x="86" y="162"/>
                </a:cxn>
                <a:cxn ang="0">
                  <a:pos x="81" y="157"/>
                </a:cxn>
                <a:cxn ang="0">
                  <a:pos x="81" y="139"/>
                </a:cxn>
                <a:cxn ang="0">
                  <a:pos x="67" y="134"/>
                </a:cxn>
                <a:cxn ang="0">
                  <a:pos x="60" y="124"/>
                </a:cxn>
                <a:cxn ang="0">
                  <a:pos x="49" y="121"/>
                </a:cxn>
                <a:cxn ang="0">
                  <a:pos x="47" y="108"/>
                </a:cxn>
                <a:cxn ang="0">
                  <a:pos x="37" y="110"/>
                </a:cxn>
                <a:cxn ang="0">
                  <a:pos x="27" y="93"/>
                </a:cxn>
                <a:cxn ang="0">
                  <a:pos x="21" y="93"/>
                </a:cxn>
                <a:cxn ang="0">
                  <a:pos x="21" y="79"/>
                </a:cxn>
                <a:cxn ang="0">
                  <a:pos x="15" y="57"/>
                </a:cxn>
                <a:cxn ang="0">
                  <a:pos x="0" y="33"/>
                </a:cxn>
                <a:cxn ang="0">
                  <a:pos x="166" y="0"/>
                </a:cxn>
              </a:cxnLst>
              <a:rect l="0" t="0" r="r" b="b"/>
              <a:pathLst>
                <a:path w="223" h="191">
                  <a:moveTo>
                    <a:pt x="166" y="0"/>
                  </a:moveTo>
                  <a:lnTo>
                    <a:pt x="168" y="16"/>
                  </a:lnTo>
                  <a:lnTo>
                    <a:pt x="174" y="37"/>
                  </a:lnTo>
                  <a:lnTo>
                    <a:pt x="169" y="51"/>
                  </a:lnTo>
                  <a:lnTo>
                    <a:pt x="175" y="65"/>
                  </a:lnTo>
                  <a:lnTo>
                    <a:pt x="177" y="79"/>
                  </a:lnTo>
                  <a:lnTo>
                    <a:pt x="192" y="105"/>
                  </a:lnTo>
                  <a:lnTo>
                    <a:pt x="220" y="131"/>
                  </a:lnTo>
                  <a:lnTo>
                    <a:pt x="223" y="157"/>
                  </a:lnTo>
                  <a:lnTo>
                    <a:pt x="123" y="176"/>
                  </a:lnTo>
                  <a:lnTo>
                    <a:pt x="123" y="184"/>
                  </a:lnTo>
                  <a:lnTo>
                    <a:pt x="98" y="191"/>
                  </a:lnTo>
                  <a:lnTo>
                    <a:pt x="92" y="187"/>
                  </a:lnTo>
                  <a:lnTo>
                    <a:pt x="92" y="179"/>
                  </a:lnTo>
                  <a:lnTo>
                    <a:pt x="100" y="176"/>
                  </a:lnTo>
                  <a:lnTo>
                    <a:pt x="98" y="150"/>
                  </a:lnTo>
                  <a:lnTo>
                    <a:pt x="86" y="162"/>
                  </a:lnTo>
                  <a:lnTo>
                    <a:pt x="81" y="157"/>
                  </a:lnTo>
                  <a:lnTo>
                    <a:pt x="81" y="139"/>
                  </a:lnTo>
                  <a:lnTo>
                    <a:pt x="67" y="134"/>
                  </a:lnTo>
                  <a:lnTo>
                    <a:pt x="60" y="124"/>
                  </a:lnTo>
                  <a:lnTo>
                    <a:pt x="49" y="121"/>
                  </a:lnTo>
                  <a:lnTo>
                    <a:pt x="47" y="108"/>
                  </a:lnTo>
                  <a:lnTo>
                    <a:pt x="37" y="110"/>
                  </a:lnTo>
                  <a:lnTo>
                    <a:pt x="27" y="93"/>
                  </a:lnTo>
                  <a:lnTo>
                    <a:pt x="21" y="93"/>
                  </a:lnTo>
                  <a:lnTo>
                    <a:pt x="21" y="79"/>
                  </a:lnTo>
                  <a:lnTo>
                    <a:pt x="15" y="57"/>
                  </a:lnTo>
                  <a:lnTo>
                    <a:pt x="0" y="33"/>
                  </a:lnTo>
                  <a:lnTo>
                    <a:pt x="166" y="0"/>
                  </a:lnTo>
                  <a:close/>
                </a:path>
              </a:pathLst>
            </a:custGeom>
            <a:solidFill>
              <a:schemeClr val="tx2"/>
            </a:solidFill>
            <a:ln w="9525">
              <a:solidFill>
                <a:schemeClr val="tx1"/>
              </a:solidFill>
              <a:round/>
              <a:headEnd/>
              <a:tailEnd/>
            </a:ln>
          </p:spPr>
          <p:txBody>
            <a:bodyPr/>
            <a:lstStyle/>
            <a:p>
              <a:endParaRPr lang="en-US" b="1" dirty="0"/>
            </a:p>
          </p:txBody>
        </p:sp>
        <p:sp>
          <p:nvSpPr>
            <p:cNvPr id="352" name="Freeform 308"/>
            <p:cNvSpPr>
              <a:spLocks/>
            </p:cNvSpPr>
            <p:nvPr/>
          </p:nvSpPr>
          <p:spPr bwMode="auto">
            <a:xfrm>
              <a:off x="4722813" y="4365625"/>
              <a:ext cx="300037" cy="260350"/>
            </a:xfrm>
            <a:custGeom>
              <a:avLst/>
              <a:gdLst/>
              <a:ahLst/>
              <a:cxnLst>
                <a:cxn ang="0">
                  <a:pos x="0" y="0"/>
                </a:cxn>
                <a:cxn ang="0">
                  <a:pos x="134" y="2"/>
                </a:cxn>
                <a:cxn ang="0">
                  <a:pos x="200" y="2"/>
                </a:cxn>
                <a:cxn ang="0">
                  <a:pos x="200" y="174"/>
                </a:cxn>
                <a:cxn ang="0">
                  <a:pos x="0" y="174"/>
                </a:cxn>
                <a:cxn ang="0">
                  <a:pos x="0" y="0"/>
                </a:cxn>
              </a:cxnLst>
              <a:rect l="0" t="0" r="r" b="b"/>
              <a:pathLst>
                <a:path w="200" h="174">
                  <a:moveTo>
                    <a:pt x="0" y="0"/>
                  </a:moveTo>
                  <a:lnTo>
                    <a:pt x="134" y="2"/>
                  </a:lnTo>
                  <a:lnTo>
                    <a:pt x="200" y="2"/>
                  </a:lnTo>
                  <a:lnTo>
                    <a:pt x="200" y="174"/>
                  </a:lnTo>
                  <a:lnTo>
                    <a:pt x="0" y="174"/>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353" name="Freeform 309"/>
            <p:cNvSpPr>
              <a:spLocks/>
            </p:cNvSpPr>
            <p:nvPr/>
          </p:nvSpPr>
          <p:spPr bwMode="auto">
            <a:xfrm>
              <a:off x="5022850" y="4348163"/>
              <a:ext cx="238125" cy="277812"/>
            </a:xfrm>
            <a:custGeom>
              <a:avLst/>
              <a:gdLst/>
              <a:ahLst/>
              <a:cxnLst>
                <a:cxn ang="0">
                  <a:pos x="0" y="13"/>
                </a:cxn>
                <a:cxn ang="0">
                  <a:pos x="112" y="13"/>
                </a:cxn>
                <a:cxn ang="0">
                  <a:pos x="114" y="36"/>
                </a:cxn>
                <a:cxn ang="0">
                  <a:pos x="129" y="36"/>
                </a:cxn>
                <a:cxn ang="0">
                  <a:pos x="160" y="0"/>
                </a:cxn>
                <a:cxn ang="0">
                  <a:pos x="160" y="185"/>
                </a:cxn>
                <a:cxn ang="0">
                  <a:pos x="0" y="185"/>
                </a:cxn>
                <a:cxn ang="0">
                  <a:pos x="0" y="13"/>
                </a:cxn>
              </a:cxnLst>
              <a:rect l="0" t="0" r="r" b="b"/>
              <a:pathLst>
                <a:path w="160" h="185">
                  <a:moveTo>
                    <a:pt x="0" y="13"/>
                  </a:moveTo>
                  <a:lnTo>
                    <a:pt x="112" y="13"/>
                  </a:lnTo>
                  <a:lnTo>
                    <a:pt x="114" y="36"/>
                  </a:lnTo>
                  <a:lnTo>
                    <a:pt x="129" y="36"/>
                  </a:lnTo>
                  <a:lnTo>
                    <a:pt x="160" y="0"/>
                  </a:lnTo>
                  <a:lnTo>
                    <a:pt x="160" y="185"/>
                  </a:lnTo>
                  <a:lnTo>
                    <a:pt x="0" y="185"/>
                  </a:lnTo>
                  <a:lnTo>
                    <a:pt x="0" y="13"/>
                  </a:lnTo>
                  <a:close/>
                </a:path>
              </a:pathLst>
            </a:custGeom>
            <a:solidFill>
              <a:schemeClr val="accent3"/>
            </a:solidFill>
            <a:ln w="9525">
              <a:solidFill>
                <a:schemeClr val="tx1"/>
              </a:solidFill>
              <a:round/>
              <a:headEnd/>
              <a:tailEnd/>
            </a:ln>
          </p:spPr>
          <p:txBody>
            <a:bodyPr/>
            <a:lstStyle/>
            <a:p>
              <a:endParaRPr lang="en-US" b="1" dirty="0"/>
            </a:p>
          </p:txBody>
        </p:sp>
        <p:sp>
          <p:nvSpPr>
            <p:cNvPr id="354" name="Freeform 310"/>
            <p:cNvSpPr>
              <a:spLocks/>
            </p:cNvSpPr>
            <p:nvPr/>
          </p:nvSpPr>
          <p:spPr bwMode="auto">
            <a:xfrm>
              <a:off x="4922838" y="4233863"/>
              <a:ext cx="355600" cy="168275"/>
            </a:xfrm>
            <a:custGeom>
              <a:avLst/>
              <a:gdLst/>
              <a:ahLst/>
              <a:cxnLst>
                <a:cxn ang="0">
                  <a:pos x="226" y="77"/>
                </a:cxn>
                <a:cxn ang="0">
                  <a:pos x="195" y="113"/>
                </a:cxn>
                <a:cxn ang="0">
                  <a:pos x="180" y="113"/>
                </a:cxn>
                <a:cxn ang="0">
                  <a:pos x="178" y="90"/>
                </a:cxn>
                <a:cxn ang="0">
                  <a:pos x="66" y="90"/>
                </a:cxn>
                <a:cxn ang="0">
                  <a:pos x="0" y="90"/>
                </a:cxn>
                <a:cxn ang="0">
                  <a:pos x="0" y="0"/>
                </a:cxn>
                <a:cxn ang="0">
                  <a:pos x="118" y="0"/>
                </a:cxn>
                <a:cxn ang="0">
                  <a:pos x="237" y="60"/>
                </a:cxn>
                <a:cxn ang="0">
                  <a:pos x="226" y="77"/>
                </a:cxn>
              </a:cxnLst>
              <a:rect l="0" t="0" r="r" b="b"/>
              <a:pathLst>
                <a:path w="237" h="113">
                  <a:moveTo>
                    <a:pt x="226" y="77"/>
                  </a:moveTo>
                  <a:lnTo>
                    <a:pt x="195" y="113"/>
                  </a:lnTo>
                  <a:lnTo>
                    <a:pt x="180" y="113"/>
                  </a:lnTo>
                  <a:lnTo>
                    <a:pt x="178" y="90"/>
                  </a:lnTo>
                  <a:lnTo>
                    <a:pt x="66" y="90"/>
                  </a:lnTo>
                  <a:lnTo>
                    <a:pt x="0" y="90"/>
                  </a:lnTo>
                  <a:lnTo>
                    <a:pt x="0" y="0"/>
                  </a:lnTo>
                  <a:lnTo>
                    <a:pt x="118" y="0"/>
                  </a:lnTo>
                  <a:lnTo>
                    <a:pt x="237" y="60"/>
                  </a:lnTo>
                  <a:lnTo>
                    <a:pt x="226" y="77"/>
                  </a:lnTo>
                  <a:close/>
                </a:path>
              </a:pathLst>
            </a:custGeom>
            <a:solidFill>
              <a:schemeClr val="accent3"/>
            </a:solidFill>
            <a:ln w="9525">
              <a:solidFill>
                <a:schemeClr val="tx1"/>
              </a:solidFill>
              <a:round/>
              <a:headEnd/>
              <a:tailEnd/>
            </a:ln>
          </p:spPr>
          <p:txBody>
            <a:bodyPr/>
            <a:lstStyle/>
            <a:p>
              <a:endParaRPr lang="en-US" b="1" dirty="0"/>
            </a:p>
          </p:txBody>
        </p:sp>
        <p:sp>
          <p:nvSpPr>
            <p:cNvPr id="355" name="Freeform 311"/>
            <p:cNvSpPr>
              <a:spLocks/>
            </p:cNvSpPr>
            <p:nvPr/>
          </p:nvSpPr>
          <p:spPr bwMode="auto">
            <a:xfrm>
              <a:off x="4868863" y="4048125"/>
              <a:ext cx="349250" cy="244475"/>
            </a:xfrm>
            <a:custGeom>
              <a:avLst/>
              <a:gdLst/>
              <a:ahLst/>
              <a:cxnLst>
                <a:cxn ang="0">
                  <a:pos x="234" y="47"/>
                </a:cxn>
                <a:cxn ang="0">
                  <a:pos x="234" y="164"/>
                </a:cxn>
                <a:cxn ang="0">
                  <a:pos x="155" y="124"/>
                </a:cxn>
                <a:cxn ang="0">
                  <a:pos x="20" y="124"/>
                </a:cxn>
                <a:cxn ang="0">
                  <a:pos x="20" y="64"/>
                </a:cxn>
                <a:cxn ang="0">
                  <a:pos x="0" y="64"/>
                </a:cxn>
                <a:cxn ang="0">
                  <a:pos x="0" y="0"/>
                </a:cxn>
                <a:cxn ang="0">
                  <a:pos x="127" y="0"/>
                </a:cxn>
                <a:cxn ang="0">
                  <a:pos x="127" y="47"/>
                </a:cxn>
                <a:cxn ang="0">
                  <a:pos x="234" y="47"/>
                </a:cxn>
              </a:cxnLst>
              <a:rect l="0" t="0" r="r" b="b"/>
              <a:pathLst>
                <a:path w="234" h="164">
                  <a:moveTo>
                    <a:pt x="234" y="47"/>
                  </a:moveTo>
                  <a:lnTo>
                    <a:pt x="234" y="164"/>
                  </a:lnTo>
                  <a:lnTo>
                    <a:pt x="155" y="124"/>
                  </a:lnTo>
                  <a:lnTo>
                    <a:pt x="20" y="124"/>
                  </a:lnTo>
                  <a:lnTo>
                    <a:pt x="20" y="64"/>
                  </a:lnTo>
                  <a:lnTo>
                    <a:pt x="0" y="64"/>
                  </a:lnTo>
                  <a:lnTo>
                    <a:pt x="0" y="0"/>
                  </a:lnTo>
                  <a:lnTo>
                    <a:pt x="127" y="0"/>
                  </a:lnTo>
                  <a:lnTo>
                    <a:pt x="127" y="47"/>
                  </a:lnTo>
                  <a:lnTo>
                    <a:pt x="234" y="47"/>
                  </a:lnTo>
                  <a:close/>
                </a:path>
              </a:pathLst>
            </a:custGeom>
            <a:solidFill>
              <a:schemeClr val="accent3"/>
            </a:solidFill>
            <a:ln w="9525">
              <a:solidFill>
                <a:schemeClr val="tx1"/>
              </a:solidFill>
              <a:round/>
              <a:headEnd/>
              <a:tailEnd/>
            </a:ln>
          </p:spPr>
          <p:txBody>
            <a:bodyPr/>
            <a:lstStyle/>
            <a:p>
              <a:endParaRPr lang="en-US" b="1" dirty="0"/>
            </a:p>
          </p:txBody>
        </p:sp>
        <p:sp>
          <p:nvSpPr>
            <p:cNvPr id="356" name="Freeform 312"/>
            <p:cNvSpPr>
              <a:spLocks/>
            </p:cNvSpPr>
            <p:nvPr/>
          </p:nvSpPr>
          <p:spPr bwMode="auto">
            <a:xfrm>
              <a:off x="5218113" y="4117975"/>
              <a:ext cx="206375" cy="204788"/>
            </a:xfrm>
            <a:custGeom>
              <a:avLst/>
              <a:gdLst/>
              <a:ahLst/>
              <a:cxnLst>
                <a:cxn ang="0">
                  <a:pos x="40" y="137"/>
                </a:cxn>
                <a:cxn ang="0">
                  <a:pos x="0" y="117"/>
                </a:cxn>
                <a:cxn ang="0">
                  <a:pos x="0" y="0"/>
                </a:cxn>
                <a:cxn ang="0">
                  <a:pos x="89" y="0"/>
                </a:cxn>
                <a:cxn ang="0">
                  <a:pos x="138" y="62"/>
                </a:cxn>
                <a:cxn ang="0">
                  <a:pos x="70" y="130"/>
                </a:cxn>
                <a:cxn ang="0">
                  <a:pos x="40" y="137"/>
                </a:cxn>
              </a:cxnLst>
              <a:rect l="0" t="0" r="r" b="b"/>
              <a:pathLst>
                <a:path w="138" h="137">
                  <a:moveTo>
                    <a:pt x="40" y="137"/>
                  </a:moveTo>
                  <a:lnTo>
                    <a:pt x="0" y="117"/>
                  </a:lnTo>
                  <a:lnTo>
                    <a:pt x="0" y="0"/>
                  </a:lnTo>
                  <a:lnTo>
                    <a:pt x="89" y="0"/>
                  </a:lnTo>
                  <a:lnTo>
                    <a:pt x="138" y="62"/>
                  </a:lnTo>
                  <a:lnTo>
                    <a:pt x="70" y="130"/>
                  </a:lnTo>
                  <a:lnTo>
                    <a:pt x="40" y="137"/>
                  </a:lnTo>
                  <a:close/>
                </a:path>
              </a:pathLst>
            </a:custGeom>
            <a:solidFill>
              <a:schemeClr val="accent3"/>
            </a:solidFill>
            <a:ln w="9525">
              <a:solidFill>
                <a:schemeClr val="tx1"/>
              </a:solidFill>
              <a:round/>
              <a:headEnd/>
              <a:tailEnd/>
            </a:ln>
          </p:spPr>
          <p:txBody>
            <a:bodyPr/>
            <a:lstStyle/>
            <a:p>
              <a:endParaRPr lang="en-US" b="1" dirty="0"/>
            </a:p>
          </p:txBody>
        </p:sp>
        <p:sp>
          <p:nvSpPr>
            <p:cNvPr id="357" name="Freeform 313"/>
            <p:cNvSpPr>
              <a:spLocks/>
            </p:cNvSpPr>
            <p:nvPr/>
          </p:nvSpPr>
          <p:spPr bwMode="auto">
            <a:xfrm>
              <a:off x="5322888" y="4168775"/>
              <a:ext cx="268287" cy="207963"/>
            </a:xfrm>
            <a:custGeom>
              <a:avLst/>
              <a:gdLst/>
              <a:ahLst/>
              <a:cxnLst>
                <a:cxn ang="0">
                  <a:pos x="0" y="96"/>
                </a:cxn>
                <a:cxn ang="0">
                  <a:pos x="68" y="28"/>
                </a:cxn>
                <a:cxn ang="0">
                  <a:pos x="101" y="0"/>
                </a:cxn>
                <a:cxn ang="0">
                  <a:pos x="179" y="66"/>
                </a:cxn>
                <a:cxn ang="0">
                  <a:pos x="179" y="94"/>
                </a:cxn>
                <a:cxn ang="0">
                  <a:pos x="158" y="114"/>
                </a:cxn>
                <a:cxn ang="0">
                  <a:pos x="99" y="139"/>
                </a:cxn>
                <a:cxn ang="0">
                  <a:pos x="84" y="119"/>
                </a:cxn>
                <a:cxn ang="0">
                  <a:pos x="87" y="102"/>
                </a:cxn>
                <a:cxn ang="0">
                  <a:pos x="79" y="96"/>
                </a:cxn>
                <a:cxn ang="0">
                  <a:pos x="42" y="94"/>
                </a:cxn>
                <a:cxn ang="0">
                  <a:pos x="30" y="97"/>
                </a:cxn>
                <a:cxn ang="0">
                  <a:pos x="0" y="96"/>
                </a:cxn>
              </a:cxnLst>
              <a:rect l="0" t="0" r="r" b="b"/>
              <a:pathLst>
                <a:path w="179" h="139">
                  <a:moveTo>
                    <a:pt x="0" y="96"/>
                  </a:moveTo>
                  <a:lnTo>
                    <a:pt x="68" y="28"/>
                  </a:lnTo>
                  <a:lnTo>
                    <a:pt x="101" y="0"/>
                  </a:lnTo>
                  <a:lnTo>
                    <a:pt x="179" y="66"/>
                  </a:lnTo>
                  <a:lnTo>
                    <a:pt x="179" y="94"/>
                  </a:lnTo>
                  <a:lnTo>
                    <a:pt x="158" y="114"/>
                  </a:lnTo>
                  <a:lnTo>
                    <a:pt x="99" y="139"/>
                  </a:lnTo>
                  <a:lnTo>
                    <a:pt x="84" y="119"/>
                  </a:lnTo>
                  <a:lnTo>
                    <a:pt x="87" y="102"/>
                  </a:lnTo>
                  <a:lnTo>
                    <a:pt x="79" y="96"/>
                  </a:lnTo>
                  <a:lnTo>
                    <a:pt x="42" y="94"/>
                  </a:lnTo>
                  <a:lnTo>
                    <a:pt x="30" y="97"/>
                  </a:lnTo>
                  <a:lnTo>
                    <a:pt x="0" y="96"/>
                  </a:lnTo>
                  <a:close/>
                </a:path>
              </a:pathLst>
            </a:custGeom>
            <a:solidFill>
              <a:schemeClr val="accent3"/>
            </a:solidFill>
            <a:ln w="9525">
              <a:solidFill>
                <a:schemeClr val="tx1"/>
              </a:solidFill>
              <a:round/>
              <a:headEnd/>
              <a:tailEnd/>
            </a:ln>
          </p:spPr>
          <p:txBody>
            <a:bodyPr/>
            <a:lstStyle/>
            <a:p>
              <a:endParaRPr lang="en-US" b="1" dirty="0"/>
            </a:p>
          </p:txBody>
        </p:sp>
        <p:sp>
          <p:nvSpPr>
            <p:cNvPr id="358" name="Freeform 314"/>
            <p:cNvSpPr>
              <a:spLocks/>
            </p:cNvSpPr>
            <p:nvPr/>
          </p:nvSpPr>
          <p:spPr bwMode="auto">
            <a:xfrm>
              <a:off x="5260975" y="4310063"/>
              <a:ext cx="287338" cy="306387"/>
            </a:xfrm>
            <a:custGeom>
              <a:avLst/>
              <a:gdLst/>
              <a:ahLst/>
              <a:cxnLst>
                <a:cxn ang="0">
                  <a:pos x="0" y="162"/>
                </a:cxn>
                <a:cxn ang="0">
                  <a:pos x="0" y="26"/>
                </a:cxn>
                <a:cxn ang="0">
                  <a:pos x="11" y="9"/>
                </a:cxn>
                <a:cxn ang="0">
                  <a:pos x="41" y="2"/>
                </a:cxn>
                <a:cxn ang="0">
                  <a:pos x="71" y="3"/>
                </a:cxn>
                <a:cxn ang="0">
                  <a:pos x="83" y="0"/>
                </a:cxn>
                <a:cxn ang="0">
                  <a:pos x="120" y="2"/>
                </a:cxn>
                <a:cxn ang="0">
                  <a:pos x="128" y="8"/>
                </a:cxn>
                <a:cxn ang="0">
                  <a:pos x="125" y="25"/>
                </a:cxn>
                <a:cxn ang="0">
                  <a:pos x="140" y="45"/>
                </a:cxn>
                <a:cxn ang="0">
                  <a:pos x="146" y="57"/>
                </a:cxn>
                <a:cxn ang="0">
                  <a:pos x="155" y="59"/>
                </a:cxn>
                <a:cxn ang="0">
                  <a:pos x="165" y="68"/>
                </a:cxn>
                <a:cxn ang="0">
                  <a:pos x="174" y="80"/>
                </a:cxn>
                <a:cxn ang="0">
                  <a:pos x="191" y="83"/>
                </a:cxn>
                <a:cxn ang="0">
                  <a:pos x="191" y="92"/>
                </a:cxn>
                <a:cxn ang="0">
                  <a:pos x="118" y="205"/>
                </a:cxn>
                <a:cxn ang="0">
                  <a:pos x="23" y="163"/>
                </a:cxn>
                <a:cxn ang="0">
                  <a:pos x="0" y="162"/>
                </a:cxn>
              </a:cxnLst>
              <a:rect l="0" t="0" r="r" b="b"/>
              <a:pathLst>
                <a:path w="191" h="205">
                  <a:moveTo>
                    <a:pt x="0" y="162"/>
                  </a:moveTo>
                  <a:lnTo>
                    <a:pt x="0" y="26"/>
                  </a:lnTo>
                  <a:lnTo>
                    <a:pt x="11" y="9"/>
                  </a:lnTo>
                  <a:lnTo>
                    <a:pt x="41" y="2"/>
                  </a:lnTo>
                  <a:lnTo>
                    <a:pt x="71" y="3"/>
                  </a:lnTo>
                  <a:lnTo>
                    <a:pt x="83" y="0"/>
                  </a:lnTo>
                  <a:lnTo>
                    <a:pt x="120" y="2"/>
                  </a:lnTo>
                  <a:lnTo>
                    <a:pt x="128" y="8"/>
                  </a:lnTo>
                  <a:lnTo>
                    <a:pt x="125" y="25"/>
                  </a:lnTo>
                  <a:lnTo>
                    <a:pt x="140" y="45"/>
                  </a:lnTo>
                  <a:lnTo>
                    <a:pt x="146" y="57"/>
                  </a:lnTo>
                  <a:lnTo>
                    <a:pt x="155" y="59"/>
                  </a:lnTo>
                  <a:lnTo>
                    <a:pt x="165" y="68"/>
                  </a:lnTo>
                  <a:lnTo>
                    <a:pt x="174" y="80"/>
                  </a:lnTo>
                  <a:lnTo>
                    <a:pt x="191" y="83"/>
                  </a:lnTo>
                  <a:lnTo>
                    <a:pt x="191" y="92"/>
                  </a:lnTo>
                  <a:lnTo>
                    <a:pt x="118" y="205"/>
                  </a:lnTo>
                  <a:lnTo>
                    <a:pt x="23" y="163"/>
                  </a:lnTo>
                  <a:lnTo>
                    <a:pt x="0" y="162"/>
                  </a:lnTo>
                  <a:close/>
                </a:path>
              </a:pathLst>
            </a:custGeom>
            <a:solidFill>
              <a:schemeClr val="accent3"/>
            </a:solidFill>
            <a:ln w="9525">
              <a:solidFill>
                <a:schemeClr val="tx1"/>
              </a:solidFill>
              <a:round/>
              <a:headEnd/>
              <a:tailEnd/>
            </a:ln>
          </p:spPr>
          <p:txBody>
            <a:bodyPr/>
            <a:lstStyle/>
            <a:p>
              <a:endParaRPr lang="en-US" b="1" dirty="0"/>
            </a:p>
          </p:txBody>
        </p:sp>
        <p:sp>
          <p:nvSpPr>
            <p:cNvPr id="359" name="Freeform 315"/>
            <p:cNvSpPr>
              <a:spLocks/>
            </p:cNvSpPr>
            <p:nvPr/>
          </p:nvSpPr>
          <p:spPr bwMode="auto">
            <a:xfrm>
              <a:off x="5470525" y="4252913"/>
              <a:ext cx="282575" cy="227012"/>
            </a:xfrm>
            <a:custGeom>
              <a:avLst/>
              <a:gdLst/>
              <a:ahLst/>
              <a:cxnLst>
                <a:cxn ang="0">
                  <a:pos x="51" y="130"/>
                </a:cxn>
                <a:cxn ang="0">
                  <a:pos x="51" y="121"/>
                </a:cxn>
                <a:cxn ang="0">
                  <a:pos x="34" y="118"/>
                </a:cxn>
                <a:cxn ang="0">
                  <a:pos x="25" y="106"/>
                </a:cxn>
                <a:cxn ang="0">
                  <a:pos x="15" y="97"/>
                </a:cxn>
                <a:cxn ang="0">
                  <a:pos x="6" y="95"/>
                </a:cxn>
                <a:cxn ang="0">
                  <a:pos x="0" y="83"/>
                </a:cxn>
                <a:cxn ang="0">
                  <a:pos x="59" y="58"/>
                </a:cxn>
                <a:cxn ang="0">
                  <a:pos x="80" y="38"/>
                </a:cxn>
                <a:cxn ang="0">
                  <a:pos x="115" y="0"/>
                </a:cxn>
                <a:cxn ang="0">
                  <a:pos x="126" y="6"/>
                </a:cxn>
                <a:cxn ang="0">
                  <a:pos x="143" y="35"/>
                </a:cxn>
                <a:cxn ang="0">
                  <a:pos x="149" y="38"/>
                </a:cxn>
                <a:cxn ang="0">
                  <a:pos x="166" y="55"/>
                </a:cxn>
                <a:cxn ang="0">
                  <a:pos x="188" y="69"/>
                </a:cxn>
                <a:cxn ang="0">
                  <a:pos x="128" y="152"/>
                </a:cxn>
                <a:cxn ang="0">
                  <a:pos x="55" y="147"/>
                </a:cxn>
                <a:cxn ang="0">
                  <a:pos x="51" y="130"/>
                </a:cxn>
              </a:cxnLst>
              <a:rect l="0" t="0" r="r" b="b"/>
              <a:pathLst>
                <a:path w="188" h="152">
                  <a:moveTo>
                    <a:pt x="51" y="130"/>
                  </a:moveTo>
                  <a:lnTo>
                    <a:pt x="51" y="121"/>
                  </a:lnTo>
                  <a:lnTo>
                    <a:pt x="34" y="118"/>
                  </a:lnTo>
                  <a:lnTo>
                    <a:pt x="25" y="106"/>
                  </a:lnTo>
                  <a:lnTo>
                    <a:pt x="15" y="97"/>
                  </a:lnTo>
                  <a:lnTo>
                    <a:pt x="6" y="95"/>
                  </a:lnTo>
                  <a:lnTo>
                    <a:pt x="0" y="83"/>
                  </a:lnTo>
                  <a:lnTo>
                    <a:pt x="59" y="58"/>
                  </a:lnTo>
                  <a:lnTo>
                    <a:pt x="80" y="38"/>
                  </a:lnTo>
                  <a:lnTo>
                    <a:pt x="115" y="0"/>
                  </a:lnTo>
                  <a:lnTo>
                    <a:pt x="126" y="6"/>
                  </a:lnTo>
                  <a:lnTo>
                    <a:pt x="143" y="35"/>
                  </a:lnTo>
                  <a:lnTo>
                    <a:pt x="149" y="38"/>
                  </a:lnTo>
                  <a:lnTo>
                    <a:pt x="166" y="55"/>
                  </a:lnTo>
                  <a:lnTo>
                    <a:pt x="188" y="69"/>
                  </a:lnTo>
                  <a:lnTo>
                    <a:pt x="128" y="152"/>
                  </a:lnTo>
                  <a:lnTo>
                    <a:pt x="55" y="147"/>
                  </a:lnTo>
                  <a:lnTo>
                    <a:pt x="51" y="130"/>
                  </a:lnTo>
                  <a:close/>
                </a:path>
              </a:pathLst>
            </a:custGeom>
            <a:solidFill>
              <a:schemeClr val="accent3"/>
            </a:solidFill>
            <a:ln w="9525">
              <a:solidFill>
                <a:schemeClr val="tx1"/>
              </a:solidFill>
              <a:round/>
              <a:headEnd/>
              <a:tailEnd/>
            </a:ln>
          </p:spPr>
          <p:txBody>
            <a:bodyPr/>
            <a:lstStyle/>
            <a:p>
              <a:endParaRPr lang="en-US" b="1" dirty="0"/>
            </a:p>
          </p:txBody>
        </p:sp>
        <p:sp>
          <p:nvSpPr>
            <p:cNvPr id="360" name="Freeform 316"/>
            <p:cNvSpPr>
              <a:spLocks/>
            </p:cNvSpPr>
            <p:nvPr/>
          </p:nvSpPr>
          <p:spPr bwMode="auto">
            <a:xfrm>
              <a:off x="5438775" y="4448175"/>
              <a:ext cx="274638" cy="279400"/>
            </a:xfrm>
            <a:custGeom>
              <a:avLst/>
              <a:gdLst/>
              <a:ahLst/>
              <a:cxnLst>
                <a:cxn ang="0">
                  <a:pos x="0" y="73"/>
                </a:cxn>
                <a:cxn ang="0">
                  <a:pos x="47" y="0"/>
                </a:cxn>
                <a:cxn ang="0">
                  <a:pos x="50" y="11"/>
                </a:cxn>
                <a:cxn ang="0">
                  <a:pos x="97" y="14"/>
                </a:cxn>
                <a:cxn ang="0">
                  <a:pos x="94" y="19"/>
                </a:cxn>
                <a:cxn ang="0">
                  <a:pos x="119" y="46"/>
                </a:cxn>
                <a:cxn ang="0">
                  <a:pos x="39" y="121"/>
                </a:cxn>
                <a:cxn ang="0">
                  <a:pos x="0" y="73"/>
                </a:cxn>
              </a:cxnLst>
              <a:rect l="0" t="0" r="r" b="b"/>
              <a:pathLst>
                <a:path w="119" h="121">
                  <a:moveTo>
                    <a:pt x="0" y="73"/>
                  </a:moveTo>
                  <a:cubicBezTo>
                    <a:pt x="47" y="0"/>
                    <a:pt x="47" y="0"/>
                    <a:pt x="47" y="0"/>
                  </a:cubicBezTo>
                  <a:cubicBezTo>
                    <a:pt x="47" y="0"/>
                    <a:pt x="51" y="12"/>
                    <a:pt x="50" y="11"/>
                  </a:cubicBezTo>
                  <a:cubicBezTo>
                    <a:pt x="49" y="11"/>
                    <a:pt x="97" y="14"/>
                    <a:pt x="97" y="14"/>
                  </a:cubicBezTo>
                  <a:cubicBezTo>
                    <a:pt x="94" y="19"/>
                    <a:pt x="94" y="19"/>
                    <a:pt x="94" y="19"/>
                  </a:cubicBezTo>
                  <a:cubicBezTo>
                    <a:pt x="119" y="46"/>
                    <a:pt x="119" y="46"/>
                    <a:pt x="119" y="46"/>
                  </a:cubicBezTo>
                  <a:cubicBezTo>
                    <a:pt x="39" y="121"/>
                    <a:pt x="39" y="121"/>
                    <a:pt x="39" y="121"/>
                  </a:cubicBezTo>
                  <a:lnTo>
                    <a:pt x="0" y="73"/>
                  </a:lnTo>
                  <a:close/>
                </a:path>
              </a:pathLst>
            </a:custGeom>
            <a:solidFill>
              <a:schemeClr val="accent3"/>
            </a:solidFill>
            <a:ln w="9525">
              <a:solidFill>
                <a:schemeClr val="tx1"/>
              </a:solidFill>
              <a:round/>
              <a:headEnd/>
              <a:tailEnd/>
            </a:ln>
          </p:spPr>
          <p:txBody>
            <a:bodyPr/>
            <a:lstStyle/>
            <a:p>
              <a:endParaRPr lang="en-US" b="1" dirty="0"/>
            </a:p>
          </p:txBody>
        </p:sp>
        <p:sp>
          <p:nvSpPr>
            <p:cNvPr id="361" name="Rectangle 317"/>
            <p:cNvSpPr>
              <a:spLocks noChangeArrowheads="1"/>
            </p:cNvSpPr>
            <p:nvPr/>
          </p:nvSpPr>
          <p:spPr bwMode="auto">
            <a:xfrm>
              <a:off x="5268913" y="4848225"/>
              <a:ext cx="200025" cy="280988"/>
            </a:xfrm>
            <a:prstGeom prst="rect">
              <a:avLst/>
            </a:prstGeom>
            <a:solidFill>
              <a:schemeClr val="accent3"/>
            </a:solidFill>
            <a:ln w="9525">
              <a:solidFill>
                <a:schemeClr val="tx1"/>
              </a:solidFill>
              <a:miter lim="800000"/>
              <a:headEnd/>
              <a:tailEnd/>
            </a:ln>
          </p:spPr>
          <p:txBody>
            <a:bodyPr/>
            <a:lstStyle/>
            <a:p>
              <a:endParaRPr lang="en-US" b="1" dirty="0"/>
            </a:p>
          </p:txBody>
        </p:sp>
        <p:sp>
          <p:nvSpPr>
            <p:cNvPr id="362" name="Freeform 318"/>
            <p:cNvSpPr>
              <a:spLocks/>
            </p:cNvSpPr>
            <p:nvPr/>
          </p:nvSpPr>
          <p:spPr bwMode="auto">
            <a:xfrm>
              <a:off x="5022850" y="4625975"/>
              <a:ext cx="246063" cy="222250"/>
            </a:xfrm>
            <a:custGeom>
              <a:avLst/>
              <a:gdLst/>
              <a:ahLst/>
              <a:cxnLst>
                <a:cxn ang="0">
                  <a:pos x="0" y="0"/>
                </a:cxn>
                <a:cxn ang="0">
                  <a:pos x="160" y="0"/>
                </a:cxn>
                <a:cxn ang="0">
                  <a:pos x="165" y="149"/>
                </a:cxn>
                <a:cxn ang="0">
                  <a:pos x="0" y="149"/>
                </a:cxn>
                <a:cxn ang="0">
                  <a:pos x="0" y="0"/>
                </a:cxn>
              </a:cxnLst>
              <a:rect l="0" t="0" r="r" b="b"/>
              <a:pathLst>
                <a:path w="165" h="149">
                  <a:moveTo>
                    <a:pt x="0" y="0"/>
                  </a:moveTo>
                  <a:lnTo>
                    <a:pt x="160" y="0"/>
                  </a:lnTo>
                  <a:lnTo>
                    <a:pt x="165" y="149"/>
                  </a:lnTo>
                  <a:lnTo>
                    <a:pt x="0" y="149"/>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363" name="Freeform 319"/>
            <p:cNvSpPr>
              <a:spLocks/>
            </p:cNvSpPr>
            <p:nvPr/>
          </p:nvSpPr>
          <p:spPr bwMode="auto">
            <a:xfrm>
              <a:off x="5260975" y="4552950"/>
              <a:ext cx="307975" cy="295275"/>
            </a:xfrm>
            <a:custGeom>
              <a:avLst/>
              <a:gdLst/>
              <a:ahLst/>
              <a:cxnLst>
                <a:cxn ang="0">
                  <a:pos x="138" y="198"/>
                </a:cxn>
                <a:cxn ang="0">
                  <a:pos x="5" y="198"/>
                </a:cxn>
                <a:cxn ang="0">
                  <a:pos x="0" y="49"/>
                </a:cxn>
                <a:cxn ang="0">
                  <a:pos x="0" y="0"/>
                </a:cxn>
                <a:cxn ang="0">
                  <a:pos x="23" y="1"/>
                </a:cxn>
                <a:cxn ang="0">
                  <a:pos x="118" y="43"/>
                </a:cxn>
                <a:cxn ang="0">
                  <a:pos x="179" y="117"/>
                </a:cxn>
                <a:cxn ang="0">
                  <a:pos x="205" y="146"/>
                </a:cxn>
                <a:cxn ang="0">
                  <a:pos x="138" y="198"/>
                </a:cxn>
              </a:cxnLst>
              <a:rect l="0" t="0" r="r" b="b"/>
              <a:pathLst>
                <a:path w="205" h="198">
                  <a:moveTo>
                    <a:pt x="138" y="198"/>
                  </a:moveTo>
                  <a:lnTo>
                    <a:pt x="5" y="198"/>
                  </a:lnTo>
                  <a:lnTo>
                    <a:pt x="0" y="49"/>
                  </a:lnTo>
                  <a:lnTo>
                    <a:pt x="0" y="0"/>
                  </a:lnTo>
                  <a:lnTo>
                    <a:pt x="23" y="1"/>
                  </a:lnTo>
                  <a:lnTo>
                    <a:pt x="118" y="43"/>
                  </a:lnTo>
                  <a:lnTo>
                    <a:pt x="179" y="117"/>
                  </a:lnTo>
                  <a:lnTo>
                    <a:pt x="205" y="146"/>
                  </a:lnTo>
                  <a:lnTo>
                    <a:pt x="138" y="198"/>
                  </a:lnTo>
                  <a:close/>
                </a:path>
              </a:pathLst>
            </a:custGeom>
            <a:solidFill>
              <a:schemeClr val="accent3"/>
            </a:solidFill>
            <a:ln w="9525">
              <a:solidFill>
                <a:schemeClr val="tx1"/>
              </a:solidFill>
              <a:round/>
              <a:headEnd/>
              <a:tailEnd/>
            </a:ln>
          </p:spPr>
          <p:txBody>
            <a:bodyPr/>
            <a:lstStyle/>
            <a:p>
              <a:endParaRPr lang="en-US" b="1" dirty="0"/>
            </a:p>
          </p:txBody>
        </p:sp>
        <p:sp>
          <p:nvSpPr>
            <p:cNvPr id="364" name="Freeform 320"/>
            <p:cNvSpPr>
              <a:spLocks/>
            </p:cNvSpPr>
            <p:nvPr/>
          </p:nvSpPr>
          <p:spPr bwMode="auto">
            <a:xfrm>
              <a:off x="4262438" y="3179763"/>
              <a:ext cx="184150" cy="252412"/>
            </a:xfrm>
            <a:custGeom>
              <a:avLst/>
              <a:gdLst/>
              <a:ahLst/>
              <a:cxnLst>
                <a:cxn ang="0">
                  <a:pos x="0" y="0"/>
                </a:cxn>
                <a:cxn ang="0">
                  <a:pos x="29" y="2"/>
                </a:cxn>
                <a:cxn ang="0">
                  <a:pos x="123" y="2"/>
                </a:cxn>
                <a:cxn ang="0">
                  <a:pos x="123" y="128"/>
                </a:cxn>
                <a:cxn ang="0">
                  <a:pos x="104" y="128"/>
                </a:cxn>
                <a:cxn ang="0">
                  <a:pos x="104" y="168"/>
                </a:cxn>
                <a:cxn ang="0">
                  <a:pos x="0" y="168"/>
                </a:cxn>
                <a:cxn ang="0">
                  <a:pos x="0" y="134"/>
                </a:cxn>
                <a:cxn ang="0">
                  <a:pos x="0" y="0"/>
                </a:cxn>
              </a:cxnLst>
              <a:rect l="0" t="0" r="r" b="b"/>
              <a:pathLst>
                <a:path w="123" h="168">
                  <a:moveTo>
                    <a:pt x="0" y="0"/>
                  </a:moveTo>
                  <a:lnTo>
                    <a:pt x="29" y="2"/>
                  </a:lnTo>
                  <a:lnTo>
                    <a:pt x="123" y="2"/>
                  </a:lnTo>
                  <a:lnTo>
                    <a:pt x="123" y="128"/>
                  </a:lnTo>
                  <a:lnTo>
                    <a:pt x="104" y="128"/>
                  </a:lnTo>
                  <a:lnTo>
                    <a:pt x="104" y="168"/>
                  </a:lnTo>
                  <a:lnTo>
                    <a:pt x="0" y="168"/>
                  </a:lnTo>
                  <a:lnTo>
                    <a:pt x="0" y="134"/>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65" name="Freeform 321"/>
            <p:cNvSpPr>
              <a:spLocks/>
            </p:cNvSpPr>
            <p:nvPr/>
          </p:nvSpPr>
          <p:spPr bwMode="auto">
            <a:xfrm>
              <a:off x="4446588" y="3182938"/>
              <a:ext cx="230187" cy="188912"/>
            </a:xfrm>
            <a:custGeom>
              <a:avLst/>
              <a:gdLst/>
              <a:ahLst/>
              <a:cxnLst>
                <a:cxn ang="0">
                  <a:pos x="0" y="0"/>
                </a:cxn>
                <a:cxn ang="0">
                  <a:pos x="41" y="0"/>
                </a:cxn>
                <a:cxn ang="0">
                  <a:pos x="154" y="0"/>
                </a:cxn>
                <a:cxn ang="0">
                  <a:pos x="154" y="126"/>
                </a:cxn>
                <a:cxn ang="0">
                  <a:pos x="0" y="126"/>
                </a:cxn>
                <a:cxn ang="0">
                  <a:pos x="0" y="0"/>
                </a:cxn>
              </a:cxnLst>
              <a:rect l="0" t="0" r="r" b="b"/>
              <a:pathLst>
                <a:path w="154" h="126">
                  <a:moveTo>
                    <a:pt x="0" y="0"/>
                  </a:moveTo>
                  <a:lnTo>
                    <a:pt x="41" y="0"/>
                  </a:lnTo>
                  <a:lnTo>
                    <a:pt x="154" y="0"/>
                  </a:lnTo>
                  <a:lnTo>
                    <a:pt x="154" y="126"/>
                  </a:lnTo>
                  <a:lnTo>
                    <a:pt x="0" y="126"/>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66" name="Freeform 322"/>
            <p:cNvSpPr>
              <a:spLocks/>
            </p:cNvSpPr>
            <p:nvPr/>
          </p:nvSpPr>
          <p:spPr bwMode="auto">
            <a:xfrm>
              <a:off x="4676775" y="3182938"/>
              <a:ext cx="201613" cy="249237"/>
            </a:xfrm>
            <a:custGeom>
              <a:avLst/>
              <a:gdLst/>
              <a:ahLst/>
              <a:cxnLst>
                <a:cxn ang="0">
                  <a:pos x="0" y="0"/>
                </a:cxn>
                <a:cxn ang="0">
                  <a:pos x="24" y="0"/>
                </a:cxn>
                <a:cxn ang="0">
                  <a:pos x="135" y="0"/>
                </a:cxn>
                <a:cxn ang="0">
                  <a:pos x="135" y="166"/>
                </a:cxn>
                <a:cxn ang="0">
                  <a:pos x="29" y="166"/>
                </a:cxn>
                <a:cxn ang="0">
                  <a:pos x="0" y="166"/>
                </a:cxn>
                <a:cxn ang="0">
                  <a:pos x="0" y="126"/>
                </a:cxn>
                <a:cxn ang="0">
                  <a:pos x="0" y="0"/>
                </a:cxn>
              </a:cxnLst>
              <a:rect l="0" t="0" r="r" b="b"/>
              <a:pathLst>
                <a:path w="135" h="166">
                  <a:moveTo>
                    <a:pt x="0" y="0"/>
                  </a:moveTo>
                  <a:lnTo>
                    <a:pt x="24" y="0"/>
                  </a:lnTo>
                  <a:lnTo>
                    <a:pt x="135" y="0"/>
                  </a:lnTo>
                  <a:lnTo>
                    <a:pt x="135" y="166"/>
                  </a:lnTo>
                  <a:lnTo>
                    <a:pt x="29" y="166"/>
                  </a:lnTo>
                  <a:lnTo>
                    <a:pt x="0" y="166"/>
                  </a:lnTo>
                  <a:lnTo>
                    <a:pt x="0" y="126"/>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67" name="Freeform 323"/>
            <p:cNvSpPr>
              <a:spLocks/>
            </p:cNvSpPr>
            <p:nvPr/>
          </p:nvSpPr>
          <p:spPr bwMode="auto">
            <a:xfrm>
              <a:off x="4262438" y="3371850"/>
              <a:ext cx="457200" cy="285750"/>
            </a:xfrm>
            <a:custGeom>
              <a:avLst/>
              <a:gdLst/>
              <a:ahLst/>
              <a:cxnLst>
                <a:cxn ang="0">
                  <a:pos x="0" y="40"/>
                </a:cxn>
                <a:cxn ang="0">
                  <a:pos x="104" y="40"/>
                </a:cxn>
                <a:cxn ang="0">
                  <a:pos x="104" y="0"/>
                </a:cxn>
                <a:cxn ang="0">
                  <a:pos x="277" y="0"/>
                </a:cxn>
                <a:cxn ang="0">
                  <a:pos x="277" y="40"/>
                </a:cxn>
                <a:cxn ang="0">
                  <a:pos x="306" y="40"/>
                </a:cxn>
                <a:cxn ang="0">
                  <a:pos x="306" y="191"/>
                </a:cxn>
                <a:cxn ang="0">
                  <a:pos x="154" y="191"/>
                </a:cxn>
                <a:cxn ang="0">
                  <a:pos x="154" y="54"/>
                </a:cxn>
                <a:cxn ang="0">
                  <a:pos x="0" y="54"/>
                </a:cxn>
                <a:cxn ang="0">
                  <a:pos x="0" y="40"/>
                </a:cxn>
              </a:cxnLst>
              <a:rect l="0" t="0" r="r" b="b"/>
              <a:pathLst>
                <a:path w="306" h="191">
                  <a:moveTo>
                    <a:pt x="0" y="40"/>
                  </a:moveTo>
                  <a:lnTo>
                    <a:pt x="104" y="40"/>
                  </a:lnTo>
                  <a:lnTo>
                    <a:pt x="104" y="0"/>
                  </a:lnTo>
                  <a:lnTo>
                    <a:pt x="277" y="0"/>
                  </a:lnTo>
                  <a:lnTo>
                    <a:pt x="277" y="40"/>
                  </a:lnTo>
                  <a:lnTo>
                    <a:pt x="306" y="40"/>
                  </a:lnTo>
                  <a:lnTo>
                    <a:pt x="306" y="191"/>
                  </a:lnTo>
                  <a:lnTo>
                    <a:pt x="154" y="191"/>
                  </a:lnTo>
                  <a:lnTo>
                    <a:pt x="154" y="54"/>
                  </a:lnTo>
                  <a:lnTo>
                    <a:pt x="0" y="54"/>
                  </a:lnTo>
                  <a:lnTo>
                    <a:pt x="0" y="4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68" name="Freeform 324"/>
            <p:cNvSpPr>
              <a:spLocks/>
            </p:cNvSpPr>
            <p:nvPr/>
          </p:nvSpPr>
          <p:spPr bwMode="auto">
            <a:xfrm>
              <a:off x="4262438" y="3452813"/>
              <a:ext cx="230187" cy="207962"/>
            </a:xfrm>
            <a:custGeom>
              <a:avLst/>
              <a:gdLst/>
              <a:ahLst/>
              <a:cxnLst>
                <a:cxn ang="0">
                  <a:pos x="0" y="0"/>
                </a:cxn>
                <a:cxn ang="0">
                  <a:pos x="154" y="0"/>
                </a:cxn>
                <a:cxn ang="0">
                  <a:pos x="154" y="137"/>
                </a:cxn>
                <a:cxn ang="0">
                  <a:pos x="77" y="137"/>
                </a:cxn>
                <a:cxn ang="0">
                  <a:pos x="0" y="139"/>
                </a:cxn>
                <a:cxn ang="0">
                  <a:pos x="0" y="0"/>
                </a:cxn>
              </a:cxnLst>
              <a:rect l="0" t="0" r="r" b="b"/>
              <a:pathLst>
                <a:path w="154" h="139">
                  <a:moveTo>
                    <a:pt x="0" y="0"/>
                  </a:moveTo>
                  <a:lnTo>
                    <a:pt x="154" y="0"/>
                  </a:lnTo>
                  <a:lnTo>
                    <a:pt x="154" y="137"/>
                  </a:lnTo>
                  <a:lnTo>
                    <a:pt x="77" y="137"/>
                  </a:lnTo>
                  <a:lnTo>
                    <a:pt x="0" y="139"/>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69" name="Freeform 325"/>
            <p:cNvSpPr>
              <a:spLocks/>
            </p:cNvSpPr>
            <p:nvPr/>
          </p:nvSpPr>
          <p:spPr bwMode="auto">
            <a:xfrm>
              <a:off x="4719638" y="3432175"/>
              <a:ext cx="214312" cy="225425"/>
            </a:xfrm>
            <a:custGeom>
              <a:avLst/>
              <a:gdLst/>
              <a:ahLst/>
              <a:cxnLst>
                <a:cxn ang="0">
                  <a:pos x="0" y="0"/>
                </a:cxn>
                <a:cxn ang="0">
                  <a:pos x="106" y="0"/>
                </a:cxn>
                <a:cxn ang="0">
                  <a:pos x="112" y="8"/>
                </a:cxn>
                <a:cxn ang="0">
                  <a:pos x="123" y="10"/>
                </a:cxn>
                <a:cxn ang="0">
                  <a:pos x="125" y="17"/>
                </a:cxn>
                <a:cxn ang="0">
                  <a:pos x="126" y="28"/>
                </a:cxn>
                <a:cxn ang="0">
                  <a:pos x="143" y="33"/>
                </a:cxn>
                <a:cxn ang="0">
                  <a:pos x="143" y="151"/>
                </a:cxn>
                <a:cxn ang="0">
                  <a:pos x="0" y="151"/>
                </a:cxn>
                <a:cxn ang="0">
                  <a:pos x="0" y="0"/>
                </a:cxn>
              </a:cxnLst>
              <a:rect l="0" t="0" r="r" b="b"/>
              <a:pathLst>
                <a:path w="143" h="151">
                  <a:moveTo>
                    <a:pt x="0" y="0"/>
                  </a:moveTo>
                  <a:lnTo>
                    <a:pt x="106" y="0"/>
                  </a:lnTo>
                  <a:lnTo>
                    <a:pt x="112" y="8"/>
                  </a:lnTo>
                  <a:lnTo>
                    <a:pt x="123" y="10"/>
                  </a:lnTo>
                  <a:lnTo>
                    <a:pt x="125" y="17"/>
                  </a:lnTo>
                  <a:lnTo>
                    <a:pt x="126" y="28"/>
                  </a:lnTo>
                  <a:lnTo>
                    <a:pt x="143" y="33"/>
                  </a:lnTo>
                  <a:lnTo>
                    <a:pt x="143" y="151"/>
                  </a:lnTo>
                  <a:lnTo>
                    <a:pt x="0" y="151"/>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0" name="Freeform 326"/>
            <p:cNvSpPr>
              <a:spLocks/>
            </p:cNvSpPr>
            <p:nvPr/>
          </p:nvSpPr>
          <p:spPr bwMode="auto">
            <a:xfrm>
              <a:off x="3802063" y="3656013"/>
              <a:ext cx="574675" cy="392112"/>
            </a:xfrm>
            <a:custGeom>
              <a:avLst/>
              <a:gdLst/>
              <a:ahLst/>
              <a:cxnLst>
                <a:cxn ang="0">
                  <a:pos x="0" y="0"/>
                </a:cxn>
                <a:cxn ang="0">
                  <a:pos x="32" y="1"/>
                </a:cxn>
                <a:cxn ang="0">
                  <a:pos x="166" y="0"/>
                </a:cxn>
                <a:cxn ang="0">
                  <a:pos x="308" y="3"/>
                </a:cxn>
                <a:cxn ang="0">
                  <a:pos x="385" y="1"/>
                </a:cxn>
                <a:cxn ang="0">
                  <a:pos x="385" y="131"/>
                </a:cxn>
                <a:cxn ang="0">
                  <a:pos x="385" y="262"/>
                </a:cxn>
                <a:cxn ang="0">
                  <a:pos x="160" y="262"/>
                </a:cxn>
                <a:cxn ang="0">
                  <a:pos x="160" y="258"/>
                </a:cxn>
                <a:cxn ang="0">
                  <a:pos x="185" y="243"/>
                </a:cxn>
                <a:cxn ang="0">
                  <a:pos x="191" y="234"/>
                </a:cxn>
                <a:cxn ang="0">
                  <a:pos x="178" y="214"/>
                </a:cxn>
                <a:cxn ang="0">
                  <a:pos x="181" y="208"/>
                </a:cxn>
                <a:cxn ang="0">
                  <a:pos x="183" y="194"/>
                </a:cxn>
                <a:cxn ang="0">
                  <a:pos x="195" y="178"/>
                </a:cxn>
                <a:cxn ang="0">
                  <a:pos x="198" y="165"/>
                </a:cxn>
                <a:cxn ang="0">
                  <a:pos x="186" y="146"/>
                </a:cxn>
                <a:cxn ang="0">
                  <a:pos x="172" y="144"/>
                </a:cxn>
                <a:cxn ang="0">
                  <a:pos x="160" y="137"/>
                </a:cxn>
                <a:cxn ang="0">
                  <a:pos x="148" y="123"/>
                </a:cxn>
                <a:cxn ang="0">
                  <a:pos x="143" y="95"/>
                </a:cxn>
                <a:cxn ang="0">
                  <a:pos x="123" y="54"/>
                </a:cxn>
                <a:cxn ang="0">
                  <a:pos x="98" y="31"/>
                </a:cxn>
                <a:cxn ang="0">
                  <a:pos x="83" y="32"/>
                </a:cxn>
                <a:cxn ang="0">
                  <a:pos x="75" y="26"/>
                </a:cxn>
                <a:cxn ang="0">
                  <a:pos x="44" y="23"/>
                </a:cxn>
                <a:cxn ang="0">
                  <a:pos x="34" y="15"/>
                </a:cxn>
                <a:cxn ang="0">
                  <a:pos x="0" y="0"/>
                </a:cxn>
              </a:cxnLst>
              <a:rect l="0" t="0" r="r" b="b"/>
              <a:pathLst>
                <a:path w="385" h="262">
                  <a:moveTo>
                    <a:pt x="0" y="0"/>
                  </a:moveTo>
                  <a:lnTo>
                    <a:pt x="32" y="1"/>
                  </a:lnTo>
                  <a:lnTo>
                    <a:pt x="166" y="0"/>
                  </a:lnTo>
                  <a:lnTo>
                    <a:pt x="308" y="3"/>
                  </a:lnTo>
                  <a:lnTo>
                    <a:pt x="385" y="1"/>
                  </a:lnTo>
                  <a:lnTo>
                    <a:pt x="385" y="131"/>
                  </a:lnTo>
                  <a:lnTo>
                    <a:pt x="385" y="262"/>
                  </a:lnTo>
                  <a:lnTo>
                    <a:pt x="160" y="262"/>
                  </a:lnTo>
                  <a:lnTo>
                    <a:pt x="160" y="258"/>
                  </a:lnTo>
                  <a:lnTo>
                    <a:pt x="185" y="243"/>
                  </a:lnTo>
                  <a:lnTo>
                    <a:pt x="191" y="234"/>
                  </a:lnTo>
                  <a:lnTo>
                    <a:pt x="178" y="214"/>
                  </a:lnTo>
                  <a:lnTo>
                    <a:pt x="181" y="208"/>
                  </a:lnTo>
                  <a:lnTo>
                    <a:pt x="183" y="194"/>
                  </a:lnTo>
                  <a:lnTo>
                    <a:pt x="195" y="178"/>
                  </a:lnTo>
                  <a:lnTo>
                    <a:pt x="198" y="165"/>
                  </a:lnTo>
                  <a:lnTo>
                    <a:pt x="186" y="146"/>
                  </a:lnTo>
                  <a:lnTo>
                    <a:pt x="172" y="144"/>
                  </a:lnTo>
                  <a:lnTo>
                    <a:pt x="160" y="137"/>
                  </a:lnTo>
                  <a:lnTo>
                    <a:pt x="148" y="123"/>
                  </a:lnTo>
                  <a:lnTo>
                    <a:pt x="143" y="95"/>
                  </a:lnTo>
                  <a:lnTo>
                    <a:pt x="123" y="54"/>
                  </a:lnTo>
                  <a:lnTo>
                    <a:pt x="98" y="31"/>
                  </a:lnTo>
                  <a:lnTo>
                    <a:pt x="83" y="32"/>
                  </a:lnTo>
                  <a:lnTo>
                    <a:pt x="75" y="26"/>
                  </a:lnTo>
                  <a:lnTo>
                    <a:pt x="44" y="23"/>
                  </a:lnTo>
                  <a:lnTo>
                    <a:pt x="34" y="15"/>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1" name="Rectangle 327"/>
            <p:cNvSpPr>
              <a:spLocks noChangeArrowheads="1"/>
            </p:cNvSpPr>
            <p:nvPr/>
          </p:nvSpPr>
          <p:spPr bwMode="auto">
            <a:xfrm>
              <a:off x="4376738" y="3657600"/>
              <a:ext cx="342900" cy="193675"/>
            </a:xfrm>
            <a:prstGeom prst="rect">
              <a:avLst/>
            </a:prstGeom>
            <a:solidFill>
              <a:schemeClr val="bg1">
                <a:lumMod val="75000"/>
              </a:schemeClr>
            </a:solidFill>
            <a:ln w="9525">
              <a:solidFill>
                <a:schemeClr val="tx1"/>
              </a:solidFill>
              <a:miter lim="800000"/>
              <a:headEnd/>
              <a:tailEnd/>
            </a:ln>
          </p:spPr>
          <p:txBody>
            <a:bodyPr/>
            <a:lstStyle/>
            <a:p>
              <a:endParaRPr lang="en-US" b="1" dirty="0"/>
            </a:p>
          </p:txBody>
        </p:sp>
        <p:sp>
          <p:nvSpPr>
            <p:cNvPr id="372" name="Rectangle 328"/>
            <p:cNvSpPr>
              <a:spLocks noChangeArrowheads="1"/>
            </p:cNvSpPr>
            <p:nvPr/>
          </p:nvSpPr>
          <p:spPr bwMode="auto">
            <a:xfrm>
              <a:off x="4376738" y="3851275"/>
              <a:ext cx="342900" cy="196850"/>
            </a:xfrm>
            <a:prstGeom prst="rect">
              <a:avLst/>
            </a:prstGeom>
            <a:solidFill>
              <a:schemeClr val="bg1">
                <a:lumMod val="75000"/>
              </a:schemeClr>
            </a:solidFill>
            <a:ln w="9525">
              <a:solidFill>
                <a:schemeClr val="tx1"/>
              </a:solidFill>
              <a:miter lim="800000"/>
              <a:headEnd/>
              <a:tailEnd/>
            </a:ln>
          </p:spPr>
          <p:txBody>
            <a:bodyPr/>
            <a:lstStyle/>
            <a:p>
              <a:endParaRPr lang="en-US" b="1" dirty="0"/>
            </a:p>
          </p:txBody>
        </p:sp>
        <p:sp>
          <p:nvSpPr>
            <p:cNvPr id="373" name="Freeform 329"/>
            <p:cNvSpPr>
              <a:spLocks/>
            </p:cNvSpPr>
            <p:nvPr/>
          </p:nvSpPr>
          <p:spPr bwMode="auto">
            <a:xfrm>
              <a:off x="4719638" y="3657600"/>
              <a:ext cx="258762" cy="193675"/>
            </a:xfrm>
            <a:custGeom>
              <a:avLst/>
              <a:gdLst/>
              <a:ahLst/>
              <a:cxnLst>
                <a:cxn ang="0">
                  <a:pos x="0" y="0"/>
                </a:cxn>
                <a:cxn ang="0">
                  <a:pos x="143" y="0"/>
                </a:cxn>
                <a:cxn ang="0">
                  <a:pos x="143" y="54"/>
                </a:cxn>
                <a:cxn ang="0">
                  <a:pos x="173" y="54"/>
                </a:cxn>
                <a:cxn ang="0">
                  <a:pos x="173" y="130"/>
                </a:cxn>
                <a:cxn ang="0">
                  <a:pos x="0" y="130"/>
                </a:cxn>
                <a:cxn ang="0">
                  <a:pos x="0" y="0"/>
                </a:cxn>
              </a:cxnLst>
              <a:rect l="0" t="0" r="r" b="b"/>
              <a:pathLst>
                <a:path w="173" h="130">
                  <a:moveTo>
                    <a:pt x="0" y="0"/>
                  </a:moveTo>
                  <a:lnTo>
                    <a:pt x="143" y="0"/>
                  </a:lnTo>
                  <a:lnTo>
                    <a:pt x="143" y="54"/>
                  </a:lnTo>
                  <a:lnTo>
                    <a:pt x="173" y="54"/>
                  </a:lnTo>
                  <a:lnTo>
                    <a:pt x="173" y="130"/>
                  </a:lnTo>
                  <a:lnTo>
                    <a:pt x="0" y="13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4" name="Freeform 330"/>
            <p:cNvSpPr>
              <a:spLocks/>
            </p:cNvSpPr>
            <p:nvPr/>
          </p:nvSpPr>
          <p:spPr bwMode="auto">
            <a:xfrm>
              <a:off x="4483100" y="4048125"/>
              <a:ext cx="385763" cy="317500"/>
            </a:xfrm>
            <a:custGeom>
              <a:avLst/>
              <a:gdLst/>
              <a:ahLst/>
              <a:cxnLst>
                <a:cxn ang="0">
                  <a:pos x="0" y="0"/>
                </a:cxn>
                <a:cxn ang="0">
                  <a:pos x="0" y="212"/>
                </a:cxn>
                <a:cxn ang="0">
                  <a:pos x="189" y="212"/>
                </a:cxn>
                <a:cxn ang="0">
                  <a:pos x="183" y="203"/>
                </a:cxn>
                <a:cxn ang="0">
                  <a:pos x="180" y="192"/>
                </a:cxn>
                <a:cxn ang="0">
                  <a:pos x="186" y="178"/>
                </a:cxn>
                <a:cxn ang="0">
                  <a:pos x="181" y="169"/>
                </a:cxn>
                <a:cxn ang="0">
                  <a:pos x="189" y="157"/>
                </a:cxn>
                <a:cxn ang="0">
                  <a:pos x="181" y="143"/>
                </a:cxn>
                <a:cxn ang="0">
                  <a:pos x="183" y="130"/>
                </a:cxn>
                <a:cxn ang="0">
                  <a:pos x="190" y="123"/>
                </a:cxn>
                <a:cxn ang="0">
                  <a:pos x="195" y="89"/>
                </a:cxn>
                <a:cxn ang="0">
                  <a:pos x="200" y="64"/>
                </a:cxn>
                <a:cxn ang="0">
                  <a:pos x="257" y="64"/>
                </a:cxn>
                <a:cxn ang="0">
                  <a:pos x="257" y="0"/>
                </a:cxn>
                <a:cxn ang="0">
                  <a:pos x="158" y="0"/>
                </a:cxn>
                <a:cxn ang="0">
                  <a:pos x="0" y="0"/>
                </a:cxn>
              </a:cxnLst>
              <a:rect l="0" t="0" r="r" b="b"/>
              <a:pathLst>
                <a:path w="257" h="212">
                  <a:moveTo>
                    <a:pt x="0" y="0"/>
                  </a:moveTo>
                  <a:lnTo>
                    <a:pt x="0" y="212"/>
                  </a:lnTo>
                  <a:lnTo>
                    <a:pt x="189" y="212"/>
                  </a:lnTo>
                  <a:lnTo>
                    <a:pt x="183" y="203"/>
                  </a:lnTo>
                  <a:lnTo>
                    <a:pt x="180" y="192"/>
                  </a:lnTo>
                  <a:lnTo>
                    <a:pt x="186" y="178"/>
                  </a:lnTo>
                  <a:lnTo>
                    <a:pt x="181" y="169"/>
                  </a:lnTo>
                  <a:lnTo>
                    <a:pt x="189" y="157"/>
                  </a:lnTo>
                  <a:lnTo>
                    <a:pt x="181" y="143"/>
                  </a:lnTo>
                  <a:lnTo>
                    <a:pt x="183" y="130"/>
                  </a:lnTo>
                  <a:lnTo>
                    <a:pt x="190" y="123"/>
                  </a:lnTo>
                  <a:lnTo>
                    <a:pt x="195" y="89"/>
                  </a:lnTo>
                  <a:lnTo>
                    <a:pt x="200" y="64"/>
                  </a:lnTo>
                  <a:lnTo>
                    <a:pt x="257" y="64"/>
                  </a:lnTo>
                  <a:lnTo>
                    <a:pt x="257" y="0"/>
                  </a:lnTo>
                  <a:lnTo>
                    <a:pt x="158" y="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5" name="Freeform 331"/>
            <p:cNvSpPr>
              <a:spLocks/>
            </p:cNvSpPr>
            <p:nvPr/>
          </p:nvSpPr>
          <p:spPr bwMode="auto">
            <a:xfrm>
              <a:off x="4752975" y="4143375"/>
              <a:ext cx="169863" cy="225425"/>
            </a:xfrm>
            <a:custGeom>
              <a:avLst/>
              <a:gdLst/>
              <a:ahLst/>
              <a:cxnLst>
                <a:cxn ang="0">
                  <a:pos x="20" y="0"/>
                </a:cxn>
                <a:cxn ang="0">
                  <a:pos x="77" y="0"/>
                </a:cxn>
                <a:cxn ang="0">
                  <a:pos x="97" y="0"/>
                </a:cxn>
                <a:cxn ang="0">
                  <a:pos x="97" y="60"/>
                </a:cxn>
                <a:cxn ang="0">
                  <a:pos x="114" y="60"/>
                </a:cxn>
                <a:cxn ang="0">
                  <a:pos x="114" y="150"/>
                </a:cxn>
                <a:cxn ang="0">
                  <a:pos x="9" y="148"/>
                </a:cxn>
                <a:cxn ang="0">
                  <a:pos x="3" y="139"/>
                </a:cxn>
                <a:cxn ang="0">
                  <a:pos x="0" y="128"/>
                </a:cxn>
                <a:cxn ang="0">
                  <a:pos x="6" y="114"/>
                </a:cxn>
                <a:cxn ang="0">
                  <a:pos x="1" y="105"/>
                </a:cxn>
                <a:cxn ang="0">
                  <a:pos x="9" y="93"/>
                </a:cxn>
                <a:cxn ang="0">
                  <a:pos x="1" y="79"/>
                </a:cxn>
                <a:cxn ang="0">
                  <a:pos x="3" y="66"/>
                </a:cxn>
                <a:cxn ang="0">
                  <a:pos x="10" y="59"/>
                </a:cxn>
                <a:cxn ang="0">
                  <a:pos x="14" y="26"/>
                </a:cxn>
                <a:cxn ang="0">
                  <a:pos x="20" y="0"/>
                </a:cxn>
              </a:cxnLst>
              <a:rect l="0" t="0" r="r" b="b"/>
              <a:pathLst>
                <a:path w="114" h="150">
                  <a:moveTo>
                    <a:pt x="20" y="0"/>
                  </a:moveTo>
                  <a:lnTo>
                    <a:pt x="77" y="0"/>
                  </a:lnTo>
                  <a:lnTo>
                    <a:pt x="97" y="0"/>
                  </a:lnTo>
                  <a:lnTo>
                    <a:pt x="97" y="60"/>
                  </a:lnTo>
                  <a:lnTo>
                    <a:pt x="114" y="60"/>
                  </a:lnTo>
                  <a:lnTo>
                    <a:pt x="114" y="150"/>
                  </a:lnTo>
                  <a:lnTo>
                    <a:pt x="9" y="148"/>
                  </a:lnTo>
                  <a:lnTo>
                    <a:pt x="3" y="139"/>
                  </a:lnTo>
                  <a:lnTo>
                    <a:pt x="0" y="128"/>
                  </a:lnTo>
                  <a:lnTo>
                    <a:pt x="6" y="114"/>
                  </a:lnTo>
                  <a:lnTo>
                    <a:pt x="1" y="105"/>
                  </a:lnTo>
                  <a:lnTo>
                    <a:pt x="9" y="93"/>
                  </a:lnTo>
                  <a:lnTo>
                    <a:pt x="1" y="79"/>
                  </a:lnTo>
                  <a:lnTo>
                    <a:pt x="3" y="66"/>
                  </a:lnTo>
                  <a:lnTo>
                    <a:pt x="10" y="59"/>
                  </a:lnTo>
                  <a:lnTo>
                    <a:pt x="14" y="26"/>
                  </a:lnTo>
                  <a:lnTo>
                    <a:pt x="2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6" name="Freeform 332"/>
            <p:cNvSpPr>
              <a:spLocks/>
            </p:cNvSpPr>
            <p:nvPr/>
          </p:nvSpPr>
          <p:spPr bwMode="auto">
            <a:xfrm>
              <a:off x="4719638" y="3851275"/>
              <a:ext cx="338137" cy="196850"/>
            </a:xfrm>
            <a:custGeom>
              <a:avLst/>
              <a:gdLst/>
              <a:ahLst/>
              <a:cxnLst>
                <a:cxn ang="0">
                  <a:pos x="99" y="131"/>
                </a:cxn>
                <a:cxn ang="0">
                  <a:pos x="226" y="131"/>
                </a:cxn>
                <a:cxn ang="0">
                  <a:pos x="226" y="67"/>
                </a:cxn>
                <a:cxn ang="0">
                  <a:pos x="173" y="67"/>
                </a:cxn>
                <a:cxn ang="0">
                  <a:pos x="173" y="0"/>
                </a:cxn>
                <a:cxn ang="0">
                  <a:pos x="0" y="0"/>
                </a:cxn>
                <a:cxn ang="0">
                  <a:pos x="0" y="131"/>
                </a:cxn>
                <a:cxn ang="0">
                  <a:pos x="99" y="131"/>
                </a:cxn>
              </a:cxnLst>
              <a:rect l="0" t="0" r="r" b="b"/>
              <a:pathLst>
                <a:path w="226" h="131">
                  <a:moveTo>
                    <a:pt x="99" y="131"/>
                  </a:moveTo>
                  <a:lnTo>
                    <a:pt x="226" y="131"/>
                  </a:lnTo>
                  <a:lnTo>
                    <a:pt x="226" y="67"/>
                  </a:lnTo>
                  <a:lnTo>
                    <a:pt x="173" y="67"/>
                  </a:lnTo>
                  <a:lnTo>
                    <a:pt x="173" y="0"/>
                  </a:lnTo>
                  <a:lnTo>
                    <a:pt x="0" y="0"/>
                  </a:lnTo>
                  <a:lnTo>
                    <a:pt x="0" y="131"/>
                  </a:lnTo>
                  <a:lnTo>
                    <a:pt x="99" y="131"/>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7" name="Freeform 333"/>
            <p:cNvSpPr>
              <a:spLocks/>
            </p:cNvSpPr>
            <p:nvPr/>
          </p:nvSpPr>
          <p:spPr bwMode="auto">
            <a:xfrm>
              <a:off x="4057650" y="3170238"/>
              <a:ext cx="204788" cy="211137"/>
            </a:xfrm>
            <a:custGeom>
              <a:avLst/>
              <a:gdLst/>
              <a:ahLst/>
              <a:cxnLst>
                <a:cxn ang="0">
                  <a:pos x="0" y="0"/>
                </a:cxn>
                <a:cxn ang="0">
                  <a:pos x="24" y="1"/>
                </a:cxn>
                <a:cxn ang="0">
                  <a:pos x="137" y="7"/>
                </a:cxn>
                <a:cxn ang="0">
                  <a:pos x="137" y="141"/>
                </a:cxn>
                <a:cxn ang="0">
                  <a:pos x="0" y="141"/>
                </a:cxn>
                <a:cxn ang="0">
                  <a:pos x="0" y="0"/>
                </a:cxn>
              </a:cxnLst>
              <a:rect l="0" t="0" r="r" b="b"/>
              <a:pathLst>
                <a:path w="137" h="141">
                  <a:moveTo>
                    <a:pt x="0" y="0"/>
                  </a:moveTo>
                  <a:lnTo>
                    <a:pt x="24" y="1"/>
                  </a:lnTo>
                  <a:lnTo>
                    <a:pt x="137" y="7"/>
                  </a:lnTo>
                  <a:lnTo>
                    <a:pt x="137" y="141"/>
                  </a:lnTo>
                  <a:lnTo>
                    <a:pt x="0" y="141"/>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8" name="Freeform 334"/>
            <p:cNvSpPr>
              <a:spLocks/>
            </p:cNvSpPr>
            <p:nvPr/>
          </p:nvSpPr>
          <p:spPr bwMode="auto">
            <a:xfrm>
              <a:off x="4049713" y="3381375"/>
              <a:ext cx="212725" cy="279400"/>
            </a:xfrm>
            <a:custGeom>
              <a:avLst/>
              <a:gdLst/>
              <a:ahLst/>
              <a:cxnLst>
                <a:cxn ang="0">
                  <a:pos x="5" y="0"/>
                </a:cxn>
                <a:cxn ang="0">
                  <a:pos x="142" y="0"/>
                </a:cxn>
                <a:cxn ang="0">
                  <a:pos x="142" y="34"/>
                </a:cxn>
                <a:cxn ang="0">
                  <a:pos x="142" y="48"/>
                </a:cxn>
                <a:cxn ang="0">
                  <a:pos x="142" y="187"/>
                </a:cxn>
                <a:cxn ang="0">
                  <a:pos x="0" y="184"/>
                </a:cxn>
                <a:cxn ang="0">
                  <a:pos x="5" y="0"/>
                </a:cxn>
              </a:cxnLst>
              <a:rect l="0" t="0" r="r" b="b"/>
              <a:pathLst>
                <a:path w="142" h="187">
                  <a:moveTo>
                    <a:pt x="5" y="0"/>
                  </a:moveTo>
                  <a:lnTo>
                    <a:pt x="142" y="0"/>
                  </a:lnTo>
                  <a:lnTo>
                    <a:pt x="142" y="34"/>
                  </a:lnTo>
                  <a:lnTo>
                    <a:pt x="142" y="48"/>
                  </a:lnTo>
                  <a:lnTo>
                    <a:pt x="142" y="187"/>
                  </a:lnTo>
                  <a:lnTo>
                    <a:pt x="0" y="184"/>
                  </a:lnTo>
                  <a:lnTo>
                    <a:pt x="5"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379" name="Freeform 335"/>
            <p:cNvSpPr>
              <a:spLocks/>
            </p:cNvSpPr>
            <p:nvPr/>
          </p:nvSpPr>
          <p:spPr bwMode="auto">
            <a:xfrm>
              <a:off x="4992688" y="5495925"/>
              <a:ext cx="222250" cy="349250"/>
            </a:xfrm>
            <a:custGeom>
              <a:avLst/>
              <a:gdLst/>
              <a:ahLst/>
              <a:cxnLst>
                <a:cxn ang="0">
                  <a:pos x="0" y="16"/>
                </a:cxn>
                <a:cxn ang="0">
                  <a:pos x="23" y="0"/>
                </a:cxn>
                <a:cxn ang="0">
                  <a:pos x="35" y="14"/>
                </a:cxn>
                <a:cxn ang="0">
                  <a:pos x="149" y="14"/>
                </a:cxn>
                <a:cxn ang="0">
                  <a:pos x="149" y="166"/>
                </a:cxn>
                <a:cxn ang="0">
                  <a:pos x="131" y="208"/>
                </a:cxn>
                <a:cxn ang="0">
                  <a:pos x="89" y="233"/>
                </a:cxn>
                <a:cxn ang="0">
                  <a:pos x="77" y="202"/>
                </a:cxn>
                <a:cxn ang="0">
                  <a:pos x="68" y="171"/>
                </a:cxn>
                <a:cxn ang="0">
                  <a:pos x="48" y="136"/>
                </a:cxn>
                <a:cxn ang="0">
                  <a:pos x="21" y="102"/>
                </a:cxn>
                <a:cxn ang="0">
                  <a:pos x="15" y="77"/>
                </a:cxn>
                <a:cxn ang="0">
                  <a:pos x="11" y="40"/>
                </a:cxn>
                <a:cxn ang="0">
                  <a:pos x="0" y="16"/>
                </a:cxn>
              </a:cxnLst>
              <a:rect l="0" t="0" r="r" b="b"/>
              <a:pathLst>
                <a:path w="149" h="233">
                  <a:moveTo>
                    <a:pt x="0" y="16"/>
                  </a:moveTo>
                  <a:lnTo>
                    <a:pt x="23" y="0"/>
                  </a:lnTo>
                  <a:lnTo>
                    <a:pt x="35" y="14"/>
                  </a:lnTo>
                  <a:lnTo>
                    <a:pt x="149" y="14"/>
                  </a:lnTo>
                  <a:lnTo>
                    <a:pt x="149" y="166"/>
                  </a:lnTo>
                  <a:lnTo>
                    <a:pt x="131" y="208"/>
                  </a:lnTo>
                  <a:lnTo>
                    <a:pt x="89" y="233"/>
                  </a:lnTo>
                  <a:lnTo>
                    <a:pt x="77" y="202"/>
                  </a:lnTo>
                  <a:lnTo>
                    <a:pt x="68" y="171"/>
                  </a:lnTo>
                  <a:lnTo>
                    <a:pt x="48" y="136"/>
                  </a:lnTo>
                  <a:lnTo>
                    <a:pt x="21" y="102"/>
                  </a:lnTo>
                  <a:lnTo>
                    <a:pt x="15" y="77"/>
                  </a:lnTo>
                  <a:lnTo>
                    <a:pt x="11" y="40"/>
                  </a:lnTo>
                  <a:lnTo>
                    <a:pt x="0" y="16"/>
                  </a:lnTo>
                  <a:close/>
                </a:path>
              </a:pathLst>
            </a:custGeom>
            <a:solidFill>
              <a:schemeClr val="accent6"/>
            </a:solidFill>
            <a:ln w="9525">
              <a:solidFill>
                <a:schemeClr val="tx1"/>
              </a:solidFill>
              <a:round/>
              <a:headEnd/>
              <a:tailEnd/>
            </a:ln>
          </p:spPr>
          <p:txBody>
            <a:bodyPr/>
            <a:lstStyle/>
            <a:p>
              <a:endParaRPr lang="en-US" b="1" dirty="0"/>
            </a:p>
          </p:txBody>
        </p:sp>
        <p:sp>
          <p:nvSpPr>
            <p:cNvPr id="380" name="Freeform 336"/>
            <p:cNvSpPr>
              <a:spLocks/>
            </p:cNvSpPr>
            <p:nvPr/>
          </p:nvSpPr>
          <p:spPr bwMode="auto">
            <a:xfrm>
              <a:off x="5214938" y="5470525"/>
              <a:ext cx="233362" cy="274638"/>
            </a:xfrm>
            <a:custGeom>
              <a:avLst/>
              <a:gdLst/>
              <a:ahLst/>
              <a:cxnLst>
                <a:cxn ang="0">
                  <a:pos x="0" y="31"/>
                </a:cxn>
                <a:cxn ang="0">
                  <a:pos x="36" y="31"/>
                </a:cxn>
                <a:cxn ang="0">
                  <a:pos x="36" y="0"/>
                </a:cxn>
                <a:cxn ang="0">
                  <a:pos x="96" y="0"/>
                </a:cxn>
                <a:cxn ang="0">
                  <a:pos x="96" y="8"/>
                </a:cxn>
                <a:cxn ang="0">
                  <a:pos x="103" y="8"/>
                </a:cxn>
                <a:cxn ang="0">
                  <a:pos x="103" y="0"/>
                </a:cxn>
                <a:cxn ang="0">
                  <a:pos x="116" y="0"/>
                </a:cxn>
                <a:cxn ang="0">
                  <a:pos x="116" y="6"/>
                </a:cxn>
                <a:cxn ang="0">
                  <a:pos x="125" y="6"/>
                </a:cxn>
                <a:cxn ang="0">
                  <a:pos x="125" y="29"/>
                </a:cxn>
                <a:cxn ang="0">
                  <a:pos x="133" y="36"/>
                </a:cxn>
                <a:cxn ang="0">
                  <a:pos x="133" y="71"/>
                </a:cxn>
                <a:cxn ang="0">
                  <a:pos x="137" y="71"/>
                </a:cxn>
                <a:cxn ang="0">
                  <a:pos x="140" y="94"/>
                </a:cxn>
                <a:cxn ang="0">
                  <a:pos x="149" y="94"/>
                </a:cxn>
                <a:cxn ang="0">
                  <a:pos x="149" y="100"/>
                </a:cxn>
                <a:cxn ang="0">
                  <a:pos x="156" y="100"/>
                </a:cxn>
                <a:cxn ang="0">
                  <a:pos x="156" y="183"/>
                </a:cxn>
                <a:cxn ang="0">
                  <a:pos x="0" y="183"/>
                </a:cxn>
                <a:cxn ang="0">
                  <a:pos x="0" y="31"/>
                </a:cxn>
              </a:cxnLst>
              <a:rect l="0" t="0" r="r" b="b"/>
              <a:pathLst>
                <a:path w="156" h="183">
                  <a:moveTo>
                    <a:pt x="0" y="31"/>
                  </a:moveTo>
                  <a:lnTo>
                    <a:pt x="36" y="31"/>
                  </a:lnTo>
                  <a:lnTo>
                    <a:pt x="36" y="0"/>
                  </a:lnTo>
                  <a:lnTo>
                    <a:pt x="96" y="0"/>
                  </a:lnTo>
                  <a:lnTo>
                    <a:pt x="96" y="8"/>
                  </a:lnTo>
                  <a:lnTo>
                    <a:pt x="103" y="8"/>
                  </a:lnTo>
                  <a:lnTo>
                    <a:pt x="103" y="0"/>
                  </a:lnTo>
                  <a:lnTo>
                    <a:pt x="116" y="0"/>
                  </a:lnTo>
                  <a:lnTo>
                    <a:pt x="116" y="6"/>
                  </a:lnTo>
                  <a:lnTo>
                    <a:pt x="125" y="6"/>
                  </a:lnTo>
                  <a:lnTo>
                    <a:pt x="125" y="29"/>
                  </a:lnTo>
                  <a:lnTo>
                    <a:pt x="133" y="36"/>
                  </a:lnTo>
                  <a:lnTo>
                    <a:pt x="133" y="71"/>
                  </a:lnTo>
                  <a:lnTo>
                    <a:pt x="137" y="71"/>
                  </a:lnTo>
                  <a:lnTo>
                    <a:pt x="140" y="94"/>
                  </a:lnTo>
                  <a:lnTo>
                    <a:pt x="149" y="94"/>
                  </a:lnTo>
                  <a:lnTo>
                    <a:pt x="149" y="100"/>
                  </a:lnTo>
                  <a:lnTo>
                    <a:pt x="156" y="100"/>
                  </a:lnTo>
                  <a:lnTo>
                    <a:pt x="156" y="183"/>
                  </a:lnTo>
                  <a:lnTo>
                    <a:pt x="0" y="183"/>
                  </a:lnTo>
                  <a:lnTo>
                    <a:pt x="0" y="31"/>
                  </a:lnTo>
                  <a:close/>
                </a:path>
              </a:pathLst>
            </a:custGeom>
            <a:solidFill>
              <a:schemeClr val="accent6"/>
            </a:solidFill>
            <a:ln w="9525">
              <a:solidFill>
                <a:schemeClr val="tx1"/>
              </a:solidFill>
              <a:round/>
              <a:headEnd/>
              <a:tailEnd/>
            </a:ln>
          </p:spPr>
          <p:txBody>
            <a:bodyPr/>
            <a:lstStyle/>
            <a:p>
              <a:endParaRPr lang="en-US" b="1" dirty="0"/>
            </a:p>
          </p:txBody>
        </p:sp>
        <p:sp>
          <p:nvSpPr>
            <p:cNvPr id="381" name="Freeform 337"/>
            <p:cNvSpPr>
              <a:spLocks/>
            </p:cNvSpPr>
            <p:nvPr/>
          </p:nvSpPr>
          <p:spPr bwMode="auto">
            <a:xfrm>
              <a:off x="5402263" y="5514975"/>
              <a:ext cx="231775" cy="230188"/>
            </a:xfrm>
            <a:custGeom>
              <a:avLst/>
              <a:gdLst/>
              <a:ahLst/>
              <a:cxnLst>
                <a:cxn ang="0">
                  <a:pos x="0" y="0"/>
                </a:cxn>
                <a:cxn ang="0">
                  <a:pos x="8" y="7"/>
                </a:cxn>
                <a:cxn ang="0">
                  <a:pos x="8" y="42"/>
                </a:cxn>
                <a:cxn ang="0">
                  <a:pos x="12" y="42"/>
                </a:cxn>
                <a:cxn ang="0">
                  <a:pos x="15" y="65"/>
                </a:cxn>
                <a:cxn ang="0">
                  <a:pos x="24" y="65"/>
                </a:cxn>
                <a:cxn ang="0">
                  <a:pos x="24" y="71"/>
                </a:cxn>
                <a:cxn ang="0">
                  <a:pos x="31" y="71"/>
                </a:cxn>
                <a:cxn ang="0">
                  <a:pos x="31" y="154"/>
                </a:cxn>
                <a:cxn ang="0">
                  <a:pos x="54" y="153"/>
                </a:cxn>
                <a:cxn ang="0">
                  <a:pos x="155" y="154"/>
                </a:cxn>
                <a:cxn ang="0">
                  <a:pos x="154" y="21"/>
                </a:cxn>
                <a:cxn ang="0">
                  <a:pos x="155" y="0"/>
                </a:cxn>
                <a:cxn ang="0">
                  <a:pos x="77" y="0"/>
                </a:cxn>
                <a:cxn ang="0">
                  <a:pos x="0" y="0"/>
                </a:cxn>
              </a:cxnLst>
              <a:rect l="0" t="0" r="r" b="b"/>
              <a:pathLst>
                <a:path w="155" h="154">
                  <a:moveTo>
                    <a:pt x="0" y="0"/>
                  </a:moveTo>
                  <a:lnTo>
                    <a:pt x="8" y="7"/>
                  </a:lnTo>
                  <a:lnTo>
                    <a:pt x="8" y="42"/>
                  </a:lnTo>
                  <a:lnTo>
                    <a:pt x="12" y="42"/>
                  </a:lnTo>
                  <a:lnTo>
                    <a:pt x="15" y="65"/>
                  </a:lnTo>
                  <a:lnTo>
                    <a:pt x="24" y="65"/>
                  </a:lnTo>
                  <a:lnTo>
                    <a:pt x="24" y="71"/>
                  </a:lnTo>
                  <a:lnTo>
                    <a:pt x="31" y="71"/>
                  </a:lnTo>
                  <a:lnTo>
                    <a:pt x="31" y="154"/>
                  </a:lnTo>
                  <a:lnTo>
                    <a:pt x="54" y="153"/>
                  </a:lnTo>
                  <a:lnTo>
                    <a:pt x="155" y="154"/>
                  </a:lnTo>
                  <a:lnTo>
                    <a:pt x="154" y="21"/>
                  </a:lnTo>
                  <a:lnTo>
                    <a:pt x="155" y="0"/>
                  </a:lnTo>
                  <a:lnTo>
                    <a:pt x="77" y="0"/>
                  </a:lnTo>
                  <a:lnTo>
                    <a:pt x="0" y="0"/>
                  </a:lnTo>
                  <a:close/>
                </a:path>
              </a:pathLst>
            </a:custGeom>
            <a:solidFill>
              <a:schemeClr val="accent6"/>
            </a:solidFill>
            <a:ln w="9525">
              <a:solidFill>
                <a:schemeClr val="tx1"/>
              </a:solidFill>
              <a:round/>
              <a:headEnd/>
              <a:tailEnd/>
            </a:ln>
          </p:spPr>
          <p:txBody>
            <a:bodyPr/>
            <a:lstStyle/>
            <a:p>
              <a:endParaRPr lang="en-US" b="1" dirty="0"/>
            </a:p>
          </p:txBody>
        </p:sp>
        <p:sp>
          <p:nvSpPr>
            <p:cNvPr id="382" name="Freeform 338"/>
            <p:cNvSpPr>
              <a:spLocks/>
            </p:cNvSpPr>
            <p:nvPr/>
          </p:nvSpPr>
          <p:spPr bwMode="auto">
            <a:xfrm>
              <a:off x="5126038" y="5743575"/>
              <a:ext cx="357187" cy="260350"/>
            </a:xfrm>
            <a:custGeom>
              <a:avLst/>
              <a:gdLst/>
              <a:ahLst/>
              <a:cxnLst>
                <a:cxn ang="0">
                  <a:pos x="0" y="68"/>
                </a:cxn>
                <a:cxn ang="0">
                  <a:pos x="42" y="43"/>
                </a:cxn>
                <a:cxn ang="0">
                  <a:pos x="60" y="1"/>
                </a:cxn>
                <a:cxn ang="0">
                  <a:pos x="216" y="1"/>
                </a:cxn>
                <a:cxn ang="0">
                  <a:pos x="239" y="0"/>
                </a:cxn>
                <a:cxn ang="0">
                  <a:pos x="171" y="174"/>
                </a:cxn>
                <a:cxn ang="0">
                  <a:pos x="139" y="163"/>
                </a:cxn>
                <a:cxn ang="0">
                  <a:pos x="108" y="145"/>
                </a:cxn>
                <a:cxn ang="0">
                  <a:pos x="71" y="132"/>
                </a:cxn>
                <a:cxn ang="0">
                  <a:pos x="29" y="125"/>
                </a:cxn>
                <a:cxn ang="0">
                  <a:pos x="15" y="106"/>
                </a:cxn>
                <a:cxn ang="0">
                  <a:pos x="9" y="88"/>
                </a:cxn>
                <a:cxn ang="0">
                  <a:pos x="0" y="68"/>
                </a:cxn>
              </a:cxnLst>
              <a:rect l="0" t="0" r="r" b="b"/>
              <a:pathLst>
                <a:path w="239" h="174">
                  <a:moveTo>
                    <a:pt x="0" y="68"/>
                  </a:moveTo>
                  <a:lnTo>
                    <a:pt x="42" y="43"/>
                  </a:lnTo>
                  <a:lnTo>
                    <a:pt x="60" y="1"/>
                  </a:lnTo>
                  <a:lnTo>
                    <a:pt x="216" y="1"/>
                  </a:lnTo>
                  <a:lnTo>
                    <a:pt x="239" y="0"/>
                  </a:lnTo>
                  <a:lnTo>
                    <a:pt x="171" y="174"/>
                  </a:lnTo>
                  <a:lnTo>
                    <a:pt x="139" y="163"/>
                  </a:lnTo>
                  <a:lnTo>
                    <a:pt x="108" y="145"/>
                  </a:lnTo>
                  <a:lnTo>
                    <a:pt x="71" y="132"/>
                  </a:lnTo>
                  <a:lnTo>
                    <a:pt x="29" y="125"/>
                  </a:lnTo>
                  <a:lnTo>
                    <a:pt x="15" y="106"/>
                  </a:lnTo>
                  <a:lnTo>
                    <a:pt x="9" y="88"/>
                  </a:lnTo>
                  <a:lnTo>
                    <a:pt x="0" y="68"/>
                  </a:lnTo>
                  <a:close/>
                </a:path>
              </a:pathLst>
            </a:custGeom>
            <a:solidFill>
              <a:schemeClr val="accent6"/>
            </a:solidFill>
            <a:ln w="9525">
              <a:solidFill>
                <a:schemeClr val="tx1"/>
              </a:solidFill>
              <a:round/>
              <a:headEnd/>
              <a:tailEnd/>
            </a:ln>
          </p:spPr>
          <p:txBody>
            <a:bodyPr/>
            <a:lstStyle/>
            <a:p>
              <a:endParaRPr lang="en-US" b="1" dirty="0"/>
            </a:p>
          </p:txBody>
        </p:sp>
        <p:sp>
          <p:nvSpPr>
            <p:cNvPr id="383" name="Freeform 339"/>
            <p:cNvSpPr>
              <a:spLocks/>
            </p:cNvSpPr>
            <p:nvPr/>
          </p:nvSpPr>
          <p:spPr bwMode="auto">
            <a:xfrm>
              <a:off x="5381625" y="5743575"/>
              <a:ext cx="303213" cy="354013"/>
            </a:xfrm>
            <a:custGeom>
              <a:avLst/>
              <a:gdLst/>
              <a:ahLst/>
              <a:cxnLst>
                <a:cxn ang="0">
                  <a:pos x="68" y="0"/>
                </a:cxn>
                <a:cxn ang="0">
                  <a:pos x="169" y="1"/>
                </a:cxn>
                <a:cxn ang="0">
                  <a:pos x="169" y="55"/>
                </a:cxn>
                <a:cxn ang="0">
                  <a:pos x="179" y="55"/>
                </a:cxn>
                <a:cxn ang="0">
                  <a:pos x="180" y="68"/>
                </a:cxn>
                <a:cxn ang="0">
                  <a:pos x="175" y="71"/>
                </a:cxn>
                <a:cxn ang="0">
                  <a:pos x="174" y="78"/>
                </a:cxn>
                <a:cxn ang="0">
                  <a:pos x="169" y="82"/>
                </a:cxn>
                <a:cxn ang="0">
                  <a:pos x="169" y="91"/>
                </a:cxn>
                <a:cxn ang="0">
                  <a:pos x="168" y="109"/>
                </a:cxn>
                <a:cxn ang="0">
                  <a:pos x="203" y="115"/>
                </a:cxn>
                <a:cxn ang="0">
                  <a:pos x="203" y="142"/>
                </a:cxn>
                <a:cxn ang="0">
                  <a:pos x="203" y="237"/>
                </a:cxn>
                <a:cxn ang="0">
                  <a:pos x="114" y="232"/>
                </a:cxn>
                <a:cxn ang="0">
                  <a:pos x="65" y="206"/>
                </a:cxn>
                <a:cxn ang="0">
                  <a:pos x="26" y="185"/>
                </a:cxn>
                <a:cxn ang="0">
                  <a:pos x="0" y="174"/>
                </a:cxn>
                <a:cxn ang="0">
                  <a:pos x="68" y="0"/>
                </a:cxn>
              </a:cxnLst>
              <a:rect l="0" t="0" r="r" b="b"/>
              <a:pathLst>
                <a:path w="203" h="237">
                  <a:moveTo>
                    <a:pt x="68" y="0"/>
                  </a:moveTo>
                  <a:lnTo>
                    <a:pt x="169" y="1"/>
                  </a:lnTo>
                  <a:lnTo>
                    <a:pt x="169" y="55"/>
                  </a:lnTo>
                  <a:lnTo>
                    <a:pt x="179" y="55"/>
                  </a:lnTo>
                  <a:lnTo>
                    <a:pt x="180" y="68"/>
                  </a:lnTo>
                  <a:lnTo>
                    <a:pt x="175" y="71"/>
                  </a:lnTo>
                  <a:lnTo>
                    <a:pt x="174" y="78"/>
                  </a:lnTo>
                  <a:lnTo>
                    <a:pt x="169" y="82"/>
                  </a:lnTo>
                  <a:lnTo>
                    <a:pt x="169" y="91"/>
                  </a:lnTo>
                  <a:lnTo>
                    <a:pt x="168" y="109"/>
                  </a:lnTo>
                  <a:lnTo>
                    <a:pt x="203" y="115"/>
                  </a:lnTo>
                  <a:lnTo>
                    <a:pt x="203" y="142"/>
                  </a:lnTo>
                  <a:lnTo>
                    <a:pt x="203" y="237"/>
                  </a:lnTo>
                  <a:lnTo>
                    <a:pt x="114" y="232"/>
                  </a:lnTo>
                  <a:lnTo>
                    <a:pt x="65" y="206"/>
                  </a:lnTo>
                  <a:lnTo>
                    <a:pt x="26" y="185"/>
                  </a:lnTo>
                  <a:lnTo>
                    <a:pt x="0" y="174"/>
                  </a:lnTo>
                  <a:lnTo>
                    <a:pt x="68" y="0"/>
                  </a:lnTo>
                  <a:close/>
                </a:path>
              </a:pathLst>
            </a:custGeom>
            <a:solidFill>
              <a:schemeClr val="accent6"/>
            </a:solidFill>
            <a:ln w="9525">
              <a:solidFill>
                <a:schemeClr val="tx1"/>
              </a:solidFill>
              <a:round/>
              <a:headEnd/>
              <a:tailEnd/>
            </a:ln>
          </p:spPr>
          <p:txBody>
            <a:bodyPr/>
            <a:lstStyle/>
            <a:p>
              <a:endParaRPr lang="en-US" b="1" dirty="0"/>
            </a:p>
          </p:txBody>
        </p:sp>
        <p:sp>
          <p:nvSpPr>
            <p:cNvPr id="384" name="Freeform 340"/>
            <p:cNvSpPr>
              <a:spLocks/>
            </p:cNvSpPr>
            <p:nvPr/>
          </p:nvSpPr>
          <p:spPr bwMode="auto">
            <a:xfrm>
              <a:off x="5632450" y="5495925"/>
              <a:ext cx="301625" cy="330200"/>
            </a:xfrm>
            <a:custGeom>
              <a:avLst/>
              <a:gdLst/>
              <a:ahLst/>
              <a:cxnLst>
                <a:cxn ang="0">
                  <a:pos x="0" y="33"/>
                </a:cxn>
                <a:cxn ang="0">
                  <a:pos x="15" y="19"/>
                </a:cxn>
                <a:cxn ang="0">
                  <a:pos x="34" y="20"/>
                </a:cxn>
                <a:cxn ang="0">
                  <a:pos x="49" y="3"/>
                </a:cxn>
                <a:cxn ang="0">
                  <a:pos x="80" y="8"/>
                </a:cxn>
                <a:cxn ang="0">
                  <a:pos x="98" y="2"/>
                </a:cxn>
                <a:cxn ang="0">
                  <a:pos x="123" y="8"/>
                </a:cxn>
                <a:cxn ang="0">
                  <a:pos x="143" y="0"/>
                </a:cxn>
                <a:cxn ang="0">
                  <a:pos x="171" y="0"/>
                </a:cxn>
                <a:cxn ang="0">
                  <a:pos x="166" y="28"/>
                </a:cxn>
                <a:cxn ang="0">
                  <a:pos x="169" y="51"/>
                </a:cxn>
                <a:cxn ang="0">
                  <a:pos x="166" y="85"/>
                </a:cxn>
                <a:cxn ang="0">
                  <a:pos x="172" y="113"/>
                </a:cxn>
                <a:cxn ang="0">
                  <a:pos x="185" y="154"/>
                </a:cxn>
                <a:cxn ang="0">
                  <a:pos x="201" y="220"/>
                </a:cxn>
                <a:cxn ang="0">
                  <a:pos x="11" y="220"/>
                </a:cxn>
                <a:cxn ang="0">
                  <a:pos x="1" y="220"/>
                </a:cxn>
                <a:cxn ang="0">
                  <a:pos x="1" y="166"/>
                </a:cxn>
                <a:cxn ang="0">
                  <a:pos x="0" y="33"/>
                </a:cxn>
              </a:cxnLst>
              <a:rect l="0" t="0" r="r" b="b"/>
              <a:pathLst>
                <a:path w="201" h="220">
                  <a:moveTo>
                    <a:pt x="0" y="33"/>
                  </a:moveTo>
                  <a:lnTo>
                    <a:pt x="15" y="19"/>
                  </a:lnTo>
                  <a:lnTo>
                    <a:pt x="34" y="20"/>
                  </a:lnTo>
                  <a:lnTo>
                    <a:pt x="49" y="3"/>
                  </a:lnTo>
                  <a:lnTo>
                    <a:pt x="80" y="8"/>
                  </a:lnTo>
                  <a:lnTo>
                    <a:pt x="98" y="2"/>
                  </a:lnTo>
                  <a:lnTo>
                    <a:pt x="123" y="8"/>
                  </a:lnTo>
                  <a:lnTo>
                    <a:pt x="143" y="0"/>
                  </a:lnTo>
                  <a:lnTo>
                    <a:pt x="171" y="0"/>
                  </a:lnTo>
                  <a:lnTo>
                    <a:pt x="166" y="28"/>
                  </a:lnTo>
                  <a:lnTo>
                    <a:pt x="169" y="51"/>
                  </a:lnTo>
                  <a:lnTo>
                    <a:pt x="166" y="85"/>
                  </a:lnTo>
                  <a:lnTo>
                    <a:pt x="172" y="113"/>
                  </a:lnTo>
                  <a:lnTo>
                    <a:pt x="185" y="154"/>
                  </a:lnTo>
                  <a:lnTo>
                    <a:pt x="201" y="220"/>
                  </a:lnTo>
                  <a:lnTo>
                    <a:pt x="11" y="220"/>
                  </a:lnTo>
                  <a:lnTo>
                    <a:pt x="1" y="220"/>
                  </a:lnTo>
                  <a:lnTo>
                    <a:pt x="1" y="166"/>
                  </a:lnTo>
                  <a:lnTo>
                    <a:pt x="0" y="33"/>
                  </a:lnTo>
                  <a:close/>
                </a:path>
              </a:pathLst>
            </a:custGeom>
            <a:solidFill>
              <a:schemeClr val="accent6"/>
            </a:solidFill>
            <a:ln w="9525">
              <a:solidFill>
                <a:schemeClr val="tx1"/>
              </a:solidFill>
              <a:round/>
              <a:headEnd/>
              <a:tailEnd/>
            </a:ln>
          </p:spPr>
          <p:txBody>
            <a:bodyPr/>
            <a:lstStyle/>
            <a:p>
              <a:endParaRPr lang="en-US" b="1" dirty="0"/>
            </a:p>
          </p:txBody>
        </p:sp>
        <p:sp>
          <p:nvSpPr>
            <p:cNvPr id="385" name="Freeform 341"/>
            <p:cNvSpPr>
              <a:spLocks/>
            </p:cNvSpPr>
            <p:nvPr/>
          </p:nvSpPr>
          <p:spPr bwMode="auto">
            <a:xfrm>
              <a:off x="5632450" y="5826125"/>
              <a:ext cx="331788" cy="144463"/>
            </a:xfrm>
            <a:custGeom>
              <a:avLst/>
              <a:gdLst/>
              <a:ahLst/>
              <a:cxnLst>
                <a:cxn ang="0">
                  <a:pos x="11" y="0"/>
                </a:cxn>
                <a:cxn ang="0">
                  <a:pos x="12" y="13"/>
                </a:cxn>
                <a:cxn ang="0">
                  <a:pos x="7" y="16"/>
                </a:cxn>
                <a:cxn ang="0">
                  <a:pos x="6" y="23"/>
                </a:cxn>
                <a:cxn ang="0">
                  <a:pos x="1" y="27"/>
                </a:cxn>
                <a:cxn ang="0">
                  <a:pos x="0" y="54"/>
                </a:cxn>
                <a:cxn ang="0">
                  <a:pos x="35" y="60"/>
                </a:cxn>
                <a:cxn ang="0">
                  <a:pos x="35" y="87"/>
                </a:cxn>
                <a:cxn ang="0">
                  <a:pos x="83" y="94"/>
                </a:cxn>
                <a:cxn ang="0">
                  <a:pos x="140" y="97"/>
                </a:cxn>
                <a:cxn ang="0">
                  <a:pos x="171" y="67"/>
                </a:cxn>
                <a:cxn ang="0">
                  <a:pos x="194" y="67"/>
                </a:cxn>
                <a:cxn ang="0">
                  <a:pos x="195" y="60"/>
                </a:cxn>
                <a:cxn ang="0">
                  <a:pos x="221" y="59"/>
                </a:cxn>
                <a:cxn ang="0">
                  <a:pos x="201" y="0"/>
                </a:cxn>
                <a:cxn ang="0">
                  <a:pos x="11" y="0"/>
                </a:cxn>
              </a:cxnLst>
              <a:rect l="0" t="0" r="r" b="b"/>
              <a:pathLst>
                <a:path w="221" h="97">
                  <a:moveTo>
                    <a:pt x="11" y="0"/>
                  </a:moveTo>
                  <a:lnTo>
                    <a:pt x="12" y="13"/>
                  </a:lnTo>
                  <a:lnTo>
                    <a:pt x="7" y="16"/>
                  </a:lnTo>
                  <a:lnTo>
                    <a:pt x="6" y="23"/>
                  </a:lnTo>
                  <a:lnTo>
                    <a:pt x="1" y="27"/>
                  </a:lnTo>
                  <a:lnTo>
                    <a:pt x="0" y="54"/>
                  </a:lnTo>
                  <a:lnTo>
                    <a:pt x="35" y="60"/>
                  </a:lnTo>
                  <a:lnTo>
                    <a:pt x="35" y="87"/>
                  </a:lnTo>
                  <a:lnTo>
                    <a:pt x="83" y="94"/>
                  </a:lnTo>
                  <a:lnTo>
                    <a:pt x="140" y="97"/>
                  </a:lnTo>
                  <a:lnTo>
                    <a:pt x="171" y="67"/>
                  </a:lnTo>
                  <a:lnTo>
                    <a:pt x="194" y="67"/>
                  </a:lnTo>
                  <a:lnTo>
                    <a:pt x="195" y="60"/>
                  </a:lnTo>
                  <a:lnTo>
                    <a:pt x="221" y="59"/>
                  </a:lnTo>
                  <a:lnTo>
                    <a:pt x="201" y="0"/>
                  </a:lnTo>
                  <a:lnTo>
                    <a:pt x="11" y="0"/>
                  </a:lnTo>
                  <a:close/>
                </a:path>
              </a:pathLst>
            </a:custGeom>
            <a:solidFill>
              <a:schemeClr val="accent6"/>
            </a:solidFill>
            <a:ln w="9525">
              <a:solidFill>
                <a:schemeClr val="tx1"/>
              </a:solidFill>
              <a:round/>
              <a:headEnd/>
              <a:tailEnd/>
            </a:ln>
          </p:spPr>
          <p:txBody>
            <a:bodyPr/>
            <a:lstStyle/>
            <a:p>
              <a:endParaRPr lang="en-US" b="1" dirty="0"/>
            </a:p>
          </p:txBody>
        </p:sp>
        <p:sp>
          <p:nvSpPr>
            <p:cNvPr id="386" name="Freeform 342"/>
            <p:cNvSpPr>
              <a:spLocks/>
            </p:cNvSpPr>
            <p:nvPr/>
          </p:nvSpPr>
          <p:spPr bwMode="auto">
            <a:xfrm>
              <a:off x="5684838" y="5913438"/>
              <a:ext cx="320675" cy="277812"/>
            </a:xfrm>
            <a:custGeom>
              <a:avLst/>
              <a:gdLst/>
              <a:ahLst/>
              <a:cxnLst>
                <a:cxn ang="0">
                  <a:pos x="0" y="28"/>
                </a:cxn>
                <a:cxn ang="0">
                  <a:pos x="45" y="35"/>
                </a:cxn>
                <a:cxn ang="0">
                  <a:pos x="105" y="38"/>
                </a:cxn>
                <a:cxn ang="0">
                  <a:pos x="136" y="8"/>
                </a:cxn>
                <a:cxn ang="0">
                  <a:pos x="159" y="8"/>
                </a:cxn>
                <a:cxn ang="0">
                  <a:pos x="160" y="1"/>
                </a:cxn>
                <a:cxn ang="0">
                  <a:pos x="186" y="0"/>
                </a:cxn>
                <a:cxn ang="0">
                  <a:pos x="194" y="34"/>
                </a:cxn>
                <a:cxn ang="0">
                  <a:pos x="207" y="75"/>
                </a:cxn>
                <a:cxn ang="0">
                  <a:pos x="210" y="103"/>
                </a:cxn>
                <a:cxn ang="0">
                  <a:pos x="214" y="145"/>
                </a:cxn>
                <a:cxn ang="0">
                  <a:pos x="183" y="151"/>
                </a:cxn>
                <a:cxn ang="0">
                  <a:pos x="157" y="162"/>
                </a:cxn>
                <a:cxn ang="0">
                  <a:pos x="150" y="185"/>
                </a:cxn>
                <a:cxn ang="0">
                  <a:pos x="123" y="180"/>
                </a:cxn>
                <a:cxn ang="0">
                  <a:pos x="99" y="165"/>
                </a:cxn>
                <a:cxn ang="0">
                  <a:pos x="60" y="132"/>
                </a:cxn>
                <a:cxn ang="0">
                  <a:pos x="36" y="128"/>
                </a:cxn>
                <a:cxn ang="0">
                  <a:pos x="0" y="123"/>
                </a:cxn>
                <a:cxn ang="0">
                  <a:pos x="0" y="28"/>
                </a:cxn>
              </a:cxnLst>
              <a:rect l="0" t="0" r="r" b="b"/>
              <a:pathLst>
                <a:path w="214" h="185">
                  <a:moveTo>
                    <a:pt x="0" y="28"/>
                  </a:moveTo>
                  <a:lnTo>
                    <a:pt x="45" y="35"/>
                  </a:lnTo>
                  <a:lnTo>
                    <a:pt x="105" y="38"/>
                  </a:lnTo>
                  <a:lnTo>
                    <a:pt x="136" y="8"/>
                  </a:lnTo>
                  <a:lnTo>
                    <a:pt x="159" y="8"/>
                  </a:lnTo>
                  <a:lnTo>
                    <a:pt x="160" y="1"/>
                  </a:lnTo>
                  <a:lnTo>
                    <a:pt x="186" y="0"/>
                  </a:lnTo>
                  <a:lnTo>
                    <a:pt x="194" y="34"/>
                  </a:lnTo>
                  <a:lnTo>
                    <a:pt x="207" y="75"/>
                  </a:lnTo>
                  <a:lnTo>
                    <a:pt x="210" y="103"/>
                  </a:lnTo>
                  <a:lnTo>
                    <a:pt x="214" y="145"/>
                  </a:lnTo>
                  <a:lnTo>
                    <a:pt x="183" y="151"/>
                  </a:lnTo>
                  <a:lnTo>
                    <a:pt x="157" y="162"/>
                  </a:lnTo>
                  <a:lnTo>
                    <a:pt x="150" y="185"/>
                  </a:lnTo>
                  <a:lnTo>
                    <a:pt x="123" y="180"/>
                  </a:lnTo>
                  <a:lnTo>
                    <a:pt x="99" y="165"/>
                  </a:lnTo>
                  <a:lnTo>
                    <a:pt x="60" y="132"/>
                  </a:lnTo>
                  <a:lnTo>
                    <a:pt x="36" y="128"/>
                  </a:lnTo>
                  <a:lnTo>
                    <a:pt x="0" y="123"/>
                  </a:lnTo>
                  <a:lnTo>
                    <a:pt x="0" y="28"/>
                  </a:lnTo>
                  <a:close/>
                </a:path>
              </a:pathLst>
            </a:custGeom>
            <a:solidFill>
              <a:schemeClr val="accent6"/>
            </a:solidFill>
            <a:ln w="9525">
              <a:solidFill>
                <a:schemeClr val="tx1"/>
              </a:solidFill>
              <a:round/>
              <a:headEnd/>
              <a:tailEnd/>
            </a:ln>
          </p:spPr>
          <p:txBody>
            <a:bodyPr/>
            <a:lstStyle/>
            <a:p>
              <a:endParaRPr lang="en-US" b="1" dirty="0"/>
            </a:p>
          </p:txBody>
        </p:sp>
        <p:sp>
          <p:nvSpPr>
            <p:cNvPr id="387" name="Freeform 343"/>
            <p:cNvSpPr>
              <a:spLocks/>
            </p:cNvSpPr>
            <p:nvPr/>
          </p:nvSpPr>
          <p:spPr bwMode="auto">
            <a:xfrm>
              <a:off x="6199188" y="2298700"/>
              <a:ext cx="203200" cy="265113"/>
            </a:xfrm>
            <a:custGeom>
              <a:avLst/>
              <a:gdLst/>
              <a:ahLst/>
              <a:cxnLst>
                <a:cxn ang="0">
                  <a:pos x="0" y="113"/>
                </a:cxn>
                <a:cxn ang="0">
                  <a:pos x="0" y="115"/>
                </a:cxn>
                <a:cxn ang="0">
                  <a:pos x="16" y="115"/>
                </a:cxn>
                <a:cxn ang="0">
                  <a:pos x="88" y="100"/>
                </a:cxn>
                <a:cxn ang="0">
                  <a:pos x="88" y="9"/>
                </a:cxn>
                <a:cxn ang="0">
                  <a:pos x="84" y="9"/>
                </a:cxn>
                <a:cxn ang="0">
                  <a:pos x="73" y="0"/>
                </a:cxn>
                <a:cxn ang="0">
                  <a:pos x="63" y="7"/>
                </a:cxn>
                <a:cxn ang="0">
                  <a:pos x="37" y="17"/>
                </a:cxn>
                <a:cxn ang="0">
                  <a:pos x="31" y="29"/>
                </a:cxn>
                <a:cxn ang="0">
                  <a:pos x="15" y="28"/>
                </a:cxn>
                <a:cxn ang="0">
                  <a:pos x="9" y="39"/>
                </a:cxn>
                <a:cxn ang="0">
                  <a:pos x="0" y="41"/>
                </a:cxn>
                <a:cxn ang="0">
                  <a:pos x="0" y="113"/>
                </a:cxn>
              </a:cxnLst>
              <a:rect l="0" t="0" r="r" b="b"/>
              <a:pathLst>
                <a:path w="88" h="115">
                  <a:moveTo>
                    <a:pt x="0" y="113"/>
                  </a:moveTo>
                  <a:cubicBezTo>
                    <a:pt x="0" y="115"/>
                    <a:pt x="0" y="115"/>
                    <a:pt x="0" y="115"/>
                  </a:cubicBezTo>
                  <a:cubicBezTo>
                    <a:pt x="16" y="115"/>
                    <a:pt x="16" y="115"/>
                    <a:pt x="16" y="115"/>
                  </a:cubicBezTo>
                  <a:cubicBezTo>
                    <a:pt x="88" y="100"/>
                    <a:pt x="88" y="100"/>
                    <a:pt x="88" y="100"/>
                  </a:cubicBezTo>
                  <a:cubicBezTo>
                    <a:pt x="88" y="9"/>
                    <a:pt x="88" y="9"/>
                    <a:pt x="88" y="9"/>
                  </a:cubicBezTo>
                  <a:cubicBezTo>
                    <a:pt x="84" y="9"/>
                    <a:pt x="84" y="9"/>
                    <a:pt x="84" y="9"/>
                  </a:cubicBezTo>
                  <a:cubicBezTo>
                    <a:pt x="77" y="8"/>
                    <a:pt x="79" y="0"/>
                    <a:pt x="73" y="0"/>
                  </a:cubicBezTo>
                  <a:cubicBezTo>
                    <a:pt x="69" y="0"/>
                    <a:pt x="67" y="5"/>
                    <a:pt x="63" y="7"/>
                  </a:cubicBezTo>
                  <a:cubicBezTo>
                    <a:pt x="52" y="11"/>
                    <a:pt x="44" y="9"/>
                    <a:pt x="37" y="17"/>
                  </a:cubicBezTo>
                  <a:cubicBezTo>
                    <a:pt x="33" y="20"/>
                    <a:pt x="34" y="27"/>
                    <a:pt x="31" y="29"/>
                  </a:cubicBezTo>
                  <a:cubicBezTo>
                    <a:pt x="25" y="32"/>
                    <a:pt x="21" y="28"/>
                    <a:pt x="15" y="28"/>
                  </a:cubicBezTo>
                  <a:cubicBezTo>
                    <a:pt x="10" y="28"/>
                    <a:pt x="11" y="35"/>
                    <a:pt x="9" y="39"/>
                  </a:cubicBezTo>
                  <a:cubicBezTo>
                    <a:pt x="7" y="41"/>
                    <a:pt x="2" y="41"/>
                    <a:pt x="0" y="41"/>
                  </a:cubicBezTo>
                  <a:lnTo>
                    <a:pt x="0" y="113"/>
                  </a:lnTo>
                  <a:close/>
                </a:path>
              </a:pathLst>
            </a:custGeom>
            <a:solidFill>
              <a:schemeClr val="accent6"/>
            </a:solidFill>
            <a:ln w="9525">
              <a:solidFill>
                <a:schemeClr val="tx1"/>
              </a:solidFill>
              <a:round/>
              <a:headEnd/>
              <a:tailEnd/>
            </a:ln>
          </p:spPr>
          <p:txBody>
            <a:bodyPr/>
            <a:lstStyle/>
            <a:p>
              <a:endParaRPr lang="en-US" b="1" dirty="0"/>
            </a:p>
          </p:txBody>
        </p:sp>
        <p:sp>
          <p:nvSpPr>
            <p:cNvPr id="388" name="Freeform 344"/>
            <p:cNvSpPr>
              <a:spLocks/>
            </p:cNvSpPr>
            <p:nvPr/>
          </p:nvSpPr>
          <p:spPr bwMode="auto">
            <a:xfrm>
              <a:off x="5969000" y="2274888"/>
              <a:ext cx="230188" cy="284162"/>
            </a:xfrm>
            <a:custGeom>
              <a:avLst/>
              <a:gdLst/>
              <a:ahLst/>
              <a:cxnLst>
                <a:cxn ang="0">
                  <a:pos x="5" y="113"/>
                </a:cxn>
                <a:cxn ang="0">
                  <a:pos x="23" y="113"/>
                </a:cxn>
                <a:cxn ang="0">
                  <a:pos x="23" y="123"/>
                </a:cxn>
                <a:cxn ang="0">
                  <a:pos x="100" y="123"/>
                </a:cxn>
                <a:cxn ang="0">
                  <a:pos x="100" y="51"/>
                </a:cxn>
                <a:cxn ang="0">
                  <a:pos x="99" y="50"/>
                </a:cxn>
                <a:cxn ang="0">
                  <a:pos x="74" y="31"/>
                </a:cxn>
                <a:cxn ang="0">
                  <a:pos x="61" y="21"/>
                </a:cxn>
                <a:cxn ang="0">
                  <a:pos x="50" y="11"/>
                </a:cxn>
                <a:cxn ang="0">
                  <a:pos x="47" y="11"/>
                </a:cxn>
                <a:cxn ang="0">
                  <a:pos x="36" y="26"/>
                </a:cxn>
                <a:cxn ang="0">
                  <a:pos x="5" y="0"/>
                </a:cxn>
                <a:cxn ang="0">
                  <a:pos x="1" y="4"/>
                </a:cxn>
                <a:cxn ang="0">
                  <a:pos x="0" y="6"/>
                </a:cxn>
                <a:cxn ang="0">
                  <a:pos x="5" y="113"/>
                </a:cxn>
              </a:cxnLst>
              <a:rect l="0" t="0" r="r" b="b"/>
              <a:pathLst>
                <a:path w="100" h="123">
                  <a:moveTo>
                    <a:pt x="5" y="113"/>
                  </a:moveTo>
                  <a:cubicBezTo>
                    <a:pt x="23" y="113"/>
                    <a:pt x="23" y="113"/>
                    <a:pt x="23" y="113"/>
                  </a:cubicBezTo>
                  <a:cubicBezTo>
                    <a:pt x="23" y="123"/>
                    <a:pt x="23" y="123"/>
                    <a:pt x="23" y="123"/>
                  </a:cubicBezTo>
                  <a:cubicBezTo>
                    <a:pt x="100" y="123"/>
                    <a:pt x="100" y="123"/>
                    <a:pt x="100" y="123"/>
                  </a:cubicBezTo>
                  <a:cubicBezTo>
                    <a:pt x="100" y="51"/>
                    <a:pt x="100" y="51"/>
                    <a:pt x="100" y="51"/>
                  </a:cubicBezTo>
                  <a:cubicBezTo>
                    <a:pt x="99" y="50"/>
                    <a:pt x="99" y="50"/>
                    <a:pt x="99" y="50"/>
                  </a:cubicBezTo>
                  <a:cubicBezTo>
                    <a:pt x="94" y="40"/>
                    <a:pt x="85" y="35"/>
                    <a:pt x="74" y="31"/>
                  </a:cubicBezTo>
                  <a:cubicBezTo>
                    <a:pt x="68" y="29"/>
                    <a:pt x="64" y="26"/>
                    <a:pt x="61" y="21"/>
                  </a:cubicBezTo>
                  <a:cubicBezTo>
                    <a:pt x="58" y="17"/>
                    <a:pt x="56" y="11"/>
                    <a:pt x="50" y="11"/>
                  </a:cubicBezTo>
                  <a:cubicBezTo>
                    <a:pt x="47" y="11"/>
                    <a:pt x="47" y="11"/>
                    <a:pt x="47" y="11"/>
                  </a:cubicBezTo>
                  <a:cubicBezTo>
                    <a:pt x="47" y="21"/>
                    <a:pt x="44" y="26"/>
                    <a:pt x="36" y="26"/>
                  </a:cubicBezTo>
                  <a:cubicBezTo>
                    <a:pt x="19" y="26"/>
                    <a:pt x="11" y="11"/>
                    <a:pt x="5" y="0"/>
                  </a:cubicBezTo>
                  <a:cubicBezTo>
                    <a:pt x="4" y="2"/>
                    <a:pt x="2" y="3"/>
                    <a:pt x="1" y="4"/>
                  </a:cubicBezTo>
                  <a:cubicBezTo>
                    <a:pt x="0" y="6"/>
                    <a:pt x="0" y="6"/>
                    <a:pt x="0" y="6"/>
                  </a:cubicBezTo>
                  <a:lnTo>
                    <a:pt x="5" y="113"/>
                  </a:lnTo>
                  <a:close/>
                </a:path>
              </a:pathLst>
            </a:custGeom>
            <a:solidFill>
              <a:schemeClr val="accent6"/>
            </a:solidFill>
            <a:ln w="9525">
              <a:solidFill>
                <a:schemeClr val="tx1"/>
              </a:solidFill>
              <a:round/>
              <a:headEnd/>
              <a:tailEnd/>
            </a:ln>
          </p:spPr>
          <p:txBody>
            <a:bodyPr/>
            <a:lstStyle/>
            <a:p>
              <a:endParaRPr lang="en-US" b="1" dirty="0"/>
            </a:p>
          </p:txBody>
        </p:sp>
        <p:sp>
          <p:nvSpPr>
            <p:cNvPr id="389" name="Freeform 345"/>
            <p:cNvSpPr>
              <a:spLocks/>
            </p:cNvSpPr>
            <p:nvPr/>
          </p:nvSpPr>
          <p:spPr bwMode="auto">
            <a:xfrm>
              <a:off x="6402388" y="2279650"/>
              <a:ext cx="222250" cy="249238"/>
            </a:xfrm>
            <a:custGeom>
              <a:avLst/>
              <a:gdLst/>
              <a:ahLst/>
              <a:cxnLst>
                <a:cxn ang="0">
                  <a:pos x="0" y="108"/>
                </a:cxn>
                <a:cxn ang="0">
                  <a:pos x="4" y="97"/>
                </a:cxn>
                <a:cxn ang="0">
                  <a:pos x="15" y="89"/>
                </a:cxn>
                <a:cxn ang="0">
                  <a:pos x="22" y="91"/>
                </a:cxn>
                <a:cxn ang="0">
                  <a:pos x="51" y="91"/>
                </a:cxn>
                <a:cxn ang="0">
                  <a:pos x="54" y="97"/>
                </a:cxn>
                <a:cxn ang="0">
                  <a:pos x="69" y="97"/>
                </a:cxn>
                <a:cxn ang="0">
                  <a:pos x="84" y="107"/>
                </a:cxn>
                <a:cxn ang="0">
                  <a:pos x="97" y="107"/>
                </a:cxn>
                <a:cxn ang="0">
                  <a:pos x="92" y="9"/>
                </a:cxn>
                <a:cxn ang="0">
                  <a:pos x="65" y="9"/>
                </a:cxn>
                <a:cxn ang="0">
                  <a:pos x="42" y="0"/>
                </a:cxn>
                <a:cxn ang="0">
                  <a:pos x="30" y="5"/>
                </a:cxn>
                <a:cxn ang="0">
                  <a:pos x="0" y="17"/>
                </a:cxn>
                <a:cxn ang="0">
                  <a:pos x="0" y="108"/>
                </a:cxn>
              </a:cxnLst>
              <a:rect l="0" t="0" r="r" b="b"/>
              <a:pathLst>
                <a:path w="97" h="108">
                  <a:moveTo>
                    <a:pt x="0" y="108"/>
                  </a:moveTo>
                  <a:cubicBezTo>
                    <a:pt x="4" y="97"/>
                    <a:pt x="4" y="97"/>
                    <a:pt x="4" y="97"/>
                  </a:cubicBezTo>
                  <a:cubicBezTo>
                    <a:pt x="15" y="89"/>
                    <a:pt x="15" y="89"/>
                    <a:pt x="15" y="89"/>
                  </a:cubicBezTo>
                  <a:cubicBezTo>
                    <a:pt x="22" y="91"/>
                    <a:pt x="22" y="91"/>
                    <a:pt x="22" y="91"/>
                  </a:cubicBezTo>
                  <a:cubicBezTo>
                    <a:pt x="51" y="91"/>
                    <a:pt x="51" y="91"/>
                    <a:pt x="51" y="91"/>
                  </a:cubicBezTo>
                  <a:cubicBezTo>
                    <a:pt x="54" y="97"/>
                    <a:pt x="54" y="97"/>
                    <a:pt x="54" y="97"/>
                  </a:cubicBezTo>
                  <a:cubicBezTo>
                    <a:pt x="69" y="97"/>
                    <a:pt x="69" y="97"/>
                    <a:pt x="69" y="97"/>
                  </a:cubicBezTo>
                  <a:cubicBezTo>
                    <a:pt x="84" y="107"/>
                    <a:pt x="84" y="107"/>
                    <a:pt x="84" y="107"/>
                  </a:cubicBezTo>
                  <a:cubicBezTo>
                    <a:pt x="97" y="107"/>
                    <a:pt x="97" y="107"/>
                    <a:pt x="97" y="107"/>
                  </a:cubicBezTo>
                  <a:cubicBezTo>
                    <a:pt x="92" y="9"/>
                    <a:pt x="92" y="9"/>
                    <a:pt x="92" y="9"/>
                  </a:cubicBezTo>
                  <a:cubicBezTo>
                    <a:pt x="82" y="11"/>
                    <a:pt x="75" y="9"/>
                    <a:pt x="65" y="9"/>
                  </a:cubicBezTo>
                  <a:cubicBezTo>
                    <a:pt x="56" y="8"/>
                    <a:pt x="52" y="0"/>
                    <a:pt x="42" y="0"/>
                  </a:cubicBezTo>
                  <a:cubicBezTo>
                    <a:pt x="35" y="0"/>
                    <a:pt x="34" y="3"/>
                    <a:pt x="30" y="5"/>
                  </a:cubicBezTo>
                  <a:cubicBezTo>
                    <a:pt x="17" y="11"/>
                    <a:pt x="11" y="13"/>
                    <a:pt x="0" y="17"/>
                  </a:cubicBezTo>
                  <a:lnTo>
                    <a:pt x="0" y="108"/>
                  </a:lnTo>
                  <a:close/>
                </a:path>
              </a:pathLst>
            </a:custGeom>
            <a:solidFill>
              <a:schemeClr val="accent6"/>
            </a:solidFill>
            <a:ln w="9525">
              <a:solidFill>
                <a:schemeClr val="tx1"/>
              </a:solidFill>
              <a:round/>
              <a:headEnd/>
              <a:tailEnd/>
            </a:ln>
          </p:spPr>
          <p:txBody>
            <a:bodyPr/>
            <a:lstStyle/>
            <a:p>
              <a:endParaRPr lang="en-US" b="1" dirty="0"/>
            </a:p>
          </p:txBody>
        </p:sp>
        <p:sp>
          <p:nvSpPr>
            <p:cNvPr id="390" name="Freeform 346"/>
            <p:cNvSpPr>
              <a:spLocks/>
            </p:cNvSpPr>
            <p:nvPr/>
          </p:nvSpPr>
          <p:spPr bwMode="auto">
            <a:xfrm>
              <a:off x="6615113" y="2257425"/>
              <a:ext cx="231775" cy="280988"/>
            </a:xfrm>
            <a:custGeom>
              <a:avLst/>
              <a:gdLst/>
              <a:ahLst/>
              <a:cxnLst>
                <a:cxn ang="0">
                  <a:pos x="5" y="117"/>
                </a:cxn>
                <a:cxn ang="0">
                  <a:pos x="12" y="121"/>
                </a:cxn>
                <a:cxn ang="0">
                  <a:pos x="24" y="122"/>
                </a:cxn>
                <a:cxn ang="0">
                  <a:pos x="28" y="117"/>
                </a:cxn>
                <a:cxn ang="0">
                  <a:pos x="50" y="118"/>
                </a:cxn>
                <a:cxn ang="0">
                  <a:pos x="54" y="113"/>
                </a:cxn>
                <a:cxn ang="0">
                  <a:pos x="89" y="113"/>
                </a:cxn>
                <a:cxn ang="0">
                  <a:pos x="92" y="118"/>
                </a:cxn>
                <a:cxn ang="0">
                  <a:pos x="101" y="121"/>
                </a:cxn>
                <a:cxn ang="0">
                  <a:pos x="101" y="46"/>
                </a:cxn>
                <a:cxn ang="0">
                  <a:pos x="100" y="46"/>
                </a:cxn>
                <a:cxn ang="0">
                  <a:pos x="66" y="27"/>
                </a:cxn>
                <a:cxn ang="0">
                  <a:pos x="21" y="0"/>
                </a:cxn>
                <a:cxn ang="0">
                  <a:pos x="0" y="19"/>
                </a:cxn>
                <a:cxn ang="0">
                  <a:pos x="5" y="117"/>
                </a:cxn>
              </a:cxnLst>
              <a:rect l="0" t="0" r="r" b="b"/>
              <a:pathLst>
                <a:path w="101" h="122">
                  <a:moveTo>
                    <a:pt x="5" y="117"/>
                  </a:moveTo>
                  <a:cubicBezTo>
                    <a:pt x="12" y="121"/>
                    <a:pt x="12" y="121"/>
                    <a:pt x="12" y="121"/>
                  </a:cubicBezTo>
                  <a:cubicBezTo>
                    <a:pt x="24" y="122"/>
                    <a:pt x="24" y="122"/>
                    <a:pt x="24" y="122"/>
                  </a:cubicBezTo>
                  <a:cubicBezTo>
                    <a:pt x="28" y="117"/>
                    <a:pt x="28" y="117"/>
                    <a:pt x="28" y="117"/>
                  </a:cubicBezTo>
                  <a:cubicBezTo>
                    <a:pt x="50" y="118"/>
                    <a:pt x="50" y="118"/>
                    <a:pt x="50" y="118"/>
                  </a:cubicBezTo>
                  <a:cubicBezTo>
                    <a:pt x="54" y="113"/>
                    <a:pt x="54" y="113"/>
                    <a:pt x="54" y="113"/>
                  </a:cubicBezTo>
                  <a:cubicBezTo>
                    <a:pt x="89" y="113"/>
                    <a:pt x="89" y="113"/>
                    <a:pt x="89" y="113"/>
                  </a:cubicBezTo>
                  <a:cubicBezTo>
                    <a:pt x="92" y="118"/>
                    <a:pt x="92" y="118"/>
                    <a:pt x="92" y="118"/>
                  </a:cubicBezTo>
                  <a:cubicBezTo>
                    <a:pt x="101" y="121"/>
                    <a:pt x="101" y="121"/>
                    <a:pt x="101" y="121"/>
                  </a:cubicBezTo>
                  <a:cubicBezTo>
                    <a:pt x="101" y="46"/>
                    <a:pt x="101" y="46"/>
                    <a:pt x="101" y="46"/>
                  </a:cubicBezTo>
                  <a:cubicBezTo>
                    <a:pt x="100" y="46"/>
                    <a:pt x="100" y="46"/>
                    <a:pt x="100" y="46"/>
                  </a:cubicBezTo>
                  <a:cubicBezTo>
                    <a:pt x="85" y="39"/>
                    <a:pt x="78" y="36"/>
                    <a:pt x="66" y="27"/>
                  </a:cubicBezTo>
                  <a:cubicBezTo>
                    <a:pt x="54" y="19"/>
                    <a:pt x="35" y="0"/>
                    <a:pt x="21" y="0"/>
                  </a:cubicBezTo>
                  <a:cubicBezTo>
                    <a:pt x="12" y="0"/>
                    <a:pt x="5" y="16"/>
                    <a:pt x="0" y="19"/>
                  </a:cubicBezTo>
                  <a:lnTo>
                    <a:pt x="5" y="117"/>
                  </a:lnTo>
                  <a:close/>
                </a:path>
              </a:pathLst>
            </a:custGeom>
            <a:solidFill>
              <a:schemeClr val="accent6"/>
            </a:solidFill>
            <a:ln w="9525">
              <a:solidFill>
                <a:schemeClr val="tx1"/>
              </a:solidFill>
              <a:round/>
              <a:headEnd/>
              <a:tailEnd/>
            </a:ln>
          </p:spPr>
          <p:txBody>
            <a:bodyPr/>
            <a:lstStyle/>
            <a:p>
              <a:endParaRPr lang="en-US" b="1" dirty="0"/>
            </a:p>
          </p:txBody>
        </p:sp>
        <p:sp>
          <p:nvSpPr>
            <p:cNvPr id="391" name="Freeform 347"/>
            <p:cNvSpPr>
              <a:spLocks/>
            </p:cNvSpPr>
            <p:nvPr/>
          </p:nvSpPr>
          <p:spPr bwMode="auto">
            <a:xfrm>
              <a:off x="6235700" y="2528888"/>
              <a:ext cx="174625" cy="274637"/>
            </a:xfrm>
            <a:custGeom>
              <a:avLst/>
              <a:gdLst/>
              <a:ahLst/>
              <a:cxnLst>
                <a:cxn ang="0">
                  <a:pos x="0" y="23"/>
                </a:cxn>
                <a:cxn ang="0">
                  <a:pos x="6" y="143"/>
                </a:cxn>
                <a:cxn ang="0">
                  <a:pos x="6" y="183"/>
                </a:cxn>
                <a:cxn ang="0">
                  <a:pos x="89" y="183"/>
                </a:cxn>
                <a:cxn ang="0">
                  <a:pos x="99" y="135"/>
                </a:cxn>
                <a:cxn ang="0">
                  <a:pos x="117" y="135"/>
                </a:cxn>
                <a:cxn ang="0">
                  <a:pos x="117" y="55"/>
                </a:cxn>
                <a:cxn ang="0">
                  <a:pos x="111" y="0"/>
                </a:cxn>
                <a:cxn ang="0">
                  <a:pos x="0" y="23"/>
                </a:cxn>
              </a:cxnLst>
              <a:rect l="0" t="0" r="r" b="b"/>
              <a:pathLst>
                <a:path w="117" h="183">
                  <a:moveTo>
                    <a:pt x="0" y="23"/>
                  </a:moveTo>
                  <a:lnTo>
                    <a:pt x="6" y="143"/>
                  </a:lnTo>
                  <a:lnTo>
                    <a:pt x="6" y="183"/>
                  </a:lnTo>
                  <a:lnTo>
                    <a:pt x="89" y="183"/>
                  </a:lnTo>
                  <a:lnTo>
                    <a:pt x="99" y="135"/>
                  </a:lnTo>
                  <a:lnTo>
                    <a:pt x="117" y="135"/>
                  </a:lnTo>
                  <a:lnTo>
                    <a:pt x="117" y="55"/>
                  </a:lnTo>
                  <a:lnTo>
                    <a:pt x="111" y="0"/>
                  </a:lnTo>
                  <a:lnTo>
                    <a:pt x="0" y="23"/>
                  </a:lnTo>
                  <a:close/>
                </a:path>
              </a:pathLst>
            </a:custGeom>
            <a:solidFill>
              <a:schemeClr val="accent6"/>
            </a:solidFill>
            <a:ln w="9525">
              <a:solidFill>
                <a:schemeClr val="tx1"/>
              </a:solidFill>
              <a:round/>
              <a:headEnd/>
              <a:tailEnd/>
            </a:ln>
          </p:spPr>
          <p:txBody>
            <a:bodyPr/>
            <a:lstStyle/>
            <a:p>
              <a:endParaRPr lang="en-US" b="1" dirty="0"/>
            </a:p>
          </p:txBody>
        </p:sp>
        <p:sp>
          <p:nvSpPr>
            <p:cNvPr id="392" name="Freeform 348"/>
            <p:cNvSpPr>
              <a:spLocks/>
            </p:cNvSpPr>
            <p:nvPr/>
          </p:nvSpPr>
          <p:spPr bwMode="auto">
            <a:xfrm>
              <a:off x="6402388" y="2484438"/>
              <a:ext cx="190500" cy="127000"/>
            </a:xfrm>
            <a:custGeom>
              <a:avLst/>
              <a:gdLst/>
              <a:ahLst/>
              <a:cxnLst>
                <a:cxn ang="0">
                  <a:pos x="6" y="85"/>
                </a:cxn>
                <a:cxn ang="0">
                  <a:pos x="39" y="60"/>
                </a:cxn>
                <a:cxn ang="0">
                  <a:pos x="60" y="59"/>
                </a:cxn>
                <a:cxn ang="0">
                  <a:pos x="72" y="40"/>
                </a:cxn>
                <a:cxn ang="0">
                  <a:pos x="106" y="40"/>
                </a:cxn>
                <a:cxn ang="0">
                  <a:pos x="128" y="28"/>
                </a:cxn>
                <a:cxn ang="0">
                  <a:pos x="106" y="13"/>
                </a:cxn>
                <a:cxn ang="0">
                  <a:pos x="83" y="13"/>
                </a:cxn>
                <a:cxn ang="0">
                  <a:pos x="79" y="3"/>
                </a:cxn>
                <a:cxn ang="0">
                  <a:pos x="34" y="3"/>
                </a:cxn>
                <a:cxn ang="0">
                  <a:pos x="23" y="0"/>
                </a:cxn>
                <a:cxn ang="0">
                  <a:pos x="6" y="13"/>
                </a:cxn>
                <a:cxn ang="0">
                  <a:pos x="0" y="30"/>
                </a:cxn>
                <a:cxn ang="0">
                  <a:pos x="6" y="85"/>
                </a:cxn>
              </a:cxnLst>
              <a:rect l="0" t="0" r="r" b="b"/>
              <a:pathLst>
                <a:path w="128" h="85">
                  <a:moveTo>
                    <a:pt x="6" y="85"/>
                  </a:moveTo>
                  <a:lnTo>
                    <a:pt x="39" y="60"/>
                  </a:lnTo>
                  <a:lnTo>
                    <a:pt x="60" y="59"/>
                  </a:lnTo>
                  <a:lnTo>
                    <a:pt x="72" y="40"/>
                  </a:lnTo>
                  <a:lnTo>
                    <a:pt x="106" y="40"/>
                  </a:lnTo>
                  <a:lnTo>
                    <a:pt x="128" y="28"/>
                  </a:lnTo>
                  <a:lnTo>
                    <a:pt x="106" y="13"/>
                  </a:lnTo>
                  <a:lnTo>
                    <a:pt x="83" y="13"/>
                  </a:lnTo>
                  <a:lnTo>
                    <a:pt x="79" y="3"/>
                  </a:lnTo>
                  <a:lnTo>
                    <a:pt x="34" y="3"/>
                  </a:lnTo>
                  <a:lnTo>
                    <a:pt x="23" y="0"/>
                  </a:lnTo>
                  <a:lnTo>
                    <a:pt x="6" y="13"/>
                  </a:lnTo>
                  <a:lnTo>
                    <a:pt x="0" y="30"/>
                  </a:lnTo>
                  <a:lnTo>
                    <a:pt x="6" y="85"/>
                  </a:lnTo>
                  <a:close/>
                </a:path>
              </a:pathLst>
            </a:custGeom>
            <a:solidFill>
              <a:schemeClr val="accent6"/>
            </a:solidFill>
            <a:ln w="9525">
              <a:solidFill>
                <a:schemeClr val="tx1"/>
              </a:solidFill>
              <a:round/>
              <a:headEnd/>
              <a:tailEnd/>
            </a:ln>
          </p:spPr>
          <p:txBody>
            <a:bodyPr/>
            <a:lstStyle/>
            <a:p>
              <a:endParaRPr lang="en-US" b="1" dirty="0"/>
            </a:p>
          </p:txBody>
        </p:sp>
        <p:sp>
          <p:nvSpPr>
            <p:cNvPr id="393" name="Freeform 349"/>
            <p:cNvSpPr>
              <a:spLocks/>
            </p:cNvSpPr>
            <p:nvPr/>
          </p:nvSpPr>
          <p:spPr bwMode="auto">
            <a:xfrm>
              <a:off x="6369050" y="2725738"/>
              <a:ext cx="141288" cy="130175"/>
            </a:xfrm>
            <a:custGeom>
              <a:avLst/>
              <a:gdLst/>
              <a:ahLst/>
              <a:cxnLst>
                <a:cxn ang="0">
                  <a:pos x="0" y="52"/>
                </a:cxn>
                <a:cxn ang="0">
                  <a:pos x="16" y="55"/>
                </a:cxn>
                <a:cxn ang="0">
                  <a:pos x="34" y="69"/>
                </a:cxn>
                <a:cxn ang="0">
                  <a:pos x="64" y="70"/>
                </a:cxn>
                <a:cxn ang="0">
                  <a:pos x="94" y="87"/>
                </a:cxn>
                <a:cxn ang="0">
                  <a:pos x="88" y="69"/>
                </a:cxn>
                <a:cxn ang="0">
                  <a:pos x="88" y="10"/>
                </a:cxn>
                <a:cxn ang="0">
                  <a:pos x="82" y="0"/>
                </a:cxn>
                <a:cxn ang="0">
                  <a:pos x="65" y="0"/>
                </a:cxn>
                <a:cxn ang="0">
                  <a:pos x="54" y="4"/>
                </a:cxn>
                <a:cxn ang="0">
                  <a:pos x="28" y="4"/>
                </a:cxn>
                <a:cxn ang="0">
                  <a:pos x="10" y="4"/>
                </a:cxn>
                <a:cxn ang="0">
                  <a:pos x="0" y="52"/>
                </a:cxn>
              </a:cxnLst>
              <a:rect l="0" t="0" r="r" b="b"/>
              <a:pathLst>
                <a:path w="94" h="87">
                  <a:moveTo>
                    <a:pt x="0" y="52"/>
                  </a:moveTo>
                  <a:lnTo>
                    <a:pt x="16" y="55"/>
                  </a:lnTo>
                  <a:lnTo>
                    <a:pt x="34" y="69"/>
                  </a:lnTo>
                  <a:lnTo>
                    <a:pt x="64" y="70"/>
                  </a:lnTo>
                  <a:lnTo>
                    <a:pt x="94" y="87"/>
                  </a:lnTo>
                  <a:lnTo>
                    <a:pt x="88" y="69"/>
                  </a:lnTo>
                  <a:lnTo>
                    <a:pt x="88" y="10"/>
                  </a:lnTo>
                  <a:lnTo>
                    <a:pt x="82" y="0"/>
                  </a:lnTo>
                  <a:lnTo>
                    <a:pt x="65" y="0"/>
                  </a:lnTo>
                  <a:lnTo>
                    <a:pt x="54" y="4"/>
                  </a:lnTo>
                  <a:lnTo>
                    <a:pt x="28" y="4"/>
                  </a:lnTo>
                  <a:lnTo>
                    <a:pt x="10" y="4"/>
                  </a:lnTo>
                  <a:lnTo>
                    <a:pt x="0" y="52"/>
                  </a:lnTo>
                  <a:close/>
                </a:path>
              </a:pathLst>
            </a:custGeom>
            <a:solidFill>
              <a:schemeClr val="accent6"/>
            </a:solidFill>
            <a:ln w="9525">
              <a:solidFill>
                <a:schemeClr val="tx1"/>
              </a:solidFill>
              <a:round/>
              <a:headEnd/>
              <a:tailEnd/>
            </a:ln>
          </p:spPr>
          <p:txBody>
            <a:bodyPr/>
            <a:lstStyle/>
            <a:p>
              <a:endParaRPr lang="en-US" b="1" dirty="0"/>
            </a:p>
          </p:txBody>
        </p:sp>
        <p:sp>
          <p:nvSpPr>
            <p:cNvPr id="394" name="Freeform 350"/>
            <p:cNvSpPr>
              <a:spLocks/>
            </p:cNvSpPr>
            <p:nvPr/>
          </p:nvSpPr>
          <p:spPr bwMode="auto">
            <a:xfrm>
              <a:off x="6410325" y="2525713"/>
              <a:ext cx="222250" cy="214312"/>
            </a:xfrm>
            <a:custGeom>
              <a:avLst/>
              <a:gdLst/>
              <a:ahLst/>
              <a:cxnLst>
                <a:cxn ang="0">
                  <a:pos x="54" y="133"/>
                </a:cxn>
                <a:cxn ang="0">
                  <a:pos x="60" y="143"/>
                </a:cxn>
                <a:cxn ang="0">
                  <a:pos x="77" y="137"/>
                </a:cxn>
                <a:cxn ang="0">
                  <a:pos x="126" y="137"/>
                </a:cxn>
                <a:cxn ang="0">
                  <a:pos x="148" y="131"/>
                </a:cxn>
                <a:cxn ang="0">
                  <a:pos x="143" y="0"/>
                </a:cxn>
                <a:cxn ang="0">
                  <a:pos x="122" y="0"/>
                </a:cxn>
                <a:cxn ang="0">
                  <a:pos x="100" y="12"/>
                </a:cxn>
                <a:cxn ang="0">
                  <a:pos x="66" y="12"/>
                </a:cxn>
                <a:cxn ang="0">
                  <a:pos x="54" y="31"/>
                </a:cxn>
                <a:cxn ang="0">
                  <a:pos x="33" y="32"/>
                </a:cxn>
                <a:cxn ang="0">
                  <a:pos x="0" y="57"/>
                </a:cxn>
                <a:cxn ang="0">
                  <a:pos x="0" y="137"/>
                </a:cxn>
                <a:cxn ang="0">
                  <a:pos x="26" y="137"/>
                </a:cxn>
                <a:cxn ang="0">
                  <a:pos x="37" y="133"/>
                </a:cxn>
                <a:cxn ang="0">
                  <a:pos x="54" y="133"/>
                </a:cxn>
              </a:cxnLst>
              <a:rect l="0" t="0" r="r" b="b"/>
              <a:pathLst>
                <a:path w="148" h="143">
                  <a:moveTo>
                    <a:pt x="54" y="133"/>
                  </a:moveTo>
                  <a:lnTo>
                    <a:pt x="60" y="143"/>
                  </a:lnTo>
                  <a:lnTo>
                    <a:pt x="77" y="137"/>
                  </a:lnTo>
                  <a:lnTo>
                    <a:pt x="126" y="137"/>
                  </a:lnTo>
                  <a:lnTo>
                    <a:pt x="148" y="131"/>
                  </a:lnTo>
                  <a:lnTo>
                    <a:pt x="143" y="0"/>
                  </a:lnTo>
                  <a:lnTo>
                    <a:pt x="122" y="0"/>
                  </a:lnTo>
                  <a:lnTo>
                    <a:pt x="100" y="12"/>
                  </a:lnTo>
                  <a:lnTo>
                    <a:pt x="66" y="12"/>
                  </a:lnTo>
                  <a:lnTo>
                    <a:pt x="54" y="31"/>
                  </a:lnTo>
                  <a:lnTo>
                    <a:pt x="33" y="32"/>
                  </a:lnTo>
                  <a:lnTo>
                    <a:pt x="0" y="57"/>
                  </a:lnTo>
                  <a:lnTo>
                    <a:pt x="0" y="137"/>
                  </a:lnTo>
                  <a:lnTo>
                    <a:pt x="26" y="137"/>
                  </a:lnTo>
                  <a:lnTo>
                    <a:pt x="37" y="133"/>
                  </a:lnTo>
                  <a:lnTo>
                    <a:pt x="54" y="133"/>
                  </a:lnTo>
                  <a:close/>
                </a:path>
              </a:pathLst>
            </a:custGeom>
            <a:solidFill>
              <a:schemeClr val="accent6"/>
            </a:solidFill>
            <a:ln w="9525">
              <a:solidFill>
                <a:schemeClr val="tx1"/>
              </a:solidFill>
              <a:round/>
              <a:headEnd/>
              <a:tailEnd/>
            </a:ln>
          </p:spPr>
          <p:txBody>
            <a:bodyPr/>
            <a:lstStyle/>
            <a:p>
              <a:endParaRPr lang="en-US" b="1" dirty="0"/>
            </a:p>
          </p:txBody>
        </p:sp>
        <p:sp>
          <p:nvSpPr>
            <p:cNvPr id="395" name="Freeform 351"/>
            <p:cNvSpPr>
              <a:spLocks/>
            </p:cNvSpPr>
            <p:nvPr/>
          </p:nvSpPr>
          <p:spPr bwMode="auto">
            <a:xfrm>
              <a:off x="6624638" y="2525713"/>
              <a:ext cx="80962" cy="196850"/>
            </a:xfrm>
            <a:custGeom>
              <a:avLst/>
              <a:gdLst/>
              <a:ahLst/>
              <a:cxnLst>
                <a:cxn ang="0">
                  <a:pos x="5" y="131"/>
                </a:cxn>
                <a:cxn ang="0">
                  <a:pos x="53" y="131"/>
                </a:cxn>
                <a:cxn ang="0">
                  <a:pos x="54" y="108"/>
                </a:cxn>
                <a:cxn ang="0">
                  <a:pos x="54" y="0"/>
                </a:cxn>
                <a:cxn ang="0">
                  <a:pos x="36" y="0"/>
                </a:cxn>
                <a:cxn ang="0">
                  <a:pos x="30" y="8"/>
                </a:cxn>
                <a:cxn ang="0">
                  <a:pos x="10" y="6"/>
                </a:cxn>
                <a:cxn ang="0">
                  <a:pos x="0" y="0"/>
                </a:cxn>
                <a:cxn ang="0">
                  <a:pos x="5" y="131"/>
                </a:cxn>
              </a:cxnLst>
              <a:rect l="0" t="0" r="r" b="b"/>
              <a:pathLst>
                <a:path w="54" h="131">
                  <a:moveTo>
                    <a:pt x="5" y="131"/>
                  </a:moveTo>
                  <a:lnTo>
                    <a:pt x="53" y="131"/>
                  </a:lnTo>
                  <a:lnTo>
                    <a:pt x="54" y="108"/>
                  </a:lnTo>
                  <a:lnTo>
                    <a:pt x="54" y="0"/>
                  </a:lnTo>
                  <a:lnTo>
                    <a:pt x="36" y="0"/>
                  </a:lnTo>
                  <a:lnTo>
                    <a:pt x="30" y="8"/>
                  </a:lnTo>
                  <a:lnTo>
                    <a:pt x="10" y="6"/>
                  </a:lnTo>
                  <a:lnTo>
                    <a:pt x="0" y="0"/>
                  </a:lnTo>
                  <a:lnTo>
                    <a:pt x="5" y="131"/>
                  </a:lnTo>
                  <a:close/>
                </a:path>
              </a:pathLst>
            </a:custGeom>
            <a:solidFill>
              <a:schemeClr val="accent6"/>
            </a:solidFill>
            <a:ln w="9525">
              <a:solidFill>
                <a:schemeClr val="tx1"/>
              </a:solidFill>
              <a:round/>
              <a:headEnd/>
              <a:tailEnd/>
            </a:ln>
          </p:spPr>
          <p:txBody>
            <a:bodyPr/>
            <a:lstStyle/>
            <a:p>
              <a:endParaRPr lang="en-US" b="1" dirty="0"/>
            </a:p>
          </p:txBody>
        </p:sp>
        <p:sp>
          <p:nvSpPr>
            <p:cNvPr id="396" name="Freeform 352"/>
            <p:cNvSpPr>
              <a:spLocks/>
            </p:cNvSpPr>
            <p:nvPr/>
          </p:nvSpPr>
          <p:spPr bwMode="auto">
            <a:xfrm>
              <a:off x="3849688" y="3165475"/>
              <a:ext cx="207962" cy="215900"/>
            </a:xfrm>
            <a:custGeom>
              <a:avLst/>
              <a:gdLst/>
              <a:ahLst/>
              <a:cxnLst>
                <a:cxn ang="0">
                  <a:pos x="139" y="3"/>
                </a:cxn>
                <a:cxn ang="0">
                  <a:pos x="139" y="144"/>
                </a:cxn>
                <a:cxn ang="0">
                  <a:pos x="0" y="144"/>
                </a:cxn>
                <a:cxn ang="0">
                  <a:pos x="0" y="0"/>
                </a:cxn>
                <a:cxn ang="0">
                  <a:pos x="139" y="3"/>
                </a:cxn>
              </a:cxnLst>
              <a:rect l="0" t="0" r="r" b="b"/>
              <a:pathLst>
                <a:path w="139" h="144">
                  <a:moveTo>
                    <a:pt x="139" y="3"/>
                  </a:moveTo>
                  <a:lnTo>
                    <a:pt x="139" y="144"/>
                  </a:lnTo>
                  <a:lnTo>
                    <a:pt x="0" y="144"/>
                  </a:lnTo>
                  <a:lnTo>
                    <a:pt x="0" y="0"/>
                  </a:lnTo>
                  <a:lnTo>
                    <a:pt x="139" y="3"/>
                  </a:lnTo>
                  <a:close/>
                </a:path>
              </a:pathLst>
            </a:custGeom>
            <a:solidFill>
              <a:schemeClr val="accent6"/>
            </a:solidFill>
            <a:ln w="9525">
              <a:solidFill>
                <a:schemeClr val="tx1"/>
              </a:solidFill>
              <a:round/>
              <a:headEnd/>
              <a:tailEnd/>
            </a:ln>
          </p:spPr>
          <p:txBody>
            <a:bodyPr/>
            <a:lstStyle/>
            <a:p>
              <a:endParaRPr lang="en-US" b="1" dirty="0"/>
            </a:p>
          </p:txBody>
        </p:sp>
        <p:sp>
          <p:nvSpPr>
            <p:cNvPr id="397" name="Freeform 353"/>
            <p:cNvSpPr>
              <a:spLocks/>
            </p:cNvSpPr>
            <p:nvPr/>
          </p:nvSpPr>
          <p:spPr bwMode="auto">
            <a:xfrm>
              <a:off x="3640138" y="3157538"/>
              <a:ext cx="209550" cy="223837"/>
            </a:xfrm>
            <a:custGeom>
              <a:avLst/>
              <a:gdLst/>
              <a:ahLst/>
              <a:cxnLst>
                <a:cxn ang="0">
                  <a:pos x="140" y="5"/>
                </a:cxn>
                <a:cxn ang="0">
                  <a:pos x="0" y="0"/>
                </a:cxn>
                <a:cxn ang="0">
                  <a:pos x="0" y="143"/>
                </a:cxn>
                <a:cxn ang="0">
                  <a:pos x="140" y="149"/>
                </a:cxn>
                <a:cxn ang="0">
                  <a:pos x="140" y="5"/>
                </a:cxn>
              </a:cxnLst>
              <a:rect l="0" t="0" r="r" b="b"/>
              <a:pathLst>
                <a:path w="140" h="149">
                  <a:moveTo>
                    <a:pt x="140" y="5"/>
                  </a:moveTo>
                  <a:lnTo>
                    <a:pt x="0" y="0"/>
                  </a:lnTo>
                  <a:lnTo>
                    <a:pt x="0" y="143"/>
                  </a:lnTo>
                  <a:lnTo>
                    <a:pt x="140" y="149"/>
                  </a:lnTo>
                  <a:lnTo>
                    <a:pt x="140" y="5"/>
                  </a:lnTo>
                  <a:close/>
                </a:path>
              </a:pathLst>
            </a:custGeom>
            <a:solidFill>
              <a:schemeClr val="accent6"/>
            </a:solidFill>
            <a:ln w="9525">
              <a:solidFill>
                <a:schemeClr val="tx1"/>
              </a:solidFill>
              <a:round/>
              <a:headEnd/>
              <a:tailEnd/>
            </a:ln>
          </p:spPr>
          <p:txBody>
            <a:bodyPr/>
            <a:lstStyle/>
            <a:p>
              <a:endParaRPr lang="en-US" b="1" dirty="0"/>
            </a:p>
          </p:txBody>
        </p:sp>
        <p:sp>
          <p:nvSpPr>
            <p:cNvPr id="398" name="Freeform 354"/>
            <p:cNvSpPr>
              <a:spLocks/>
            </p:cNvSpPr>
            <p:nvPr/>
          </p:nvSpPr>
          <p:spPr bwMode="auto">
            <a:xfrm>
              <a:off x="3427413" y="3157538"/>
              <a:ext cx="212725" cy="214312"/>
            </a:xfrm>
            <a:custGeom>
              <a:avLst/>
              <a:gdLst/>
              <a:ahLst/>
              <a:cxnLst>
                <a:cxn ang="0">
                  <a:pos x="142" y="0"/>
                </a:cxn>
                <a:cxn ang="0">
                  <a:pos x="142" y="143"/>
                </a:cxn>
                <a:cxn ang="0">
                  <a:pos x="0" y="139"/>
                </a:cxn>
                <a:cxn ang="0">
                  <a:pos x="0" y="26"/>
                </a:cxn>
                <a:cxn ang="0">
                  <a:pos x="73" y="26"/>
                </a:cxn>
                <a:cxn ang="0">
                  <a:pos x="76" y="0"/>
                </a:cxn>
                <a:cxn ang="0">
                  <a:pos x="142" y="0"/>
                </a:cxn>
              </a:cxnLst>
              <a:rect l="0" t="0" r="r" b="b"/>
              <a:pathLst>
                <a:path w="142" h="143">
                  <a:moveTo>
                    <a:pt x="142" y="0"/>
                  </a:moveTo>
                  <a:lnTo>
                    <a:pt x="142" y="143"/>
                  </a:lnTo>
                  <a:lnTo>
                    <a:pt x="0" y="139"/>
                  </a:lnTo>
                  <a:lnTo>
                    <a:pt x="0" y="26"/>
                  </a:lnTo>
                  <a:lnTo>
                    <a:pt x="73" y="26"/>
                  </a:lnTo>
                  <a:lnTo>
                    <a:pt x="76" y="0"/>
                  </a:lnTo>
                  <a:lnTo>
                    <a:pt x="142" y="0"/>
                  </a:lnTo>
                  <a:close/>
                </a:path>
              </a:pathLst>
            </a:custGeom>
            <a:solidFill>
              <a:schemeClr val="accent6"/>
            </a:solidFill>
            <a:ln w="9525">
              <a:solidFill>
                <a:schemeClr val="tx1"/>
              </a:solidFill>
              <a:round/>
              <a:headEnd/>
              <a:tailEnd/>
            </a:ln>
          </p:spPr>
          <p:txBody>
            <a:bodyPr/>
            <a:lstStyle/>
            <a:p>
              <a:endParaRPr lang="en-US" b="1" dirty="0"/>
            </a:p>
          </p:txBody>
        </p:sp>
        <p:sp>
          <p:nvSpPr>
            <p:cNvPr id="399" name="Freeform 355"/>
            <p:cNvSpPr>
              <a:spLocks/>
            </p:cNvSpPr>
            <p:nvPr/>
          </p:nvSpPr>
          <p:spPr bwMode="auto">
            <a:xfrm>
              <a:off x="3849688" y="3381375"/>
              <a:ext cx="207962" cy="276225"/>
            </a:xfrm>
            <a:custGeom>
              <a:avLst/>
              <a:gdLst/>
              <a:ahLst/>
              <a:cxnLst>
                <a:cxn ang="0">
                  <a:pos x="139" y="0"/>
                </a:cxn>
                <a:cxn ang="0">
                  <a:pos x="134" y="184"/>
                </a:cxn>
                <a:cxn ang="0">
                  <a:pos x="0" y="185"/>
                </a:cxn>
                <a:cxn ang="0">
                  <a:pos x="0" y="0"/>
                </a:cxn>
                <a:cxn ang="0">
                  <a:pos x="139" y="0"/>
                </a:cxn>
              </a:cxnLst>
              <a:rect l="0" t="0" r="r" b="b"/>
              <a:pathLst>
                <a:path w="139" h="185">
                  <a:moveTo>
                    <a:pt x="139" y="0"/>
                  </a:moveTo>
                  <a:lnTo>
                    <a:pt x="134" y="184"/>
                  </a:lnTo>
                  <a:lnTo>
                    <a:pt x="0" y="185"/>
                  </a:lnTo>
                  <a:lnTo>
                    <a:pt x="0" y="0"/>
                  </a:lnTo>
                  <a:lnTo>
                    <a:pt x="139" y="0"/>
                  </a:lnTo>
                  <a:close/>
                </a:path>
              </a:pathLst>
            </a:custGeom>
            <a:solidFill>
              <a:schemeClr val="accent6"/>
            </a:solidFill>
            <a:ln w="9525">
              <a:solidFill>
                <a:schemeClr val="tx1"/>
              </a:solidFill>
              <a:round/>
              <a:headEnd/>
              <a:tailEnd/>
            </a:ln>
          </p:spPr>
          <p:txBody>
            <a:bodyPr/>
            <a:lstStyle/>
            <a:p>
              <a:endParaRPr lang="en-US" b="1" dirty="0"/>
            </a:p>
          </p:txBody>
        </p:sp>
        <p:sp>
          <p:nvSpPr>
            <p:cNvPr id="400" name="Freeform 356"/>
            <p:cNvSpPr>
              <a:spLocks/>
            </p:cNvSpPr>
            <p:nvPr/>
          </p:nvSpPr>
          <p:spPr bwMode="auto">
            <a:xfrm>
              <a:off x="3646488" y="3371850"/>
              <a:ext cx="203200" cy="285750"/>
            </a:xfrm>
            <a:custGeom>
              <a:avLst/>
              <a:gdLst/>
              <a:ahLst/>
              <a:cxnLst>
                <a:cxn ang="0">
                  <a:pos x="135" y="191"/>
                </a:cxn>
                <a:cxn ang="0">
                  <a:pos x="103" y="191"/>
                </a:cxn>
                <a:cxn ang="0">
                  <a:pos x="97" y="182"/>
                </a:cxn>
                <a:cxn ang="0">
                  <a:pos x="87" y="167"/>
                </a:cxn>
                <a:cxn ang="0">
                  <a:pos x="74" y="139"/>
                </a:cxn>
                <a:cxn ang="0">
                  <a:pos x="61" y="133"/>
                </a:cxn>
                <a:cxn ang="0">
                  <a:pos x="44" y="133"/>
                </a:cxn>
                <a:cxn ang="0">
                  <a:pos x="37" y="120"/>
                </a:cxn>
                <a:cxn ang="0">
                  <a:pos x="30" y="114"/>
                </a:cxn>
                <a:cxn ang="0">
                  <a:pos x="20" y="110"/>
                </a:cxn>
                <a:cxn ang="0">
                  <a:pos x="0" y="108"/>
                </a:cxn>
                <a:cxn ang="0">
                  <a:pos x="0" y="0"/>
                </a:cxn>
                <a:cxn ang="0">
                  <a:pos x="135" y="6"/>
                </a:cxn>
                <a:cxn ang="0">
                  <a:pos x="135" y="191"/>
                </a:cxn>
              </a:cxnLst>
              <a:rect l="0" t="0" r="r" b="b"/>
              <a:pathLst>
                <a:path w="135" h="191">
                  <a:moveTo>
                    <a:pt x="135" y="191"/>
                  </a:moveTo>
                  <a:lnTo>
                    <a:pt x="103" y="191"/>
                  </a:lnTo>
                  <a:lnTo>
                    <a:pt x="97" y="182"/>
                  </a:lnTo>
                  <a:lnTo>
                    <a:pt x="87" y="167"/>
                  </a:lnTo>
                  <a:lnTo>
                    <a:pt x="74" y="139"/>
                  </a:lnTo>
                  <a:lnTo>
                    <a:pt x="61" y="133"/>
                  </a:lnTo>
                  <a:lnTo>
                    <a:pt x="44" y="133"/>
                  </a:lnTo>
                  <a:lnTo>
                    <a:pt x="37" y="120"/>
                  </a:lnTo>
                  <a:lnTo>
                    <a:pt x="30" y="114"/>
                  </a:lnTo>
                  <a:lnTo>
                    <a:pt x="20" y="110"/>
                  </a:lnTo>
                  <a:lnTo>
                    <a:pt x="0" y="108"/>
                  </a:lnTo>
                  <a:lnTo>
                    <a:pt x="0" y="0"/>
                  </a:lnTo>
                  <a:lnTo>
                    <a:pt x="135" y="6"/>
                  </a:lnTo>
                  <a:lnTo>
                    <a:pt x="135" y="191"/>
                  </a:lnTo>
                  <a:close/>
                </a:path>
              </a:pathLst>
            </a:custGeom>
            <a:solidFill>
              <a:schemeClr val="accent6"/>
            </a:solidFill>
            <a:ln w="9525">
              <a:solidFill>
                <a:schemeClr val="tx1"/>
              </a:solidFill>
              <a:round/>
              <a:headEnd/>
              <a:tailEnd/>
            </a:ln>
          </p:spPr>
          <p:txBody>
            <a:bodyPr/>
            <a:lstStyle/>
            <a:p>
              <a:endParaRPr lang="en-US" b="1" dirty="0"/>
            </a:p>
          </p:txBody>
        </p:sp>
        <p:sp>
          <p:nvSpPr>
            <p:cNvPr id="401" name="Freeform 357"/>
            <p:cNvSpPr>
              <a:spLocks/>
            </p:cNvSpPr>
            <p:nvPr/>
          </p:nvSpPr>
          <p:spPr bwMode="auto">
            <a:xfrm>
              <a:off x="3182938" y="3190875"/>
              <a:ext cx="244475" cy="174625"/>
            </a:xfrm>
            <a:custGeom>
              <a:avLst/>
              <a:gdLst/>
              <a:ahLst/>
              <a:cxnLst>
                <a:cxn ang="0">
                  <a:pos x="163" y="117"/>
                </a:cxn>
                <a:cxn ang="0">
                  <a:pos x="105" y="117"/>
                </a:cxn>
                <a:cxn ang="0">
                  <a:pos x="82" y="111"/>
                </a:cxn>
                <a:cxn ang="0">
                  <a:pos x="80" y="98"/>
                </a:cxn>
                <a:cxn ang="0">
                  <a:pos x="68" y="92"/>
                </a:cxn>
                <a:cxn ang="0">
                  <a:pos x="65" y="81"/>
                </a:cxn>
                <a:cxn ang="0">
                  <a:pos x="49" y="78"/>
                </a:cxn>
                <a:cxn ang="0">
                  <a:pos x="39" y="74"/>
                </a:cxn>
                <a:cxn ang="0">
                  <a:pos x="34" y="67"/>
                </a:cxn>
                <a:cxn ang="0">
                  <a:pos x="33" y="46"/>
                </a:cxn>
                <a:cxn ang="0">
                  <a:pos x="26" y="44"/>
                </a:cxn>
                <a:cxn ang="0">
                  <a:pos x="17" y="37"/>
                </a:cxn>
                <a:cxn ang="0">
                  <a:pos x="0" y="21"/>
                </a:cxn>
                <a:cxn ang="0">
                  <a:pos x="2" y="0"/>
                </a:cxn>
                <a:cxn ang="0">
                  <a:pos x="163" y="4"/>
                </a:cxn>
                <a:cxn ang="0">
                  <a:pos x="163" y="117"/>
                </a:cxn>
              </a:cxnLst>
              <a:rect l="0" t="0" r="r" b="b"/>
              <a:pathLst>
                <a:path w="163" h="117">
                  <a:moveTo>
                    <a:pt x="163" y="117"/>
                  </a:moveTo>
                  <a:lnTo>
                    <a:pt x="105" y="117"/>
                  </a:lnTo>
                  <a:lnTo>
                    <a:pt x="82" y="111"/>
                  </a:lnTo>
                  <a:lnTo>
                    <a:pt x="80" y="98"/>
                  </a:lnTo>
                  <a:lnTo>
                    <a:pt x="68" y="92"/>
                  </a:lnTo>
                  <a:lnTo>
                    <a:pt x="65" y="81"/>
                  </a:lnTo>
                  <a:lnTo>
                    <a:pt x="49" y="78"/>
                  </a:lnTo>
                  <a:lnTo>
                    <a:pt x="39" y="74"/>
                  </a:lnTo>
                  <a:lnTo>
                    <a:pt x="34" y="67"/>
                  </a:lnTo>
                  <a:lnTo>
                    <a:pt x="33" y="46"/>
                  </a:lnTo>
                  <a:lnTo>
                    <a:pt x="26" y="44"/>
                  </a:lnTo>
                  <a:lnTo>
                    <a:pt x="17" y="37"/>
                  </a:lnTo>
                  <a:lnTo>
                    <a:pt x="0" y="21"/>
                  </a:lnTo>
                  <a:lnTo>
                    <a:pt x="2" y="0"/>
                  </a:lnTo>
                  <a:lnTo>
                    <a:pt x="163" y="4"/>
                  </a:lnTo>
                  <a:lnTo>
                    <a:pt x="163" y="117"/>
                  </a:lnTo>
                  <a:close/>
                </a:path>
              </a:pathLst>
            </a:custGeom>
            <a:solidFill>
              <a:schemeClr val="accent6"/>
            </a:solidFill>
            <a:ln w="9525">
              <a:solidFill>
                <a:schemeClr val="tx1"/>
              </a:solidFill>
              <a:round/>
              <a:headEnd/>
              <a:tailEnd/>
            </a:ln>
          </p:spPr>
          <p:txBody>
            <a:bodyPr/>
            <a:lstStyle/>
            <a:p>
              <a:endParaRPr lang="en-US" b="1" dirty="0"/>
            </a:p>
          </p:txBody>
        </p:sp>
        <p:sp>
          <p:nvSpPr>
            <p:cNvPr id="402" name="Freeform 358"/>
            <p:cNvSpPr>
              <a:spLocks/>
            </p:cNvSpPr>
            <p:nvPr/>
          </p:nvSpPr>
          <p:spPr bwMode="auto">
            <a:xfrm>
              <a:off x="3100388" y="3187700"/>
              <a:ext cx="446087" cy="587375"/>
            </a:xfrm>
            <a:custGeom>
              <a:avLst/>
              <a:gdLst/>
              <a:ahLst/>
              <a:cxnLst>
                <a:cxn ang="0">
                  <a:pos x="34" y="0"/>
                </a:cxn>
                <a:cxn ang="0">
                  <a:pos x="57" y="2"/>
                </a:cxn>
                <a:cxn ang="0">
                  <a:pos x="55" y="23"/>
                </a:cxn>
                <a:cxn ang="0">
                  <a:pos x="81" y="46"/>
                </a:cxn>
                <a:cxn ang="0">
                  <a:pos x="88" y="48"/>
                </a:cxn>
                <a:cxn ang="0">
                  <a:pos x="89" y="69"/>
                </a:cxn>
                <a:cxn ang="0">
                  <a:pos x="94" y="76"/>
                </a:cxn>
                <a:cxn ang="0">
                  <a:pos x="104" y="80"/>
                </a:cxn>
                <a:cxn ang="0">
                  <a:pos x="120" y="83"/>
                </a:cxn>
                <a:cxn ang="0">
                  <a:pos x="123" y="94"/>
                </a:cxn>
                <a:cxn ang="0">
                  <a:pos x="135" y="100"/>
                </a:cxn>
                <a:cxn ang="0">
                  <a:pos x="137" y="113"/>
                </a:cxn>
                <a:cxn ang="0">
                  <a:pos x="160" y="119"/>
                </a:cxn>
                <a:cxn ang="0">
                  <a:pos x="166" y="125"/>
                </a:cxn>
                <a:cxn ang="0">
                  <a:pos x="161" y="139"/>
                </a:cxn>
                <a:cxn ang="0">
                  <a:pos x="166" y="146"/>
                </a:cxn>
                <a:cxn ang="0">
                  <a:pos x="166" y="166"/>
                </a:cxn>
                <a:cxn ang="0">
                  <a:pos x="172" y="177"/>
                </a:cxn>
                <a:cxn ang="0">
                  <a:pos x="183" y="183"/>
                </a:cxn>
                <a:cxn ang="0">
                  <a:pos x="195" y="190"/>
                </a:cxn>
                <a:cxn ang="0">
                  <a:pos x="220" y="193"/>
                </a:cxn>
                <a:cxn ang="0">
                  <a:pos x="240" y="206"/>
                </a:cxn>
                <a:cxn ang="0">
                  <a:pos x="258" y="213"/>
                </a:cxn>
                <a:cxn ang="0">
                  <a:pos x="280" y="213"/>
                </a:cxn>
                <a:cxn ang="0">
                  <a:pos x="291" y="208"/>
                </a:cxn>
                <a:cxn ang="0">
                  <a:pos x="298" y="217"/>
                </a:cxn>
                <a:cxn ang="0">
                  <a:pos x="131" y="393"/>
                </a:cxn>
                <a:cxn ang="0">
                  <a:pos x="0" y="283"/>
                </a:cxn>
                <a:cxn ang="0">
                  <a:pos x="34" y="0"/>
                </a:cxn>
              </a:cxnLst>
              <a:rect l="0" t="0" r="r" b="b"/>
              <a:pathLst>
                <a:path w="298" h="393">
                  <a:moveTo>
                    <a:pt x="34" y="0"/>
                  </a:moveTo>
                  <a:lnTo>
                    <a:pt x="57" y="2"/>
                  </a:lnTo>
                  <a:lnTo>
                    <a:pt x="55" y="23"/>
                  </a:lnTo>
                  <a:lnTo>
                    <a:pt x="81" y="46"/>
                  </a:lnTo>
                  <a:lnTo>
                    <a:pt x="88" y="48"/>
                  </a:lnTo>
                  <a:lnTo>
                    <a:pt x="89" y="69"/>
                  </a:lnTo>
                  <a:lnTo>
                    <a:pt x="94" y="76"/>
                  </a:lnTo>
                  <a:lnTo>
                    <a:pt x="104" y="80"/>
                  </a:lnTo>
                  <a:lnTo>
                    <a:pt x="120" y="83"/>
                  </a:lnTo>
                  <a:lnTo>
                    <a:pt x="123" y="94"/>
                  </a:lnTo>
                  <a:lnTo>
                    <a:pt x="135" y="100"/>
                  </a:lnTo>
                  <a:lnTo>
                    <a:pt x="137" y="113"/>
                  </a:lnTo>
                  <a:lnTo>
                    <a:pt x="160" y="119"/>
                  </a:lnTo>
                  <a:lnTo>
                    <a:pt x="166" y="125"/>
                  </a:lnTo>
                  <a:lnTo>
                    <a:pt x="161" y="139"/>
                  </a:lnTo>
                  <a:lnTo>
                    <a:pt x="166" y="146"/>
                  </a:lnTo>
                  <a:lnTo>
                    <a:pt x="166" y="166"/>
                  </a:lnTo>
                  <a:lnTo>
                    <a:pt x="172" y="177"/>
                  </a:lnTo>
                  <a:lnTo>
                    <a:pt x="183" y="183"/>
                  </a:lnTo>
                  <a:lnTo>
                    <a:pt x="195" y="190"/>
                  </a:lnTo>
                  <a:lnTo>
                    <a:pt x="220" y="193"/>
                  </a:lnTo>
                  <a:lnTo>
                    <a:pt x="240" y="206"/>
                  </a:lnTo>
                  <a:lnTo>
                    <a:pt x="258" y="213"/>
                  </a:lnTo>
                  <a:lnTo>
                    <a:pt x="280" y="213"/>
                  </a:lnTo>
                  <a:lnTo>
                    <a:pt x="291" y="208"/>
                  </a:lnTo>
                  <a:lnTo>
                    <a:pt x="298" y="217"/>
                  </a:lnTo>
                  <a:lnTo>
                    <a:pt x="131" y="393"/>
                  </a:lnTo>
                  <a:lnTo>
                    <a:pt x="0" y="283"/>
                  </a:lnTo>
                  <a:lnTo>
                    <a:pt x="34" y="0"/>
                  </a:lnTo>
                  <a:close/>
                </a:path>
              </a:pathLst>
            </a:custGeom>
            <a:solidFill>
              <a:schemeClr val="accent6"/>
            </a:solidFill>
            <a:ln w="9525">
              <a:solidFill>
                <a:schemeClr val="tx1"/>
              </a:solidFill>
              <a:round/>
              <a:headEnd/>
              <a:tailEnd/>
            </a:ln>
          </p:spPr>
          <p:txBody>
            <a:bodyPr/>
            <a:lstStyle/>
            <a:p>
              <a:endParaRPr lang="en-US" b="1" dirty="0"/>
            </a:p>
          </p:txBody>
        </p:sp>
        <p:sp>
          <p:nvSpPr>
            <p:cNvPr id="403" name="Freeform 359"/>
            <p:cNvSpPr>
              <a:spLocks/>
            </p:cNvSpPr>
            <p:nvPr/>
          </p:nvSpPr>
          <p:spPr bwMode="auto">
            <a:xfrm>
              <a:off x="3340100" y="3365500"/>
              <a:ext cx="306388" cy="188913"/>
            </a:xfrm>
            <a:custGeom>
              <a:avLst/>
              <a:gdLst/>
              <a:ahLst/>
              <a:cxnLst>
                <a:cxn ang="0">
                  <a:pos x="0" y="0"/>
                </a:cxn>
                <a:cxn ang="0">
                  <a:pos x="6" y="6"/>
                </a:cxn>
                <a:cxn ang="0">
                  <a:pos x="1" y="20"/>
                </a:cxn>
                <a:cxn ang="0">
                  <a:pos x="6" y="27"/>
                </a:cxn>
                <a:cxn ang="0">
                  <a:pos x="6" y="47"/>
                </a:cxn>
                <a:cxn ang="0">
                  <a:pos x="12" y="58"/>
                </a:cxn>
                <a:cxn ang="0">
                  <a:pos x="25" y="64"/>
                </a:cxn>
                <a:cxn ang="0">
                  <a:pos x="35" y="69"/>
                </a:cxn>
                <a:cxn ang="0">
                  <a:pos x="60" y="74"/>
                </a:cxn>
                <a:cxn ang="0">
                  <a:pos x="80" y="87"/>
                </a:cxn>
                <a:cxn ang="0">
                  <a:pos x="98" y="94"/>
                </a:cxn>
                <a:cxn ang="0">
                  <a:pos x="120" y="94"/>
                </a:cxn>
                <a:cxn ang="0">
                  <a:pos x="131" y="89"/>
                </a:cxn>
                <a:cxn ang="0">
                  <a:pos x="138" y="98"/>
                </a:cxn>
                <a:cxn ang="0">
                  <a:pos x="154" y="101"/>
                </a:cxn>
                <a:cxn ang="0">
                  <a:pos x="169" y="114"/>
                </a:cxn>
                <a:cxn ang="0">
                  <a:pos x="180" y="123"/>
                </a:cxn>
                <a:cxn ang="0">
                  <a:pos x="191" y="126"/>
                </a:cxn>
                <a:cxn ang="0">
                  <a:pos x="198" y="121"/>
                </a:cxn>
                <a:cxn ang="0">
                  <a:pos x="205" y="112"/>
                </a:cxn>
                <a:cxn ang="0">
                  <a:pos x="205" y="4"/>
                </a:cxn>
                <a:cxn ang="0">
                  <a:pos x="58" y="0"/>
                </a:cxn>
                <a:cxn ang="0">
                  <a:pos x="0" y="0"/>
                </a:cxn>
              </a:cxnLst>
              <a:rect l="0" t="0" r="r" b="b"/>
              <a:pathLst>
                <a:path w="205" h="126">
                  <a:moveTo>
                    <a:pt x="0" y="0"/>
                  </a:moveTo>
                  <a:lnTo>
                    <a:pt x="6" y="6"/>
                  </a:lnTo>
                  <a:lnTo>
                    <a:pt x="1" y="20"/>
                  </a:lnTo>
                  <a:lnTo>
                    <a:pt x="6" y="27"/>
                  </a:lnTo>
                  <a:lnTo>
                    <a:pt x="6" y="47"/>
                  </a:lnTo>
                  <a:lnTo>
                    <a:pt x="12" y="58"/>
                  </a:lnTo>
                  <a:lnTo>
                    <a:pt x="25" y="64"/>
                  </a:lnTo>
                  <a:lnTo>
                    <a:pt x="35" y="69"/>
                  </a:lnTo>
                  <a:lnTo>
                    <a:pt x="60" y="74"/>
                  </a:lnTo>
                  <a:lnTo>
                    <a:pt x="80" y="87"/>
                  </a:lnTo>
                  <a:lnTo>
                    <a:pt x="98" y="94"/>
                  </a:lnTo>
                  <a:lnTo>
                    <a:pt x="120" y="94"/>
                  </a:lnTo>
                  <a:lnTo>
                    <a:pt x="131" y="89"/>
                  </a:lnTo>
                  <a:lnTo>
                    <a:pt x="138" y="98"/>
                  </a:lnTo>
                  <a:lnTo>
                    <a:pt x="154" y="101"/>
                  </a:lnTo>
                  <a:lnTo>
                    <a:pt x="169" y="114"/>
                  </a:lnTo>
                  <a:lnTo>
                    <a:pt x="180" y="123"/>
                  </a:lnTo>
                  <a:lnTo>
                    <a:pt x="191" y="126"/>
                  </a:lnTo>
                  <a:lnTo>
                    <a:pt x="198" y="121"/>
                  </a:lnTo>
                  <a:lnTo>
                    <a:pt x="205" y="112"/>
                  </a:lnTo>
                  <a:lnTo>
                    <a:pt x="205" y="4"/>
                  </a:lnTo>
                  <a:lnTo>
                    <a:pt x="58" y="0"/>
                  </a:lnTo>
                  <a:lnTo>
                    <a:pt x="0" y="0"/>
                  </a:lnTo>
                  <a:close/>
                </a:path>
              </a:pathLst>
            </a:custGeom>
            <a:solidFill>
              <a:schemeClr val="accent6"/>
            </a:solidFill>
            <a:ln w="9525">
              <a:solidFill>
                <a:schemeClr val="tx1"/>
              </a:solidFill>
              <a:round/>
              <a:headEnd/>
              <a:tailEnd/>
            </a:ln>
          </p:spPr>
          <p:txBody>
            <a:bodyPr/>
            <a:lstStyle/>
            <a:p>
              <a:endParaRPr lang="en-US" b="1" dirty="0"/>
            </a:p>
          </p:txBody>
        </p:sp>
        <p:sp>
          <p:nvSpPr>
            <p:cNvPr id="404" name="Freeform 360"/>
            <p:cNvSpPr>
              <a:spLocks/>
            </p:cNvSpPr>
            <p:nvPr/>
          </p:nvSpPr>
          <p:spPr bwMode="auto">
            <a:xfrm>
              <a:off x="3297238" y="3511550"/>
              <a:ext cx="742950" cy="631825"/>
            </a:xfrm>
            <a:custGeom>
              <a:avLst/>
              <a:gdLst/>
              <a:ahLst/>
              <a:cxnLst>
                <a:cxn ang="0">
                  <a:pos x="0" y="176"/>
                </a:cxn>
                <a:cxn ang="0">
                  <a:pos x="167" y="0"/>
                </a:cxn>
                <a:cxn ang="0">
                  <a:pos x="183" y="3"/>
                </a:cxn>
                <a:cxn ang="0">
                  <a:pos x="204" y="20"/>
                </a:cxn>
                <a:cxn ang="0">
                  <a:pos x="209" y="25"/>
                </a:cxn>
                <a:cxn ang="0">
                  <a:pos x="220" y="28"/>
                </a:cxn>
                <a:cxn ang="0">
                  <a:pos x="227" y="23"/>
                </a:cxn>
                <a:cxn ang="0">
                  <a:pos x="234" y="14"/>
                </a:cxn>
                <a:cxn ang="0">
                  <a:pos x="254" y="16"/>
                </a:cxn>
                <a:cxn ang="0">
                  <a:pos x="264" y="20"/>
                </a:cxn>
                <a:cxn ang="0">
                  <a:pos x="272" y="26"/>
                </a:cxn>
                <a:cxn ang="0">
                  <a:pos x="278" y="39"/>
                </a:cxn>
                <a:cxn ang="0">
                  <a:pos x="295" y="39"/>
                </a:cxn>
                <a:cxn ang="0">
                  <a:pos x="308" y="45"/>
                </a:cxn>
                <a:cxn ang="0">
                  <a:pos x="318" y="66"/>
                </a:cxn>
                <a:cxn ang="0">
                  <a:pos x="337" y="97"/>
                </a:cxn>
                <a:cxn ang="0">
                  <a:pos x="371" y="111"/>
                </a:cxn>
                <a:cxn ang="0">
                  <a:pos x="383" y="119"/>
                </a:cxn>
                <a:cxn ang="0">
                  <a:pos x="412" y="122"/>
                </a:cxn>
                <a:cxn ang="0">
                  <a:pos x="423" y="128"/>
                </a:cxn>
                <a:cxn ang="0">
                  <a:pos x="435" y="127"/>
                </a:cxn>
                <a:cxn ang="0">
                  <a:pos x="445" y="134"/>
                </a:cxn>
                <a:cxn ang="0">
                  <a:pos x="458" y="148"/>
                </a:cxn>
                <a:cxn ang="0">
                  <a:pos x="469" y="171"/>
                </a:cxn>
                <a:cxn ang="0">
                  <a:pos x="480" y="190"/>
                </a:cxn>
                <a:cxn ang="0">
                  <a:pos x="485" y="219"/>
                </a:cxn>
                <a:cxn ang="0">
                  <a:pos x="497" y="233"/>
                </a:cxn>
                <a:cxn ang="0">
                  <a:pos x="395" y="233"/>
                </a:cxn>
                <a:cxn ang="0">
                  <a:pos x="395" y="251"/>
                </a:cxn>
                <a:cxn ang="0">
                  <a:pos x="331" y="251"/>
                </a:cxn>
                <a:cxn ang="0">
                  <a:pos x="331" y="347"/>
                </a:cxn>
                <a:cxn ang="0">
                  <a:pos x="272" y="347"/>
                </a:cxn>
                <a:cxn ang="0">
                  <a:pos x="272" y="422"/>
                </a:cxn>
                <a:cxn ang="0">
                  <a:pos x="38" y="217"/>
                </a:cxn>
                <a:cxn ang="0">
                  <a:pos x="0" y="176"/>
                </a:cxn>
              </a:cxnLst>
              <a:rect l="0" t="0" r="r" b="b"/>
              <a:pathLst>
                <a:path w="497" h="422">
                  <a:moveTo>
                    <a:pt x="0" y="176"/>
                  </a:moveTo>
                  <a:lnTo>
                    <a:pt x="167" y="0"/>
                  </a:lnTo>
                  <a:lnTo>
                    <a:pt x="183" y="3"/>
                  </a:lnTo>
                  <a:lnTo>
                    <a:pt x="204" y="20"/>
                  </a:lnTo>
                  <a:lnTo>
                    <a:pt x="209" y="25"/>
                  </a:lnTo>
                  <a:lnTo>
                    <a:pt x="220" y="28"/>
                  </a:lnTo>
                  <a:lnTo>
                    <a:pt x="227" y="23"/>
                  </a:lnTo>
                  <a:lnTo>
                    <a:pt x="234" y="14"/>
                  </a:lnTo>
                  <a:lnTo>
                    <a:pt x="254" y="16"/>
                  </a:lnTo>
                  <a:lnTo>
                    <a:pt x="264" y="20"/>
                  </a:lnTo>
                  <a:lnTo>
                    <a:pt x="272" y="26"/>
                  </a:lnTo>
                  <a:lnTo>
                    <a:pt x="278" y="39"/>
                  </a:lnTo>
                  <a:lnTo>
                    <a:pt x="295" y="39"/>
                  </a:lnTo>
                  <a:lnTo>
                    <a:pt x="308" y="45"/>
                  </a:lnTo>
                  <a:lnTo>
                    <a:pt x="318" y="66"/>
                  </a:lnTo>
                  <a:lnTo>
                    <a:pt x="337" y="97"/>
                  </a:lnTo>
                  <a:lnTo>
                    <a:pt x="371" y="111"/>
                  </a:lnTo>
                  <a:lnTo>
                    <a:pt x="383" y="119"/>
                  </a:lnTo>
                  <a:lnTo>
                    <a:pt x="412" y="122"/>
                  </a:lnTo>
                  <a:lnTo>
                    <a:pt x="423" y="128"/>
                  </a:lnTo>
                  <a:lnTo>
                    <a:pt x="435" y="127"/>
                  </a:lnTo>
                  <a:lnTo>
                    <a:pt x="445" y="134"/>
                  </a:lnTo>
                  <a:lnTo>
                    <a:pt x="458" y="148"/>
                  </a:lnTo>
                  <a:lnTo>
                    <a:pt x="469" y="171"/>
                  </a:lnTo>
                  <a:lnTo>
                    <a:pt x="480" y="190"/>
                  </a:lnTo>
                  <a:lnTo>
                    <a:pt x="485" y="219"/>
                  </a:lnTo>
                  <a:lnTo>
                    <a:pt x="497" y="233"/>
                  </a:lnTo>
                  <a:lnTo>
                    <a:pt x="395" y="233"/>
                  </a:lnTo>
                  <a:lnTo>
                    <a:pt x="395" y="251"/>
                  </a:lnTo>
                  <a:lnTo>
                    <a:pt x="331" y="251"/>
                  </a:lnTo>
                  <a:lnTo>
                    <a:pt x="331" y="347"/>
                  </a:lnTo>
                  <a:lnTo>
                    <a:pt x="272" y="347"/>
                  </a:lnTo>
                  <a:lnTo>
                    <a:pt x="272" y="422"/>
                  </a:lnTo>
                  <a:lnTo>
                    <a:pt x="38" y="217"/>
                  </a:lnTo>
                  <a:lnTo>
                    <a:pt x="0" y="176"/>
                  </a:lnTo>
                  <a:close/>
                </a:path>
              </a:pathLst>
            </a:custGeom>
            <a:solidFill>
              <a:schemeClr val="accent6"/>
            </a:solidFill>
            <a:ln w="9525">
              <a:solidFill>
                <a:schemeClr val="tx1"/>
              </a:solidFill>
              <a:round/>
              <a:headEnd/>
              <a:tailEnd/>
            </a:ln>
          </p:spPr>
          <p:txBody>
            <a:bodyPr/>
            <a:lstStyle/>
            <a:p>
              <a:endParaRPr lang="en-US" b="1" dirty="0"/>
            </a:p>
          </p:txBody>
        </p:sp>
        <p:sp>
          <p:nvSpPr>
            <p:cNvPr id="405" name="Freeform 361"/>
            <p:cNvSpPr>
              <a:spLocks/>
            </p:cNvSpPr>
            <p:nvPr/>
          </p:nvSpPr>
          <p:spPr bwMode="auto">
            <a:xfrm>
              <a:off x="3703638" y="3860800"/>
              <a:ext cx="393700" cy="439738"/>
            </a:xfrm>
            <a:custGeom>
              <a:avLst/>
              <a:gdLst/>
              <a:ahLst/>
              <a:cxnLst>
                <a:cxn ang="0">
                  <a:pos x="123" y="0"/>
                </a:cxn>
                <a:cxn ang="0">
                  <a:pos x="225" y="0"/>
                </a:cxn>
                <a:cxn ang="0">
                  <a:pos x="239" y="7"/>
                </a:cxn>
                <a:cxn ang="0">
                  <a:pos x="251" y="9"/>
                </a:cxn>
                <a:cxn ang="0">
                  <a:pos x="259" y="18"/>
                </a:cxn>
                <a:cxn ang="0">
                  <a:pos x="263" y="28"/>
                </a:cxn>
                <a:cxn ang="0">
                  <a:pos x="260" y="41"/>
                </a:cxn>
                <a:cxn ang="0">
                  <a:pos x="254" y="49"/>
                </a:cxn>
                <a:cxn ang="0">
                  <a:pos x="248" y="58"/>
                </a:cxn>
                <a:cxn ang="0">
                  <a:pos x="246" y="71"/>
                </a:cxn>
                <a:cxn ang="0">
                  <a:pos x="243" y="77"/>
                </a:cxn>
                <a:cxn ang="0">
                  <a:pos x="248" y="84"/>
                </a:cxn>
                <a:cxn ang="0">
                  <a:pos x="256" y="97"/>
                </a:cxn>
                <a:cxn ang="0">
                  <a:pos x="250" y="106"/>
                </a:cxn>
                <a:cxn ang="0">
                  <a:pos x="225" y="121"/>
                </a:cxn>
                <a:cxn ang="0">
                  <a:pos x="225" y="294"/>
                </a:cxn>
                <a:cxn ang="0">
                  <a:pos x="208" y="289"/>
                </a:cxn>
                <a:cxn ang="0">
                  <a:pos x="182" y="280"/>
                </a:cxn>
                <a:cxn ang="0">
                  <a:pos x="140" y="275"/>
                </a:cxn>
                <a:cxn ang="0">
                  <a:pos x="114" y="272"/>
                </a:cxn>
                <a:cxn ang="0">
                  <a:pos x="88" y="255"/>
                </a:cxn>
                <a:cxn ang="0">
                  <a:pos x="63" y="252"/>
                </a:cxn>
                <a:cxn ang="0">
                  <a:pos x="0" y="189"/>
                </a:cxn>
                <a:cxn ang="0">
                  <a:pos x="0" y="114"/>
                </a:cxn>
                <a:cxn ang="0">
                  <a:pos x="59" y="114"/>
                </a:cxn>
                <a:cxn ang="0">
                  <a:pos x="59" y="18"/>
                </a:cxn>
                <a:cxn ang="0">
                  <a:pos x="123" y="18"/>
                </a:cxn>
                <a:cxn ang="0">
                  <a:pos x="123" y="0"/>
                </a:cxn>
              </a:cxnLst>
              <a:rect l="0" t="0" r="r" b="b"/>
              <a:pathLst>
                <a:path w="263" h="294">
                  <a:moveTo>
                    <a:pt x="123" y="0"/>
                  </a:moveTo>
                  <a:lnTo>
                    <a:pt x="225" y="0"/>
                  </a:lnTo>
                  <a:lnTo>
                    <a:pt x="239" y="7"/>
                  </a:lnTo>
                  <a:lnTo>
                    <a:pt x="251" y="9"/>
                  </a:lnTo>
                  <a:lnTo>
                    <a:pt x="259" y="18"/>
                  </a:lnTo>
                  <a:lnTo>
                    <a:pt x="263" y="28"/>
                  </a:lnTo>
                  <a:lnTo>
                    <a:pt x="260" y="41"/>
                  </a:lnTo>
                  <a:lnTo>
                    <a:pt x="254" y="49"/>
                  </a:lnTo>
                  <a:lnTo>
                    <a:pt x="248" y="58"/>
                  </a:lnTo>
                  <a:lnTo>
                    <a:pt x="246" y="71"/>
                  </a:lnTo>
                  <a:lnTo>
                    <a:pt x="243" y="77"/>
                  </a:lnTo>
                  <a:lnTo>
                    <a:pt x="248" y="84"/>
                  </a:lnTo>
                  <a:lnTo>
                    <a:pt x="256" y="97"/>
                  </a:lnTo>
                  <a:lnTo>
                    <a:pt x="250" y="106"/>
                  </a:lnTo>
                  <a:lnTo>
                    <a:pt x="225" y="121"/>
                  </a:lnTo>
                  <a:lnTo>
                    <a:pt x="225" y="294"/>
                  </a:lnTo>
                  <a:lnTo>
                    <a:pt x="208" y="289"/>
                  </a:lnTo>
                  <a:lnTo>
                    <a:pt x="182" y="280"/>
                  </a:lnTo>
                  <a:lnTo>
                    <a:pt x="140" y="275"/>
                  </a:lnTo>
                  <a:lnTo>
                    <a:pt x="114" y="272"/>
                  </a:lnTo>
                  <a:lnTo>
                    <a:pt x="88" y="255"/>
                  </a:lnTo>
                  <a:lnTo>
                    <a:pt x="63" y="252"/>
                  </a:lnTo>
                  <a:lnTo>
                    <a:pt x="0" y="189"/>
                  </a:lnTo>
                  <a:lnTo>
                    <a:pt x="0" y="114"/>
                  </a:lnTo>
                  <a:lnTo>
                    <a:pt x="59" y="114"/>
                  </a:lnTo>
                  <a:lnTo>
                    <a:pt x="59" y="18"/>
                  </a:lnTo>
                  <a:lnTo>
                    <a:pt x="123" y="18"/>
                  </a:lnTo>
                  <a:lnTo>
                    <a:pt x="123" y="0"/>
                  </a:lnTo>
                  <a:close/>
                </a:path>
              </a:pathLst>
            </a:custGeom>
            <a:solidFill>
              <a:schemeClr val="accent6"/>
            </a:solidFill>
            <a:ln w="9525">
              <a:solidFill>
                <a:schemeClr val="tx1"/>
              </a:solidFill>
              <a:round/>
              <a:headEnd/>
              <a:tailEnd/>
            </a:ln>
          </p:spPr>
          <p:txBody>
            <a:bodyPr/>
            <a:lstStyle/>
            <a:p>
              <a:endParaRPr lang="en-US" b="1" dirty="0"/>
            </a:p>
          </p:txBody>
        </p:sp>
        <p:sp>
          <p:nvSpPr>
            <p:cNvPr id="406" name="Freeform 362"/>
            <p:cNvSpPr>
              <a:spLocks/>
            </p:cNvSpPr>
            <p:nvPr/>
          </p:nvSpPr>
          <p:spPr bwMode="auto">
            <a:xfrm>
              <a:off x="3541713" y="2955925"/>
              <a:ext cx="355600" cy="209550"/>
            </a:xfrm>
            <a:custGeom>
              <a:avLst/>
              <a:gdLst/>
              <a:ahLst/>
              <a:cxnLst>
                <a:cxn ang="0">
                  <a:pos x="4" y="0"/>
                </a:cxn>
                <a:cxn ang="0">
                  <a:pos x="238" y="4"/>
                </a:cxn>
                <a:cxn ang="0">
                  <a:pos x="231" y="140"/>
                </a:cxn>
                <a:cxn ang="0">
                  <a:pos x="206" y="140"/>
                </a:cxn>
                <a:cxn ang="0">
                  <a:pos x="66" y="135"/>
                </a:cxn>
                <a:cxn ang="0">
                  <a:pos x="0" y="135"/>
                </a:cxn>
                <a:cxn ang="0">
                  <a:pos x="4" y="0"/>
                </a:cxn>
              </a:cxnLst>
              <a:rect l="0" t="0" r="r" b="b"/>
              <a:pathLst>
                <a:path w="238" h="140">
                  <a:moveTo>
                    <a:pt x="4" y="0"/>
                  </a:moveTo>
                  <a:lnTo>
                    <a:pt x="238" y="4"/>
                  </a:lnTo>
                  <a:lnTo>
                    <a:pt x="231" y="140"/>
                  </a:lnTo>
                  <a:lnTo>
                    <a:pt x="206" y="140"/>
                  </a:lnTo>
                  <a:lnTo>
                    <a:pt x="66" y="135"/>
                  </a:lnTo>
                  <a:lnTo>
                    <a:pt x="0" y="135"/>
                  </a:lnTo>
                  <a:lnTo>
                    <a:pt x="4" y="0"/>
                  </a:lnTo>
                  <a:close/>
                </a:path>
              </a:pathLst>
            </a:custGeom>
            <a:solidFill>
              <a:schemeClr val="accent6"/>
            </a:solidFill>
            <a:ln w="9525">
              <a:solidFill>
                <a:schemeClr val="tx1"/>
              </a:solidFill>
              <a:round/>
              <a:headEnd/>
              <a:tailEnd/>
            </a:ln>
          </p:spPr>
          <p:txBody>
            <a:bodyPr/>
            <a:lstStyle/>
            <a:p>
              <a:endParaRPr lang="en-US" b="1" dirty="0"/>
            </a:p>
          </p:txBody>
        </p:sp>
        <p:sp>
          <p:nvSpPr>
            <p:cNvPr id="407" name="Freeform 363"/>
            <p:cNvSpPr>
              <a:spLocks/>
            </p:cNvSpPr>
            <p:nvPr/>
          </p:nvSpPr>
          <p:spPr bwMode="auto">
            <a:xfrm>
              <a:off x="3886200" y="2962275"/>
              <a:ext cx="214313" cy="209550"/>
            </a:xfrm>
            <a:custGeom>
              <a:avLst/>
              <a:gdLst/>
              <a:ahLst/>
              <a:cxnLst>
                <a:cxn ang="0">
                  <a:pos x="7" y="0"/>
                </a:cxn>
                <a:cxn ang="0">
                  <a:pos x="143" y="6"/>
                </a:cxn>
                <a:cxn ang="0">
                  <a:pos x="138" y="140"/>
                </a:cxn>
                <a:cxn ang="0">
                  <a:pos x="114" y="139"/>
                </a:cxn>
                <a:cxn ang="0">
                  <a:pos x="0" y="136"/>
                </a:cxn>
                <a:cxn ang="0">
                  <a:pos x="7" y="0"/>
                </a:cxn>
              </a:cxnLst>
              <a:rect l="0" t="0" r="r" b="b"/>
              <a:pathLst>
                <a:path w="143" h="140">
                  <a:moveTo>
                    <a:pt x="7" y="0"/>
                  </a:moveTo>
                  <a:lnTo>
                    <a:pt x="143" y="6"/>
                  </a:lnTo>
                  <a:lnTo>
                    <a:pt x="138" y="140"/>
                  </a:lnTo>
                  <a:lnTo>
                    <a:pt x="114" y="139"/>
                  </a:lnTo>
                  <a:lnTo>
                    <a:pt x="0" y="136"/>
                  </a:lnTo>
                  <a:lnTo>
                    <a:pt x="7" y="0"/>
                  </a:lnTo>
                  <a:close/>
                </a:path>
              </a:pathLst>
            </a:custGeom>
            <a:solidFill>
              <a:schemeClr val="accent6"/>
            </a:solidFill>
            <a:ln w="9525">
              <a:solidFill>
                <a:schemeClr val="tx1"/>
              </a:solidFill>
              <a:round/>
              <a:headEnd/>
              <a:tailEnd/>
            </a:ln>
          </p:spPr>
          <p:txBody>
            <a:bodyPr/>
            <a:lstStyle/>
            <a:p>
              <a:endParaRPr lang="en-US" b="1" dirty="0"/>
            </a:p>
          </p:txBody>
        </p:sp>
        <p:sp>
          <p:nvSpPr>
            <p:cNvPr id="408" name="Freeform 364"/>
            <p:cNvSpPr>
              <a:spLocks/>
            </p:cNvSpPr>
            <p:nvPr/>
          </p:nvSpPr>
          <p:spPr bwMode="auto">
            <a:xfrm>
              <a:off x="3594100" y="1889125"/>
              <a:ext cx="198438" cy="214313"/>
            </a:xfrm>
            <a:custGeom>
              <a:avLst/>
              <a:gdLst/>
              <a:ahLst/>
              <a:cxnLst>
                <a:cxn ang="0">
                  <a:pos x="0" y="0"/>
                </a:cxn>
                <a:cxn ang="0">
                  <a:pos x="133" y="6"/>
                </a:cxn>
                <a:cxn ang="0">
                  <a:pos x="133" y="143"/>
                </a:cxn>
                <a:cxn ang="0">
                  <a:pos x="108" y="140"/>
                </a:cxn>
                <a:cxn ang="0">
                  <a:pos x="0" y="135"/>
                </a:cxn>
                <a:cxn ang="0">
                  <a:pos x="0" y="0"/>
                </a:cxn>
              </a:cxnLst>
              <a:rect l="0" t="0" r="r" b="b"/>
              <a:pathLst>
                <a:path w="133" h="143">
                  <a:moveTo>
                    <a:pt x="0" y="0"/>
                  </a:moveTo>
                  <a:lnTo>
                    <a:pt x="133" y="6"/>
                  </a:lnTo>
                  <a:lnTo>
                    <a:pt x="133" y="143"/>
                  </a:lnTo>
                  <a:lnTo>
                    <a:pt x="108" y="140"/>
                  </a:lnTo>
                  <a:lnTo>
                    <a:pt x="0" y="135"/>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09" name="Freeform 365"/>
            <p:cNvSpPr>
              <a:spLocks/>
            </p:cNvSpPr>
            <p:nvPr/>
          </p:nvSpPr>
          <p:spPr bwMode="auto">
            <a:xfrm>
              <a:off x="3792538" y="1898650"/>
              <a:ext cx="204787" cy="209550"/>
            </a:xfrm>
            <a:custGeom>
              <a:avLst/>
              <a:gdLst/>
              <a:ahLst/>
              <a:cxnLst>
                <a:cxn ang="0">
                  <a:pos x="0" y="0"/>
                </a:cxn>
                <a:cxn ang="0">
                  <a:pos x="100" y="0"/>
                </a:cxn>
                <a:cxn ang="0">
                  <a:pos x="135" y="1"/>
                </a:cxn>
                <a:cxn ang="0">
                  <a:pos x="137" y="141"/>
                </a:cxn>
                <a:cxn ang="0">
                  <a:pos x="118" y="141"/>
                </a:cxn>
                <a:cxn ang="0">
                  <a:pos x="0" y="137"/>
                </a:cxn>
                <a:cxn ang="0">
                  <a:pos x="0" y="0"/>
                </a:cxn>
              </a:cxnLst>
              <a:rect l="0" t="0" r="r" b="b"/>
              <a:pathLst>
                <a:path w="137" h="141">
                  <a:moveTo>
                    <a:pt x="0" y="0"/>
                  </a:moveTo>
                  <a:lnTo>
                    <a:pt x="100" y="0"/>
                  </a:lnTo>
                  <a:lnTo>
                    <a:pt x="135" y="1"/>
                  </a:lnTo>
                  <a:lnTo>
                    <a:pt x="137" y="141"/>
                  </a:lnTo>
                  <a:lnTo>
                    <a:pt x="118" y="141"/>
                  </a:lnTo>
                  <a:lnTo>
                    <a:pt x="0" y="137"/>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0" name="Freeform 366"/>
            <p:cNvSpPr>
              <a:spLocks/>
            </p:cNvSpPr>
            <p:nvPr/>
          </p:nvSpPr>
          <p:spPr bwMode="auto">
            <a:xfrm>
              <a:off x="3994150" y="1898650"/>
              <a:ext cx="212725" cy="209550"/>
            </a:xfrm>
            <a:custGeom>
              <a:avLst/>
              <a:gdLst/>
              <a:ahLst/>
              <a:cxnLst>
                <a:cxn ang="0">
                  <a:pos x="0" y="0"/>
                </a:cxn>
                <a:cxn ang="0">
                  <a:pos x="106" y="3"/>
                </a:cxn>
                <a:cxn ang="0">
                  <a:pos x="125" y="3"/>
                </a:cxn>
                <a:cxn ang="0">
                  <a:pos x="142" y="3"/>
                </a:cxn>
                <a:cxn ang="0">
                  <a:pos x="137" y="140"/>
                </a:cxn>
                <a:cxn ang="0">
                  <a:pos x="119" y="140"/>
                </a:cxn>
                <a:cxn ang="0">
                  <a:pos x="2" y="140"/>
                </a:cxn>
                <a:cxn ang="0">
                  <a:pos x="0" y="0"/>
                </a:cxn>
              </a:cxnLst>
              <a:rect l="0" t="0" r="r" b="b"/>
              <a:pathLst>
                <a:path w="142" h="140">
                  <a:moveTo>
                    <a:pt x="0" y="0"/>
                  </a:moveTo>
                  <a:lnTo>
                    <a:pt x="106" y="3"/>
                  </a:lnTo>
                  <a:lnTo>
                    <a:pt x="125" y="3"/>
                  </a:lnTo>
                  <a:lnTo>
                    <a:pt x="142" y="3"/>
                  </a:lnTo>
                  <a:lnTo>
                    <a:pt x="137" y="140"/>
                  </a:lnTo>
                  <a:lnTo>
                    <a:pt x="119" y="140"/>
                  </a:lnTo>
                  <a:lnTo>
                    <a:pt x="2" y="14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1" name="Freeform 367"/>
            <p:cNvSpPr>
              <a:spLocks/>
            </p:cNvSpPr>
            <p:nvPr/>
          </p:nvSpPr>
          <p:spPr bwMode="auto">
            <a:xfrm>
              <a:off x="3576638" y="2090738"/>
              <a:ext cx="177800" cy="242887"/>
            </a:xfrm>
            <a:custGeom>
              <a:avLst/>
              <a:gdLst/>
              <a:ahLst/>
              <a:cxnLst>
                <a:cxn ang="0">
                  <a:pos x="11" y="0"/>
                </a:cxn>
                <a:cxn ang="0">
                  <a:pos x="119" y="5"/>
                </a:cxn>
                <a:cxn ang="0">
                  <a:pos x="113" y="162"/>
                </a:cxn>
                <a:cxn ang="0">
                  <a:pos x="0" y="160"/>
                </a:cxn>
                <a:cxn ang="0">
                  <a:pos x="11" y="0"/>
                </a:cxn>
              </a:cxnLst>
              <a:rect l="0" t="0" r="r" b="b"/>
              <a:pathLst>
                <a:path w="119" h="162">
                  <a:moveTo>
                    <a:pt x="11" y="0"/>
                  </a:moveTo>
                  <a:lnTo>
                    <a:pt x="119" y="5"/>
                  </a:lnTo>
                  <a:lnTo>
                    <a:pt x="113" y="162"/>
                  </a:lnTo>
                  <a:lnTo>
                    <a:pt x="0" y="160"/>
                  </a:lnTo>
                  <a:lnTo>
                    <a:pt x="11"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2" name="Freeform 368"/>
            <p:cNvSpPr>
              <a:spLocks/>
            </p:cNvSpPr>
            <p:nvPr/>
          </p:nvSpPr>
          <p:spPr bwMode="auto">
            <a:xfrm>
              <a:off x="3567113" y="2333625"/>
              <a:ext cx="179387" cy="211138"/>
            </a:xfrm>
            <a:custGeom>
              <a:avLst/>
              <a:gdLst/>
              <a:ahLst/>
              <a:cxnLst>
                <a:cxn ang="0">
                  <a:pos x="6" y="0"/>
                </a:cxn>
                <a:cxn ang="0">
                  <a:pos x="119" y="0"/>
                </a:cxn>
                <a:cxn ang="0">
                  <a:pos x="119" y="141"/>
                </a:cxn>
                <a:cxn ang="0">
                  <a:pos x="0" y="141"/>
                </a:cxn>
                <a:cxn ang="0">
                  <a:pos x="6" y="0"/>
                </a:cxn>
              </a:cxnLst>
              <a:rect l="0" t="0" r="r" b="b"/>
              <a:pathLst>
                <a:path w="119" h="141">
                  <a:moveTo>
                    <a:pt x="6" y="0"/>
                  </a:moveTo>
                  <a:lnTo>
                    <a:pt x="119" y="0"/>
                  </a:lnTo>
                  <a:lnTo>
                    <a:pt x="119" y="141"/>
                  </a:lnTo>
                  <a:lnTo>
                    <a:pt x="0" y="141"/>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3" name="Freeform 369"/>
            <p:cNvSpPr>
              <a:spLocks/>
            </p:cNvSpPr>
            <p:nvPr/>
          </p:nvSpPr>
          <p:spPr bwMode="auto">
            <a:xfrm>
              <a:off x="3554413" y="2544763"/>
              <a:ext cx="192087" cy="207962"/>
            </a:xfrm>
            <a:custGeom>
              <a:avLst/>
              <a:gdLst/>
              <a:ahLst/>
              <a:cxnLst>
                <a:cxn ang="0">
                  <a:pos x="9" y="0"/>
                </a:cxn>
                <a:cxn ang="0">
                  <a:pos x="128" y="0"/>
                </a:cxn>
                <a:cxn ang="0">
                  <a:pos x="128" y="139"/>
                </a:cxn>
                <a:cxn ang="0">
                  <a:pos x="0" y="138"/>
                </a:cxn>
                <a:cxn ang="0">
                  <a:pos x="9" y="0"/>
                </a:cxn>
              </a:cxnLst>
              <a:rect l="0" t="0" r="r" b="b"/>
              <a:pathLst>
                <a:path w="128" h="139">
                  <a:moveTo>
                    <a:pt x="9" y="0"/>
                  </a:moveTo>
                  <a:lnTo>
                    <a:pt x="128" y="0"/>
                  </a:lnTo>
                  <a:lnTo>
                    <a:pt x="128" y="139"/>
                  </a:lnTo>
                  <a:lnTo>
                    <a:pt x="0" y="138"/>
                  </a:lnTo>
                  <a:lnTo>
                    <a:pt x="9"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4" name="Freeform 370"/>
            <p:cNvSpPr>
              <a:spLocks/>
            </p:cNvSpPr>
            <p:nvPr/>
          </p:nvSpPr>
          <p:spPr bwMode="auto">
            <a:xfrm>
              <a:off x="3897313" y="2759075"/>
              <a:ext cx="203200" cy="211138"/>
            </a:xfrm>
            <a:custGeom>
              <a:avLst/>
              <a:gdLst/>
              <a:ahLst/>
              <a:cxnLst>
                <a:cxn ang="0">
                  <a:pos x="0" y="0"/>
                </a:cxn>
                <a:cxn ang="0">
                  <a:pos x="36" y="0"/>
                </a:cxn>
                <a:cxn ang="0">
                  <a:pos x="136" y="0"/>
                </a:cxn>
                <a:cxn ang="0">
                  <a:pos x="136" y="141"/>
                </a:cxn>
                <a:cxn ang="0">
                  <a:pos x="0" y="135"/>
                </a:cxn>
                <a:cxn ang="0">
                  <a:pos x="0" y="0"/>
                </a:cxn>
              </a:cxnLst>
              <a:rect l="0" t="0" r="r" b="b"/>
              <a:pathLst>
                <a:path w="136" h="141">
                  <a:moveTo>
                    <a:pt x="0" y="0"/>
                  </a:moveTo>
                  <a:lnTo>
                    <a:pt x="36" y="0"/>
                  </a:lnTo>
                  <a:lnTo>
                    <a:pt x="136" y="0"/>
                  </a:lnTo>
                  <a:lnTo>
                    <a:pt x="136" y="141"/>
                  </a:lnTo>
                  <a:lnTo>
                    <a:pt x="0" y="135"/>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5" name="Freeform 371"/>
            <p:cNvSpPr>
              <a:spLocks/>
            </p:cNvSpPr>
            <p:nvPr/>
          </p:nvSpPr>
          <p:spPr bwMode="auto">
            <a:xfrm>
              <a:off x="3951288" y="2544763"/>
              <a:ext cx="212725" cy="214312"/>
            </a:xfrm>
            <a:custGeom>
              <a:avLst/>
              <a:gdLst/>
              <a:ahLst/>
              <a:cxnLst>
                <a:cxn ang="0">
                  <a:pos x="0" y="0"/>
                </a:cxn>
                <a:cxn ang="0">
                  <a:pos x="142" y="4"/>
                </a:cxn>
                <a:cxn ang="0">
                  <a:pos x="137" y="144"/>
                </a:cxn>
                <a:cxn ang="0">
                  <a:pos x="100" y="144"/>
                </a:cxn>
                <a:cxn ang="0">
                  <a:pos x="0" y="144"/>
                </a:cxn>
                <a:cxn ang="0">
                  <a:pos x="0" y="0"/>
                </a:cxn>
              </a:cxnLst>
              <a:rect l="0" t="0" r="r" b="b"/>
              <a:pathLst>
                <a:path w="142" h="144">
                  <a:moveTo>
                    <a:pt x="0" y="0"/>
                  </a:moveTo>
                  <a:lnTo>
                    <a:pt x="142" y="4"/>
                  </a:lnTo>
                  <a:lnTo>
                    <a:pt x="137" y="144"/>
                  </a:lnTo>
                  <a:lnTo>
                    <a:pt x="100" y="144"/>
                  </a:lnTo>
                  <a:lnTo>
                    <a:pt x="0" y="144"/>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6" name="Freeform 372"/>
            <p:cNvSpPr>
              <a:spLocks/>
            </p:cNvSpPr>
            <p:nvPr/>
          </p:nvSpPr>
          <p:spPr bwMode="auto">
            <a:xfrm>
              <a:off x="4156075" y="2549525"/>
              <a:ext cx="212725" cy="219075"/>
            </a:xfrm>
            <a:custGeom>
              <a:avLst/>
              <a:gdLst/>
              <a:ahLst/>
              <a:cxnLst>
                <a:cxn ang="0">
                  <a:pos x="5" y="0"/>
                </a:cxn>
                <a:cxn ang="0">
                  <a:pos x="142" y="1"/>
                </a:cxn>
                <a:cxn ang="0">
                  <a:pos x="135" y="146"/>
                </a:cxn>
                <a:cxn ang="0">
                  <a:pos x="100" y="143"/>
                </a:cxn>
                <a:cxn ang="0">
                  <a:pos x="0" y="140"/>
                </a:cxn>
                <a:cxn ang="0">
                  <a:pos x="5" y="0"/>
                </a:cxn>
              </a:cxnLst>
              <a:rect l="0" t="0" r="r" b="b"/>
              <a:pathLst>
                <a:path w="142" h="146">
                  <a:moveTo>
                    <a:pt x="5" y="0"/>
                  </a:moveTo>
                  <a:lnTo>
                    <a:pt x="142" y="1"/>
                  </a:lnTo>
                  <a:lnTo>
                    <a:pt x="135" y="146"/>
                  </a:lnTo>
                  <a:lnTo>
                    <a:pt x="100" y="143"/>
                  </a:lnTo>
                  <a:lnTo>
                    <a:pt x="0" y="140"/>
                  </a:lnTo>
                  <a:lnTo>
                    <a:pt x="5"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7" name="Freeform 373"/>
            <p:cNvSpPr>
              <a:spLocks/>
            </p:cNvSpPr>
            <p:nvPr/>
          </p:nvSpPr>
          <p:spPr bwMode="auto">
            <a:xfrm>
              <a:off x="3746500" y="2098675"/>
              <a:ext cx="222250" cy="241300"/>
            </a:xfrm>
            <a:custGeom>
              <a:avLst/>
              <a:gdLst/>
              <a:ahLst/>
              <a:cxnLst>
                <a:cxn ang="0">
                  <a:pos x="6" y="0"/>
                </a:cxn>
                <a:cxn ang="0">
                  <a:pos x="31" y="3"/>
                </a:cxn>
                <a:cxn ang="0">
                  <a:pos x="149" y="7"/>
                </a:cxn>
                <a:cxn ang="0">
                  <a:pos x="143" y="161"/>
                </a:cxn>
                <a:cxn ang="0">
                  <a:pos x="0" y="157"/>
                </a:cxn>
                <a:cxn ang="0">
                  <a:pos x="6" y="0"/>
                </a:cxn>
              </a:cxnLst>
              <a:rect l="0" t="0" r="r" b="b"/>
              <a:pathLst>
                <a:path w="149" h="161">
                  <a:moveTo>
                    <a:pt x="6" y="0"/>
                  </a:moveTo>
                  <a:lnTo>
                    <a:pt x="31" y="3"/>
                  </a:lnTo>
                  <a:lnTo>
                    <a:pt x="149" y="7"/>
                  </a:lnTo>
                  <a:lnTo>
                    <a:pt x="143" y="161"/>
                  </a:lnTo>
                  <a:lnTo>
                    <a:pt x="0" y="157"/>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8" name="Freeform 374"/>
            <p:cNvSpPr>
              <a:spLocks/>
            </p:cNvSpPr>
            <p:nvPr/>
          </p:nvSpPr>
          <p:spPr bwMode="auto">
            <a:xfrm>
              <a:off x="3959225" y="2108200"/>
              <a:ext cx="212725" cy="233363"/>
            </a:xfrm>
            <a:custGeom>
              <a:avLst/>
              <a:gdLst/>
              <a:ahLst/>
              <a:cxnLst>
                <a:cxn ang="0">
                  <a:pos x="6" y="0"/>
                </a:cxn>
                <a:cxn ang="0">
                  <a:pos x="25" y="0"/>
                </a:cxn>
                <a:cxn ang="0">
                  <a:pos x="142" y="0"/>
                </a:cxn>
                <a:cxn ang="0">
                  <a:pos x="136" y="156"/>
                </a:cxn>
                <a:cxn ang="0">
                  <a:pos x="0" y="154"/>
                </a:cxn>
                <a:cxn ang="0">
                  <a:pos x="6" y="0"/>
                </a:cxn>
              </a:cxnLst>
              <a:rect l="0" t="0" r="r" b="b"/>
              <a:pathLst>
                <a:path w="142" h="156">
                  <a:moveTo>
                    <a:pt x="6" y="0"/>
                  </a:moveTo>
                  <a:lnTo>
                    <a:pt x="25" y="0"/>
                  </a:lnTo>
                  <a:lnTo>
                    <a:pt x="142" y="0"/>
                  </a:lnTo>
                  <a:lnTo>
                    <a:pt x="136" y="156"/>
                  </a:lnTo>
                  <a:lnTo>
                    <a:pt x="0" y="154"/>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19" name="Freeform 375"/>
            <p:cNvSpPr>
              <a:spLocks/>
            </p:cNvSpPr>
            <p:nvPr/>
          </p:nvSpPr>
          <p:spPr bwMode="auto">
            <a:xfrm>
              <a:off x="4164013" y="2108200"/>
              <a:ext cx="211137" cy="233363"/>
            </a:xfrm>
            <a:custGeom>
              <a:avLst/>
              <a:gdLst/>
              <a:ahLst/>
              <a:cxnLst>
                <a:cxn ang="0">
                  <a:pos x="6" y="0"/>
                </a:cxn>
                <a:cxn ang="0">
                  <a:pos x="24" y="0"/>
                </a:cxn>
                <a:cxn ang="0">
                  <a:pos x="141" y="5"/>
                </a:cxn>
                <a:cxn ang="0">
                  <a:pos x="137" y="156"/>
                </a:cxn>
                <a:cxn ang="0">
                  <a:pos x="0" y="156"/>
                </a:cxn>
                <a:cxn ang="0">
                  <a:pos x="6" y="0"/>
                </a:cxn>
              </a:cxnLst>
              <a:rect l="0" t="0" r="r" b="b"/>
              <a:pathLst>
                <a:path w="141" h="156">
                  <a:moveTo>
                    <a:pt x="6" y="0"/>
                  </a:moveTo>
                  <a:lnTo>
                    <a:pt x="24" y="0"/>
                  </a:lnTo>
                  <a:lnTo>
                    <a:pt x="141" y="5"/>
                  </a:lnTo>
                  <a:lnTo>
                    <a:pt x="137" y="156"/>
                  </a:lnTo>
                  <a:lnTo>
                    <a:pt x="0" y="156"/>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20" name="Freeform 376"/>
            <p:cNvSpPr>
              <a:spLocks/>
            </p:cNvSpPr>
            <p:nvPr/>
          </p:nvSpPr>
          <p:spPr bwMode="auto">
            <a:xfrm>
              <a:off x="3746500" y="2333625"/>
              <a:ext cx="212725" cy="211138"/>
            </a:xfrm>
            <a:custGeom>
              <a:avLst/>
              <a:gdLst/>
              <a:ahLst/>
              <a:cxnLst>
                <a:cxn ang="0">
                  <a:pos x="0" y="0"/>
                </a:cxn>
                <a:cxn ang="0">
                  <a:pos x="143" y="4"/>
                </a:cxn>
                <a:cxn ang="0">
                  <a:pos x="137" y="141"/>
                </a:cxn>
                <a:cxn ang="0">
                  <a:pos x="0" y="141"/>
                </a:cxn>
                <a:cxn ang="0">
                  <a:pos x="0" y="0"/>
                </a:cxn>
              </a:cxnLst>
              <a:rect l="0" t="0" r="r" b="b"/>
              <a:pathLst>
                <a:path w="143" h="141">
                  <a:moveTo>
                    <a:pt x="0" y="0"/>
                  </a:moveTo>
                  <a:lnTo>
                    <a:pt x="143" y="4"/>
                  </a:lnTo>
                  <a:lnTo>
                    <a:pt x="137" y="141"/>
                  </a:lnTo>
                  <a:lnTo>
                    <a:pt x="0" y="141"/>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21" name="Freeform 377"/>
            <p:cNvSpPr>
              <a:spLocks/>
            </p:cNvSpPr>
            <p:nvPr/>
          </p:nvSpPr>
          <p:spPr bwMode="auto">
            <a:xfrm>
              <a:off x="3951288" y="2339975"/>
              <a:ext cx="212725" cy="209550"/>
            </a:xfrm>
            <a:custGeom>
              <a:avLst/>
              <a:gdLst/>
              <a:ahLst/>
              <a:cxnLst>
                <a:cxn ang="0">
                  <a:pos x="6" y="0"/>
                </a:cxn>
                <a:cxn ang="0">
                  <a:pos x="142" y="2"/>
                </a:cxn>
                <a:cxn ang="0">
                  <a:pos x="142" y="141"/>
                </a:cxn>
                <a:cxn ang="0">
                  <a:pos x="0" y="137"/>
                </a:cxn>
                <a:cxn ang="0">
                  <a:pos x="6" y="0"/>
                </a:cxn>
              </a:cxnLst>
              <a:rect l="0" t="0" r="r" b="b"/>
              <a:pathLst>
                <a:path w="142" h="141">
                  <a:moveTo>
                    <a:pt x="6" y="0"/>
                  </a:moveTo>
                  <a:lnTo>
                    <a:pt x="142" y="2"/>
                  </a:lnTo>
                  <a:lnTo>
                    <a:pt x="142" y="141"/>
                  </a:lnTo>
                  <a:lnTo>
                    <a:pt x="0" y="137"/>
                  </a:lnTo>
                  <a:lnTo>
                    <a:pt x="6"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22" name="Freeform 378"/>
            <p:cNvSpPr>
              <a:spLocks/>
            </p:cNvSpPr>
            <p:nvPr/>
          </p:nvSpPr>
          <p:spPr bwMode="auto">
            <a:xfrm>
              <a:off x="4164013" y="2341563"/>
              <a:ext cx="204787" cy="209550"/>
            </a:xfrm>
            <a:custGeom>
              <a:avLst/>
              <a:gdLst/>
              <a:ahLst/>
              <a:cxnLst>
                <a:cxn ang="0">
                  <a:pos x="0" y="0"/>
                </a:cxn>
                <a:cxn ang="0">
                  <a:pos x="137" y="0"/>
                </a:cxn>
                <a:cxn ang="0">
                  <a:pos x="137" y="140"/>
                </a:cxn>
                <a:cxn ang="0">
                  <a:pos x="0" y="139"/>
                </a:cxn>
                <a:cxn ang="0">
                  <a:pos x="0" y="0"/>
                </a:cxn>
              </a:cxnLst>
              <a:rect l="0" t="0" r="r" b="b"/>
              <a:pathLst>
                <a:path w="137" h="140">
                  <a:moveTo>
                    <a:pt x="0" y="0"/>
                  </a:moveTo>
                  <a:lnTo>
                    <a:pt x="137" y="0"/>
                  </a:lnTo>
                  <a:lnTo>
                    <a:pt x="137" y="140"/>
                  </a:lnTo>
                  <a:lnTo>
                    <a:pt x="0" y="139"/>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23" name="Freeform 379"/>
            <p:cNvSpPr>
              <a:spLocks/>
            </p:cNvSpPr>
            <p:nvPr/>
          </p:nvSpPr>
          <p:spPr bwMode="auto">
            <a:xfrm>
              <a:off x="3746500" y="2544763"/>
              <a:ext cx="204788" cy="214312"/>
            </a:xfrm>
            <a:custGeom>
              <a:avLst/>
              <a:gdLst/>
              <a:ahLst/>
              <a:cxnLst>
                <a:cxn ang="0">
                  <a:pos x="0" y="0"/>
                </a:cxn>
                <a:cxn ang="0">
                  <a:pos x="137" y="0"/>
                </a:cxn>
                <a:cxn ang="0">
                  <a:pos x="137" y="144"/>
                </a:cxn>
                <a:cxn ang="0">
                  <a:pos x="101" y="144"/>
                </a:cxn>
                <a:cxn ang="0">
                  <a:pos x="0" y="139"/>
                </a:cxn>
                <a:cxn ang="0">
                  <a:pos x="0" y="0"/>
                </a:cxn>
              </a:cxnLst>
              <a:rect l="0" t="0" r="r" b="b"/>
              <a:pathLst>
                <a:path w="137" h="144">
                  <a:moveTo>
                    <a:pt x="0" y="0"/>
                  </a:moveTo>
                  <a:lnTo>
                    <a:pt x="137" y="0"/>
                  </a:lnTo>
                  <a:lnTo>
                    <a:pt x="137" y="144"/>
                  </a:lnTo>
                  <a:lnTo>
                    <a:pt x="101" y="144"/>
                  </a:lnTo>
                  <a:lnTo>
                    <a:pt x="0" y="139"/>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24" name="Freeform 380"/>
            <p:cNvSpPr>
              <a:spLocks/>
            </p:cNvSpPr>
            <p:nvPr/>
          </p:nvSpPr>
          <p:spPr bwMode="auto">
            <a:xfrm>
              <a:off x="3546475" y="2751138"/>
              <a:ext cx="350838" cy="211137"/>
            </a:xfrm>
            <a:custGeom>
              <a:avLst/>
              <a:gdLst/>
              <a:ahLst/>
              <a:cxnLst>
                <a:cxn ang="0">
                  <a:pos x="0" y="137"/>
                </a:cxn>
                <a:cxn ang="0">
                  <a:pos x="5" y="0"/>
                </a:cxn>
                <a:cxn ang="0">
                  <a:pos x="133" y="1"/>
                </a:cxn>
                <a:cxn ang="0">
                  <a:pos x="234" y="6"/>
                </a:cxn>
                <a:cxn ang="0">
                  <a:pos x="234" y="141"/>
                </a:cxn>
                <a:cxn ang="0">
                  <a:pos x="0" y="137"/>
                </a:cxn>
              </a:cxnLst>
              <a:rect l="0" t="0" r="r" b="b"/>
              <a:pathLst>
                <a:path w="234" h="141">
                  <a:moveTo>
                    <a:pt x="0" y="137"/>
                  </a:moveTo>
                  <a:lnTo>
                    <a:pt x="5" y="0"/>
                  </a:lnTo>
                  <a:lnTo>
                    <a:pt x="133" y="1"/>
                  </a:lnTo>
                  <a:lnTo>
                    <a:pt x="234" y="6"/>
                  </a:lnTo>
                  <a:lnTo>
                    <a:pt x="234" y="141"/>
                  </a:lnTo>
                  <a:lnTo>
                    <a:pt x="0" y="13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25" name="Freeform 381"/>
            <p:cNvSpPr>
              <a:spLocks/>
            </p:cNvSpPr>
            <p:nvPr/>
          </p:nvSpPr>
          <p:spPr bwMode="auto">
            <a:xfrm>
              <a:off x="4040188" y="4049713"/>
              <a:ext cx="442912" cy="506412"/>
            </a:xfrm>
            <a:custGeom>
              <a:avLst/>
              <a:gdLst/>
              <a:ahLst/>
              <a:cxnLst>
                <a:cxn ang="0">
                  <a:pos x="0" y="169"/>
                </a:cxn>
                <a:cxn ang="0">
                  <a:pos x="0" y="0"/>
                </a:cxn>
                <a:cxn ang="0">
                  <a:pos x="296" y="0"/>
                </a:cxn>
                <a:cxn ang="0">
                  <a:pos x="296" y="213"/>
                </a:cxn>
                <a:cxn ang="0">
                  <a:pos x="296" y="283"/>
                </a:cxn>
                <a:cxn ang="0">
                  <a:pos x="292" y="302"/>
                </a:cxn>
                <a:cxn ang="0">
                  <a:pos x="286" y="317"/>
                </a:cxn>
                <a:cxn ang="0">
                  <a:pos x="268" y="339"/>
                </a:cxn>
                <a:cxn ang="0">
                  <a:pos x="257" y="330"/>
                </a:cxn>
                <a:cxn ang="0">
                  <a:pos x="245" y="322"/>
                </a:cxn>
                <a:cxn ang="0">
                  <a:pos x="229" y="313"/>
                </a:cxn>
                <a:cxn ang="0">
                  <a:pos x="199" y="283"/>
                </a:cxn>
                <a:cxn ang="0">
                  <a:pos x="179" y="266"/>
                </a:cxn>
                <a:cxn ang="0">
                  <a:pos x="155" y="253"/>
                </a:cxn>
                <a:cxn ang="0">
                  <a:pos x="118" y="213"/>
                </a:cxn>
                <a:cxn ang="0">
                  <a:pos x="97" y="183"/>
                </a:cxn>
                <a:cxn ang="0">
                  <a:pos x="72" y="171"/>
                </a:cxn>
                <a:cxn ang="0">
                  <a:pos x="43" y="171"/>
                </a:cxn>
                <a:cxn ang="0">
                  <a:pos x="0" y="169"/>
                </a:cxn>
              </a:cxnLst>
              <a:rect l="0" t="0" r="r" b="b"/>
              <a:pathLst>
                <a:path w="296" h="339">
                  <a:moveTo>
                    <a:pt x="0" y="169"/>
                  </a:moveTo>
                  <a:lnTo>
                    <a:pt x="0" y="0"/>
                  </a:lnTo>
                  <a:lnTo>
                    <a:pt x="296" y="0"/>
                  </a:lnTo>
                  <a:lnTo>
                    <a:pt x="296" y="213"/>
                  </a:lnTo>
                  <a:lnTo>
                    <a:pt x="296" y="283"/>
                  </a:lnTo>
                  <a:lnTo>
                    <a:pt x="292" y="302"/>
                  </a:lnTo>
                  <a:lnTo>
                    <a:pt x="286" y="317"/>
                  </a:lnTo>
                  <a:lnTo>
                    <a:pt x="268" y="339"/>
                  </a:lnTo>
                  <a:lnTo>
                    <a:pt x="257" y="330"/>
                  </a:lnTo>
                  <a:lnTo>
                    <a:pt x="245" y="322"/>
                  </a:lnTo>
                  <a:lnTo>
                    <a:pt x="229" y="313"/>
                  </a:lnTo>
                  <a:lnTo>
                    <a:pt x="199" y="283"/>
                  </a:lnTo>
                  <a:lnTo>
                    <a:pt x="179" y="266"/>
                  </a:lnTo>
                  <a:lnTo>
                    <a:pt x="155" y="253"/>
                  </a:lnTo>
                  <a:lnTo>
                    <a:pt x="118" y="213"/>
                  </a:lnTo>
                  <a:lnTo>
                    <a:pt x="97" y="183"/>
                  </a:lnTo>
                  <a:lnTo>
                    <a:pt x="72" y="171"/>
                  </a:lnTo>
                  <a:lnTo>
                    <a:pt x="43" y="171"/>
                  </a:lnTo>
                  <a:lnTo>
                    <a:pt x="0" y="16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26" name="Freeform 382"/>
            <p:cNvSpPr>
              <a:spLocks/>
            </p:cNvSpPr>
            <p:nvPr/>
          </p:nvSpPr>
          <p:spPr bwMode="auto">
            <a:xfrm>
              <a:off x="4441825" y="4365625"/>
              <a:ext cx="280988" cy="260350"/>
            </a:xfrm>
            <a:custGeom>
              <a:avLst/>
              <a:gdLst/>
              <a:ahLst/>
              <a:cxnLst>
                <a:cxn ang="0">
                  <a:pos x="28" y="0"/>
                </a:cxn>
                <a:cxn ang="0">
                  <a:pos x="188" y="0"/>
                </a:cxn>
                <a:cxn ang="0">
                  <a:pos x="188" y="174"/>
                </a:cxn>
                <a:cxn ang="0">
                  <a:pos x="29" y="174"/>
                </a:cxn>
                <a:cxn ang="0">
                  <a:pos x="4" y="145"/>
                </a:cxn>
                <a:cxn ang="0">
                  <a:pos x="0" y="126"/>
                </a:cxn>
                <a:cxn ang="0">
                  <a:pos x="15" y="105"/>
                </a:cxn>
                <a:cxn ang="0">
                  <a:pos x="24" y="89"/>
                </a:cxn>
                <a:cxn ang="0">
                  <a:pos x="28" y="71"/>
                </a:cxn>
                <a:cxn ang="0">
                  <a:pos x="28" y="0"/>
                </a:cxn>
              </a:cxnLst>
              <a:rect l="0" t="0" r="r" b="b"/>
              <a:pathLst>
                <a:path w="188" h="174">
                  <a:moveTo>
                    <a:pt x="28" y="0"/>
                  </a:moveTo>
                  <a:lnTo>
                    <a:pt x="188" y="0"/>
                  </a:lnTo>
                  <a:lnTo>
                    <a:pt x="188" y="174"/>
                  </a:lnTo>
                  <a:lnTo>
                    <a:pt x="29" y="174"/>
                  </a:lnTo>
                  <a:lnTo>
                    <a:pt x="4" y="145"/>
                  </a:lnTo>
                  <a:lnTo>
                    <a:pt x="0" y="126"/>
                  </a:lnTo>
                  <a:lnTo>
                    <a:pt x="15" y="105"/>
                  </a:lnTo>
                  <a:lnTo>
                    <a:pt x="24" y="89"/>
                  </a:lnTo>
                  <a:lnTo>
                    <a:pt x="28" y="71"/>
                  </a:lnTo>
                  <a:lnTo>
                    <a:pt x="28"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27" name="Freeform 383"/>
            <p:cNvSpPr>
              <a:spLocks/>
            </p:cNvSpPr>
            <p:nvPr/>
          </p:nvSpPr>
          <p:spPr bwMode="auto">
            <a:xfrm>
              <a:off x="4484688" y="4625975"/>
              <a:ext cx="238125" cy="434975"/>
            </a:xfrm>
            <a:custGeom>
              <a:avLst/>
              <a:gdLst/>
              <a:ahLst/>
              <a:cxnLst>
                <a:cxn ang="0">
                  <a:pos x="0" y="0"/>
                </a:cxn>
                <a:cxn ang="0">
                  <a:pos x="159" y="0"/>
                </a:cxn>
                <a:cxn ang="0">
                  <a:pos x="159" y="291"/>
                </a:cxn>
                <a:cxn ang="0">
                  <a:pos x="132" y="291"/>
                </a:cxn>
                <a:cxn ang="0">
                  <a:pos x="120" y="277"/>
                </a:cxn>
                <a:cxn ang="0">
                  <a:pos x="103" y="240"/>
                </a:cxn>
                <a:cxn ang="0">
                  <a:pos x="89" y="199"/>
                </a:cxn>
                <a:cxn ang="0">
                  <a:pos x="62" y="153"/>
                </a:cxn>
                <a:cxn ang="0">
                  <a:pos x="45" y="126"/>
                </a:cxn>
                <a:cxn ang="0">
                  <a:pos x="42" y="94"/>
                </a:cxn>
                <a:cxn ang="0">
                  <a:pos x="22" y="69"/>
                </a:cxn>
                <a:cxn ang="0">
                  <a:pos x="12" y="39"/>
                </a:cxn>
                <a:cxn ang="0">
                  <a:pos x="8" y="22"/>
                </a:cxn>
                <a:cxn ang="0">
                  <a:pos x="0" y="0"/>
                </a:cxn>
              </a:cxnLst>
              <a:rect l="0" t="0" r="r" b="b"/>
              <a:pathLst>
                <a:path w="159" h="291">
                  <a:moveTo>
                    <a:pt x="0" y="0"/>
                  </a:moveTo>
                  <a:lnTo>
                    <a:pt x="159" y="0"/>
                  </a:lnTo>
                  <a:lnTo>
                    <a:pt x="159" y="291"/>
                  </a:lnTo>
                  <a:lnTo>
                    <a:pt x="132" y="291"/>
                  </a:lnTo>
                  <a:lnTo>
                    <a:pt x="120" y="277"/>
                  </a:lnTo>
                  <a:lnTo>
                    <a:pt x="103" y="240"/>
                  </a:lnTo>
                  <a:lnTo>
                    <a:pt x="89" y="199"/>
                  </a:lnTo>
                  <a:lnTo>
                    <a:pt x="62" y="153"/>
                  </a:lnTo>
                  <a:lnTo>
                    <a:pt x="45" y="126"/>
                  </a:lnTo>
                  <a:lnTo>
                    <a:pt x="42" y="94"/>
                  </a:lnTo>
                  <a:lnTo>
                    <a:pt x="22" y="69"/>
                  </a:lnTo>
                  <a:lnTo>
                    <a:pt x="12" y="39"/>
                  </a:lnTo>
                  <a:lnTo>
                    <a:pt x="8" y="22"/>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28" name="Rectangle 384"/>
            <p:cNvSpPr>
              <a:spLocks noChangeArrowheads="1"/>
            </p:cNvSpPr>
            <p:nvPr/>
          </p:nvSpPr>
          <p:spPr bwMode="auto">
            <a:xfrm>
              <a:off x="4722813" y="4848225"/>
              <a:ext cx="300037" cy="212725"/>
            </a:xfrm>
            <a:prstGeom prst="rect">
              <a:avLst/>
            </a:prstGeom>
            <a:solidFill>
              <a:schemeClr val="bg2">
                <a:lumMod val="90000"/>
              </a:schemeClr>
            </a:solidFill>
            <a:ln w="9525">
              <a:solidFill>
                <a:schemeClr val="tx1"/>
              </a:solidFill>
              <a:miter lim="800000"/>
              <a:headEnd/>
              <a:tailEnd/>
            </a:ln>
          </p:spPr>
          <p:txBody>
            <a:bodyPr/>
            <a:lstStyle/>
            <a:p>
              <a:endParaRPr lang="en-US" b="1" dirty="0"/>
            </a:p>
          </p:txBody>
        </p:sp>
        <p:sp>
          <p:nvSpPr>
            <p:cNvPr id="429" name="Rectangle 385"/>
            <p:cNvSpPr>
              <a:spLocks noChangeArrowheads="1"/>
            </p:cNvSpPr>
            <p:nvPr/>
          </p:nvSpPr>
          <p:spPr bwMode="auto">
            <a:xfrm>
              <a:off x="4722813" y="4625975"/>
              <a:ext cx="300037" cy="222250"/>
            </a:xfrm>
            <a:prstGeom prst="rect">
              <a:avLst/>
            </a:prstGeom>
            <a:solidFill>
              <a:schemeClr val="bg2">
                <a:lumMod val="90000"/>
              </a:schemeClr>
            </a:solidFill>
            <a:ln w="9525">
              <a:solidFill>
                <a:schemeClr val="tx1"/>
              </a:solidFill>
              <a:miter lim="800000"/>
              <a:headEnd/>
              <a:tailEnd/>
            </a:ln>
          </p:spPr>
          <p:txBody>
            <a:bodyPr/>
            <a:lstStyle/>
            <a:p>
              <a:endParaRPr lang="en-US" b="1" dirty="0"/>
            </a:p>
          </p:txBody>
        </p:sp>
        <p:sp>
          <p:nvSpPr>
            <p:cNvPr id="430" name="Freeform 386"/>
            <p:cNvSpPr>
              <a:spLocks/>
            </p:cNvSpPr>
            <p:nvPr/>
          </p:nvSpPr>
          <p:spPr bwMode="auto">
            <a:xfrm>
              <a:off x="5022850" y="4848225"/>
              <a:ext cx="246063" cy="296863"/>
            </a:xfrm>
            <a:custGeom>
              <a:avLst/>
              <a:gdLst/>
              <a:ahLst/>
              <a:cxnLst>
                <a:cxn ang="0">
                  <a:pos x="0" y="0"/>
                </a:cxn>
                <a:cxn ang="0">
                  <a:pos x="165" y="0"/>
                </a:cxn>
                <a:cxn ang="0">
                  <a:pos x="165" y="190"/>
                </a:cxn>
                <a:cxn ang="0">
                  <a:pos x="0" y="198"/>
                </a:cxn>
                <a:cxn ang="0">
                  <a:pos x="0" y="142"/>
                </a:cxn>
                <a:cxn ang="0">
                  <a:pos x="0" y="0"/>
                </a:cxn>
              </a:cxnLst>
              <a:rect l="0" t="0" r="r" b="b"/>
              <a:pathLst>
                <a:path w="165" h="198">
                  <a:moveTo>
                    <a:pt x="0" y="0"/>
                  </a:moveTo>
                  <a:lnTo>
                    <a:pt x="165" y="0"/>
                  </a:lnTo>
                  <a:lnTo>
                    <a:pt x="165" y="190"/>
                  </a:lnTo>
                  <a:lnTo>
                    <a:pt x="0" y="198"/>
                  </a:lnTo>
                  <a:lnTo>
                    <a:pt x="0" y="142"/>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31" name="Freeform 387"/>
            <p:cNvSpPr>
              <a:spLocks/>
            </p:cNvSpPr>
            <p:nvPr/>
          </p:nvSpPr>
          <p:spPr bwMode="auto">
            <a:xfrm>
              <a:off x="4683125" y="5060950"/>
              <a:ext cx="585788" cy="458788"/>
            </a:xfrm>
            <a:custGeom>
              <a:avLst/>
              <a:gdLst/>
              <a:ahLst/>
              <a:cxnLst>
                <a:cxn ang="0">
                  <a:pos x="0" y="0"/>
                </a:cxn>
                <a:cxn ang="0">
                  <a:pos x="27" y="0"/>
                </a:cxn>
                <a:cxn ang="0">
                  <a:pos x="227" y="0"/>
                </a:cxn>
                <a:cxn ang="0">
                  <a:pos x="227" y="56"/>
                </a:cxn>
                <a:cxn ang="0">
                  <a:pos x="392" y="48"/>
                </a:cxn>
                <a:cxn ang="0">
                  <a:pos x="392" y="305"/>
                </a:cxn>
                <a:cxn ang="0">
                  <a:pos x="356" y="305"/>
                </a:cxn>
                <a:cxn ang="0">
                  <a:pos x="242" y="305"/>
                </a:cxn>
                <a:cxn ang="0">
                  <a:pos x="230" y="291"/>
                </a:cxn>
                <a:cxn ang="0">
                  <a:pos x="207" y="307"/>
                </a:cxn>
                <a:cxn ang="0">
                  <a:pos x="198" y="299"/>
                </a:cxn>
                <a:cxn ang="0">
                  <a:pos x="194" y="282"/>
                </a:cxn>
                <a:cxn ang="0">
                  <a:pos x="201" y="262"/>
                </a:cxn>
                <a:cxn ang="0">
                  <a:pos x="199" y="234"/>
                </a:cxn>
                <a:cxn ang="0">
                  <a:pos x="187" y="203"/>
                </a:cxn>
                <a:cxn ang="0">
                  <a:pos x="171" y="188"/>
                </a:cxn>
                <a:cxn ang="0">
                  <a:pos x="133" y="170"/>
                </a:cxn>
                <a:cxn ang="0">
                  <a:pos x="97" y="139"/>
                </a:cxn>
                <a:cxn ang="0">
                  <a:pos x="88" y="108"/>
                </a:cxn>
                <a:cxn ang="0">
                  <a:pos x="64" y="73"/>
                </a:cxn>
                <a:cxn ang="0">
                  <a:pos x="36" y="34"/>
                </a:cxn>
                <a:cxn ang="0">
                  <a:pos x="0" y="0"/>
                </a:cxn>
              </a:cxnLst>
              <a:rect l="0" t="0" r="r" b="b"/>
              <a:pathLst>
                <a:path w="392" h="307">
                  <a:moveTo>
                    <a:pt x="0" y="0"/>
                  </a:moveTo>
                  <a:lnTo>
                    <a:pt x="27" y="0"/>
                  </a:lnTo>
                  <a:lnTo>
                    <a:pt x="227" y="0"/>
                  </a:lnTo>
                  <a:lnTo>
                    <a:pt x="227" y="56"/>
                  </a:lnTo>
                  <a:lnTo>
                    <a:pt x="392" y="48"/>
                  </a:lnTo>
                  <a:lnTo>
                    <a:pt x="392" y="305"/>
                  </a:lnTo>
                  <a:lnTo>
                    <a:pt x="356" y="305"/>
                  </a:lnTo>
                  <a:lnTo>
                    <a:pt x="242" y="305"/>
                  </a:lnTo>
                  <a:lnTo>
                    <a:pt x="230" y="291"/>
                  </a:lnTo>
                  <a:lnTo>
                    <a:pt x="207" y="307"/>
                  </a:lnTo>
                  <a:lnTo>
                    <a:pt x="198" y="299"/>
                  </a:lnTo>
                  <a:lnTo>
                    <a:pt x="194" y="282"/>
                  </a:lnTo>
                  <a:lnTo>
                    <a:pt x="201" y="262"/>
                  </a:lnTo>
                  <a:lnTo>
                    <a:pt x="199" y="234"/>
                  </a:lnTo>
                  <a:lnTo>
                    <a:pt x="187" y="203"/>
                  </a:lnTo>
                  <a:lnTo>
                    <a:pt x="171" y="188"/>
                  </a:lnTo>
                  <a:lnTo>
                    <a:pt x="133" y="170"/>
                  </a:lnTo>
                  <a:lnTo>
                    <a:pt x="97" y="139"/>
                  </a:lnTo>
                  <a:lnTo>
                    <a:pt x="88" y="108"/>
                  </a:lnTo>
                  <a:lnTo>
                    <a:pt x="64" y="73"/>
                  </a:lnTo>
                  <a:lnTo>
                    <a:pt x="36" y="34"/>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32" name="Freeform 388"/>
            <p:cNvSpPr>
              <a:spLocks/>
            </p:cNvSpPr>
            <p:nvPr/>
          </p:nvSpPr>
          <p:spPr bwMode="auto">
            <a:xfrm>
              <a:off x="5268913" y="5129213"/>
              <a:ext cx="249237" cy="385762"/>
            </a:xfrm>
            <a:custGeom>
              <a:avLst/>
              <a:gdLst/>
              <a:ahLst/>
              <a:cxnLst>
                <a:cxn ang="0">
                  <a:pos x="0" y="0"/>
                </a:cxn>
                <a:cxn ang="0">
                  <a:pos x="133" y="0"/>
                </a:cxn>
                <a:cxn ang="0">
                  <a:pos x="166" y="2"/>
                </a:cxn>
                <a:cxn ang="0">
                  <a:pos x="166" y="257"/>
                </a:cxn>
                <a:cxn ang="0">
                  <a:pos x="89" y="257"/>
                </a:cxn>
                <a:cxn ang="0">
                  <a:pos x="89" y="234"/>
                </a:cxn>
                <a:cxn ang="0">
                  <a:pos x="80" y="234"/>
                </a:cxn>
                <a:cxn ang="0">
                  <a:pos x="80" y="228"/>
                </a:cxn>
                <a:cxn ang="0">
                  <a:pos x="67" y="228"/>
                </a:cxn>
                <a:cxn ang="0">
                  <a:pos x="67" y="236"/>
                </a:cxn>
                <a:cxn ang="0">
                  <a:pos x="60" y="236"/>
                </a:cxn>
                <a:cxn ang="0">
                  <a:pos x="60" y="228"/>
                </a:cxn>
                <a:cxn ang="0">
                  <a:pos x="0" y="228"/>
                </a:cxn>
                <a:cxn ang="0">
                  <a:pos x="0" y="0"/>
                </a:cxn>
              </a:cxnLst>
              <a:rect l="0" t="0" r="r" b="b"/>
              <a:pathLst>
                <a:path w="166" h="257">
                  <a:moveTo>
                    <a:pt x="0" y="0"/>
                  </a:moveTo>
                  <a:lnTo>
                    <a:pt x="133" y="0"/>
                  </a:lnTo>
                  <a:lnTo>
                    <a:pt x="166" y="2"/>
                  </a:lnTo>
                  <a:lnTo>
                    <a:pt x="166" y="257"/>
                  </a:lnTo>
                  <a:lnTo>
                    <a:pt x="89" y="257"/>
                  </a:lnTo>
                  <a:lnTo>
                    <a:pt x="89" y="234"/>
                  </a:lnTo>
                  <a:lnTo>
                    <a:pt x="80" y="234"/>
                  </a:lnTo>
                  <a:lnTo>
                    <a:pt x="80" y="228"/>
                  </a:lnTo>
                  <a:lnTo>
                    <a:pt x="67" y="228"/>
                  </a:lnTo>
                  <a:lnTo>
                    <a:pt x="67" y="236"/>
                  </a:lnTo>
                  <a:lnTo>
                    <a:pt x="60" y="236"/>
                  </a:lnTo>
                  <a:lnTo>
                    <a:pt x="60" y="228"/>
                  </a:lnTo>
                  <a:lnTo>
                    <a:pt x="0" y="228"/>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33" name="Freeform 389"/>
            <p:cNvSpPr>
              <a:spLocks/>
            </p:cNvSpPr>
            <p:nvPr/>
          </p:nvSpPr>
          <p:spPr bwMode="auto">
            <a:xfrm>
              <a:off x="6484938" y="3860800"/>
              <a:ext cx="306387" cy="273050"/>
            </a:xfrm>
            <a:custGeom>
              <a:avLst/>
              <a:gdLst/>
              <a:ahLst/>
              <a:cxnLst>
                <a:cxn ang="0">
                  <a:pos x="7" y="118"/>
                </a:cxn>
                <a:cxn ang="0">
                  <a:pos x="0" y="0"/>
                </a:cxn>
                <a:cxn ang="0">
                  <a:pos x="24" y="7"/>
                </a:cxn>
                <a:cxn ang="0">
                  <a:pos x="57" y="29"/>
                </a:cxn>
                <a:cxn ang="0">
                  <a:pos x="128" y="29"/>
                </a:cxn>
                <a:cxn ang="0">
                  <a:pos x="134" y="41"/>
                </a:cxn>
                <a:cxn ang="0">
                  <a:pos x="136" y="54"/>
                </a:cxn>
                <a:cxn ang="0">
                  <a:pos x="144" y="64"/>
                </a:cxn>
                <a:cxn ang="0">
                  <a:pos x="164" y="71"/>
                </a:cxn>
                <a:cxn ang="0">
                  <a:pos x="162" y="84"/>
                </a:cxn>
                <a:cxn ang="0">
                  <a:pos x="184" y="74"/>
                </a:cxn>
                <a:cxn ang="0">
                  <a:pos x="205" y="131"/>
                </a:cxn>
                <a:cxn ang="0">
                  <a:pos x="157" y="182"/>
                </a:cxn>
                <a:cxn ang="0">
                  <a:pos x="133" y="160"/>
                </a:cxn>
                <a:cxn ang="0">
                  <a:pos x="110" y="154"/>
                </a:cxn>
                <a:cxn ang="0">
                  <a:pos x="101" y="157"/>
                </a:cxn>
                <a:cxn ang="0">
                  <a:pos x="101" y="143"/>
                </a:cxn>
                <a:cxn ang="0">
                  <a:pos x="73" y="143"/>
                </a:cxn>
                <a:cxn ang="0">
                  <a:pos x="42" y="165"/>
                </a:cxn>
                <a:cxn ang="0">
                  <a:pos x="13" y="166"/>
                </a:cxn>
                <a:cxn ang="0">
                  <a:pos x="7" y="118"/>
                </a:cxn>
              </a:cxnLst>
              <a:rect l="0" t="0" r="r" b="b"/>
              <a:pathLst>
                <a:path w="205" h="182">
                  <a:moveTo>
                    <a:pt x="7" y="118"/>
                  </a:moveTo>
                  <a:lnTo>
                    <a:pt x="0" y="0"/>
                  </a:lnTo>
                  <a:lnTo>
                    <a:pt x="24" y="7"/>
                  </a:lnTo>
                  <a:lnTo>
                    <a:pt x="57" y="29"/>
                  </a:lnTo>
                  <a:lnTo>
                    <a:pt x="128" y="29"/>
                  </a:lnTo>
                  <a:lnTo>
                    <a:pt x="134" y="41"/>
                  </a:lnTo>
                  <a:lnTo>
                    <a:pt x="136" y="54"/>
                  </a:lnTo>
                  <a:lnTo>
                    <a:pt x="144" y="64"/>
                  </a:lnTo>
                  <a:lnTo>
                    <a:pt x="164" y="71"/>
                  </a:lnTo>
                  <a:lnTo>
                    <a:pt x="162" y="84"/>
                  </a:lnTo>
                  <a:lnTo>
                    <a:pt x="184" y="74"/>
                  </a:lnTo>
                  <a:lnTo>
                    <a:pt x="205" y="131"/>
                  </a:lnTo>
                  <a:lnTo>
                    <a:pt x="157" y="182"/>
                  </a:lnTo>
                  <a:lnTo>
                    <a:pt x="133" y="160"/>
                  </a:lnTo>
                  <a:lnTo>
                    <a:pt x="110" y="154"/>
                  </a:lnTo>
                  <a:lnTo>
                    <a:pt x="101" y="157"/>
                  </a:lnTo>
                  <a:lnTo>
                    <a:pt x="101" y="143"/>
                  </a:lnTo>
                  <a:lnTo>
                    <a:pt x="73" y="143"/>
                  </a:lnTo>
                  <a:lnTo>
                    <a:pt x="42" y="165"/>
                  </a:lnTo>
                  <a:lnTo>
                    <a:pt x="13" y="166"/>
                  </a:lnTo>
                  <a:lnTo>
                    <a:pt x="7" y="118"/>
                  </a:lnTo>
                  <a:close/>
                </a:path>
              </a:pathLst>
            </a:custGeom>
            <a:solidFill>
              <a:schemeClr val="accent6"/>
            </a:solidFill>
            <a:ln w="9525">
              <a:solidFill>
                <a:schemeClr val="tx1"/>
              </a:solidFill>
              <a:round/>
              <a:headEnd/>
              <a:tailEnd/>
            </a:ln>
          </p:spPr>
          <p:txBody>
            <a:bodyPr/>
            <a:lstStyle/>
            <a:p>
              <a:endParaRPr lang="en-US" b="1" dirty="0"/>
            </a:p>
          </p:txBody>
        </p:sp>
        <p:sp>
          <p:nvSpPr>
            <p:cNvPr id="434" name="Freeform 390"/>
            <p:cNvSpPr>
              <a:spLocks/>
            </p:cNvSpPr>
            <p:nvPr/>
          </p:nvSpPr>
          <p:spPr bwMode="auto">
            <a:xfrm>
              <a:off x="6434138" y="4057650"/>
              <a:ext cx="454025" cy="328613"/>
            </a:xfrm>
            <a:custGeom>
              <a:avLst/>
              <a:gdLst/>
              <a:ahLst/>
              <a:cxnLst>
                <a:cxn ang="0">
                  <a:pos x="46" y="35"/>
                </a:cxn>
                <a:cxn ang="0">
                  <a:pos x="0" y="21"/>
                </a:cxn>
                <a:cxn ang="0">
                  <a:pos x="40" y="134"/>
                </a:cxn>
                <a:cxn ang="0">
                  <a:pos x="161" y="197"/>
                </a:cxn>
                <a:cxn ang="0">
                  <a:pos x="178" y="194"/>
                </a:cxn>
                <a:cxn ang="0">
                  <a:pos x="190" y="188"/>
                </a:cxn>
                <a:cxn ang="0">
                  <a:pos x="207" y="200"/>
                </a:cxn>
                <a:cxn ang="0">
                  <a:pos x="218" y="205"/>
                </a:cxn>
                <a:cxn ang="0">
                  <a:pos x="231" y="217"/>
                </a:cxn>
                <a:cxn ang="0">
                  <a:pos x="241" y="220"/>
                </a:cxn>
                <a:cxn ang="0">
                  <a:pos x="252" y="211"/>
                </a:cxn>
                <a:cxn ang="0">
                  <a:pos x="274" y="201"/>
                </a:cxn>
                <a:cxn ang="0">
                  <a:pos x="277" y="191"/>
                </a:cxn>
                <a:cxn ang="0">
                  <a:pos x="283" y="183"/>
                </a:cxn>
                <a:cxn ang="0">
                  <a:pos x="277" y="174"/>
                </a:cxn>
                <a:cxn ang="0">
                  <a:pos x="281" y="160"/>
                </a:cxn>
                <a:cxn ang="0">
                  <a:pos x="292" y="160"/>
                </a:cxn>
                <a:cxn ang="0">
                  <a:pos x="303" y="154"/>
                </a:cxn>
                <a:cxn ang="0">
                  <a:pos x="294" y="149"/>
                </a:cxn>
                <a:cxn ang="0">
                  <a:pos x="297" y="132"/>
                </a:cxn>
                <a:cxn ang="0">
                  <a:pos x="297" y="114"/>
                </a:cxn>
                <a:cxn ang="0">
                  <a:pos x="280" y="89"/>
                </a:cxn>
                <a:cxn ang="0">
                  <a:pos x="271" y="77"/>
                </a:cxn>
                <a:cxn ang="0">
                  <a:pos x="271" y="60"/>
                </a:cxn>
                <a:cxn ang="0">
                  <a:pos x="254" y="55"/>
                </a:cxn>
                <a:cxn ang="0">
                  <a:pos x="238" y="0"/>
                </a:cxn>
                <a:cxn ang="0">
                  <a:pos x="190" y="51"/>
                </a:cxn>
                <a:cxn ang="0">
                  <a:pos x="166" y="29"/>
                </a:cxn>
                <a:cxn ang="0">
                  <a:pos x="143" y="23"/>
                </a:cxn>
                <a:cxn ang="0">
                  <a:pos x="134" y="26"/>
                </a:cxn>
                <a:cxn ang="0">
                  <a:pos x="134" y="12"/>
                </a:cxn>
                <a:cxn ang="0">
                  <a:pos x="106" y="12"/>
                </a:cxn>
                <a:cxn ang="0">
                  <a:pos x="75" y="34"/>
                </a:cxn>
                <a:cxn ang="0">
                  <a:pos x="46" y="35"/>
                </a:cxn>
              </a:cxnLst>
              <a:rect l="0" t="0" r="r" b="b"/>
              <a:pathLst>
                <a:path w="303" h="220">
                  <a:moveTo>
                    <a:pt x="46" y="35"/>
                  </a:moveTo>
                  <a:lnTo>
                    <a:pt x="0" y="21"/>
                  </a:lnTo>
                  <a:lnTo>
                    <a:pt x="40" y="134"/>
                  </a:lnTo>
                  <a:lnTo>
                    <a:pt x="161" y="197"/>
                  </a:lnTo>
                  <a:lnTo>
                    <a:pt x="178" y="194"/>
                  </a:lnTo>
                  <a:lnTo>
                    <a:pt x="190" y="188"/>
                  </a:lnTo>
                  <a:lnTo>
                    <a:pt x="207" y="200"/>
                  </a:lnTo>
                  <a:lnTo>
                    <a:pt x="218" y="205"/>
                  </a:lnTo>
                  <a:lnTo>
                    <a:pt x="231" y="217"/>
                  </a:lnTo>
                  <a:lnTo>
                    <a:pt x="241" y="220"/>
                  </a:lnTo>
                  <a:lnTo>
                    <a:pt x="252" y="211"/>
                  </a:lnTo>
                  <a:lnTo>
                    <a:pt x="274" y="201"/>
                  </a:lnTo>
                  <a:lnTo>
                    <a:pt x="277" y="191"/>
                  </a:lnTo>
                  <a:lnTo>
                    <a:pt x="283" y="183"/>
                  </a:lnTo>
                  <a:lnTo>
                    <a:pt x="277" y="174"/>
                  </a:lnTo>
                  <a:lnTo>
                    <a:pt x="281" y="160"/>
                  </a:lnTo>
                  <a:lnTo>
                    <a:pt x="292" y="160"/>
                  </a:lnTo>
                  <a:lnTo>
                    <a:pt x="303" y="154"/>
                  </a:lnTo>
                  <a:lnTo>
                    <a:pt x="294" y="149"/>
                  </a:lnTo>
                  <a:lnTo>
                    <a:pt x="297" y="132"/>
                  </a:lnTo>
                  <a:lnTo>
                    <a:pt x="297" y="114"/>
                  </a:lnTo>
                  <a:lnTo>
                    <a:pt x="280" y="89"/>
                  </a:lnTo>
                  <a:lnTo>
                    <a:pt x="271" y="77"/>
                  </a:lnTo>
                  <a:lnTo>
                    <a:pt x="271" y="60"/>
                  </a:lnTo>
                  <a:lnTo>
                    <a:pt x="254" y="55"/>
                  </a:lnTo>
                  <a:lnTo>
                    <a:pt x="238" y="0"/>
                  </a:lnTo>
                  <a:lnTo>
                    <a:pt x="190" y="51"/>
                  </a:lnTo>
                  <a:lnTo>
                    <a:pt x="166" y="29"/>
                  </a:lnTo>
                  <a:lnTo>
                    <a:pt x="143" y="23"/>
                  </a:lnTo>
                  <a:lnTo>
                    <a:pt x="134" y="26"/>
                  </a:lnTo>
                  <a:lnTo>
                    <a:pt x="134" y="12"/>
                  </a:lnTo>
                  <a:lnTo>
                    <a:pt x="106" y="12"/>
                  </a:lnTo>
                  <a:lnTo>
                    <a:pt x="75" y="34"/>
                  </a:lnTo>
                  <a:lnTo>
                    <a:pt x="46" y="35"/>
                  </a:lnTo>
                  <a:close/>
                </a:path>
              </a:pathLst>
            </a:custGeom>
            <a:solidFill>
              <a:schemeClr val="accent6"/>
            </a:solidFill>
            <a:ln w="9525">
              <a:solidFill>
                <a:schemeClr val="tx1"/>
              </a:solidFill>
              <a:round/>
              <a:headEnd/>
              <a:tailEnd/>
            </a:ln>
          </p:spPr>
          <p:txBody>
            <a:bodyPr/>
            <a:lstStyle/>
            <a:p>
              <a:endParaRPr lang="en-US" b="1" dirty="0"/>
            </a:p>
          </p:txBody>
        </p:sp>
        <p:sp>
          <p:nvSpPr>
            <p:cNvPr id="435" name="Freeform 391"/>
            <p:cNvSpPr>
              <a:spLocks/>
            </p:cNvSpPr>
            <p:nvPr/>
          </p:nvSpPr>
          <p:spPr bwMode="auto">
            <a:xfrm>
              <a:off x="6345238" y="4037013"/>
              <a:ext cx="158750" cy="252412"/>
            </a:xfrm>
            <a:custGeom>
              <a:avLst/>
              <a:gdLst/>
              <a:ahLst/>
              <a:cxnLst>
                <a:cxn ang="0">
                  <a:pos x="10" y="65"/>
                </a:cxn>
                <a:cxn ang="0">
                  <a:pos x="0" y="42"/>
                </a:cxn>
                <a:cxn ang="0">
                  <a:pos x="10" y="25"/>
                </a:cxn>
                <a:cxn ang="0">
                  <a:pos x="10" y="14"/>
                </a:cxn>
                <a:cxn ang="0">
                  <a:pos x="21" y="8"/>
                </a:cxn>
                <a:cxn ang="0">
                  <a:pos x="100" y="0"/>
                </a:cxn>
                <a:cxn ang="0">
                  <a:pos x="106" y="48"/>
                </a:cxn>
                <a:cxn ang="0">
                  <a:pos x="60" y="34"/>
                </a:cxn>
                <a:cxn ang="0">
                  <a:pos x="100" y="147"/>
                </a:cxn>
                <a:cxn ang="0">
                  <a:pos x="50" y="168"/>
                </a:cxn>
                <a:cxn ang="0">
                  <a:pos x="38" y="147"/>
                </a:cxn>
                <a:cxn ang="0">
                  <a:pos x="29" y="142"/>
                </a:cxn>
                <a:cxn ang="0">
                  <a:pos x="23" y="137"/>
                </a:cxn>
                <a:cxn ang="0">
                  <a:pos x="23" y="116"/>
                </a:cxn>
                <a:cxn ang="0">
                  <a:pos x="15" y="104"/>
                </a:cxn>
                <a:cxn ang="0">
                  <a:pos x="23" y="90"/>
                </a:cxn>
                <a:cxn ang="0">
                  <a:pos x="21" y="71"/>
                </a:cxn>
                <a:cxn ang="0">
                  <a:pos x="10" y="65"/>
                </a:cxn>
              </a:cxnLst>
              <a:rect l="0" t="0" r="r" b="b"/>
              <a:pathLst>
                <a:path w="106" h="168">
                  <a:moveTo>
                    <a:pt x="10" y="65"/>
                  </a:moveTo>
                  <a:lnTo>
                    <a:pt x="0" y="42"/>
                  </a:lnTo>
                  <a:lnTo>
                    <a:pt x="10" y="25"/>
                  </a:lnTo>
                  <a:lnTo>
                    <a:pt x="10" y="14"/>
                  </a:lnTo>
                  <a:lnTo>
                    <a:pt x="21" y="8"/>
                  </a:lnTo>
                  <a:lnTo>
                    <a:pt x="100" y="0"/>
                  </a:lnTo>
                  <a:lnTo>
                    <a:pt x="106" y="48"/>
                  </a:lnTo>
                  <a:lnTo>
                    <a:pt x="60" y="34"/>
                  </a:lnTo>
                  <a:lnTo>
                    <a:pt x="100" y="147"/>
                  </a:lnTo>
                  <a:lnTo>
                    <a:pt x="50" y="168"/>
                  </a:lnTo>
                  <a:lnTo>
                    <a:pt x="38" y="147"/>
                  </a:lnTo>
                  <a:lnTo>
                    <a:pt x="29" y="142"/>
                  </a:lnTo>
                  <a:lnTo>
                    <a:pt x="23" y="137"/>
                  </a:lnTo>
                  <a:lnTo>
                    <a:pt x="23" y="116"/>
                  </a:lnTo>
                  <a:lnTo>
                    <a:pt x="15" y="104"/>
                  </a:lnTo>
                  <a:lnTo>
                    <a:pt x="23" y="90"/>
                  </a:lnTo>
                  <a:lnTo>
                    <a:pt x="21" y="71"/>
                  </a:lnTo>
                  <a:lnTo>
                    <a:pt x="10" y="6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36" name="Freeform 392"/>
            <p:cNvSpPr>
              <a:spLocks/>
            </p:cNvSpPr>
            <p:nvPr/>
          </p:nvSpPr>
          <p:spPr bwMode="auto">
            <a:xfrm>
              <a:off x="6405563" y="4257675"/>
              <a:ext cx="269875" cy="260350"/>
            </a:xfrm>
            <a:custGeom>
              <a:avLst/>
              <a:gdLst/>
              <a:ahLst/>
              <a:cxnLst>
                <a:cxn ang="0">
                  <a:pos x="10" y="21"/>
                </a:cxn>
                <a:cxn ang="0">
                  <a:pos x="60" y="0"/>
                </a:cxn>
                <a:cxn ang="0">
                  <a:pos x="181" y="63"/>
                </a:cxn>
                <a:cxn ang="0">
                  <a:pos x="177" y="81"/>
                </a:cxn>
                <a:cxn ang="0">
                  <a:pos x="172" y="103"/>
                </a:cxn>
                <a:cxn ang="0">
                  <a:pos x="149" y="109"/>
                </a:cxn>
                <a:cxn ang="0">
                  <a:pos x="144" y="121"/>
                </a:cxn>
                <a:cxn ang="0">
                  <a:pos x="137" y="149"/>
                </a:cxn>
                <a:cxn ang="0">
                  <a:pos x="124" y="152"/>
                </a:cxn>
                <a:cxn ang="0">
                  <a:pos x="120" y="161"/>
                </a:cxn>
                <a:cxn ang="0">
                  <a:pos x="107" y="155"/>
                </a:cxn>
                <a:cxn ang="0">
                  <a:pos x="81" y="160"/>
                </a:cxn>
                <a:cxn ang="0">
                  <a:pos x="66" y="174"/>
                </a:cxn>
                <a:cxn ang="0">
                  <a:pos x="37" y="149"/>
                </a:cxn>
                <a:cxn ang="0">
                  <a:pos x="35" y="137"/>
                </a:cxn>
                <a:cxn ang="0">
                  <a:pos x="23" y="121"/>
                </a:cxn>
                <a:cxn ang="0">
                  <a:pos x="12" y="115"/>
                </a:cxn>
                <a:cxn ang="0">
                  <a:pos x="7" y="103"/>
                </a:cxn>
                <a:cxn ang="0">
                  <a:pos x="6" y="84"/>
                </a:cxn>
                <a:cxn ang="0">
                  <a:pos x="0" y="75"/>
                </a:cxn>
                <a:cxn ang="0">
                  <a:pos x="0" y="63"/>
                </a:cxn>
                <a:cxn ang="0">
                  <a:pos x="12" y="55"/>
                </a:cxn>
                <a:cxn ang="0">
                  <a:pos x="10" y="21"/>
                </a:cxn>
              </a:cxnLst>
              <a:rect l="0" t="0" r="r" b="b"/>
              <a:pathLst>
                <a:path w="181" h="174">
                  <a:moveTo>
                    <a:pt x="10" y="21"/>
                  </a:moveTo>
                  <a:lnTo>
                    <a:pt x="60" y="0"/>
                  </a:lnTo>
                  <a:lnTo>
                    <a:pt x="181" y="63"/>
                  </a:lnTo>
                  <a:lnTo>
                    <a:pt x="177" y="81"/>
                  </a:lnTo>
                  <a:lnTo>
                    <a:pt x="172" y="103"/>
                  </a:lnTo>
                  <a:lnTo>
                    <a:pt x="149" y="109"/>
                  </a:lnTo>
                  <a:lnTo>
                    <a:pt x="144" y="121"/>
                  </a:lnTo>
                  <a:lnTo>
                    <a:pt x="137" y="149"/>
                  </a:lnTo>
                  <a:lnTo>
                    <a:pt x="124" y="152"/>
                  </a:lnTo>
                  <a:lnTo>
                    <a:pt x="120" y="161"/>
                  </a:lnTo>
                  <a:lnTo>
                    <a:pt x="107" y="155"/>
                  </a:lnTo>
                  <a:lnTo>
                    <a:pt x="81" y="160"/>
                  </a:lnTo>
                  <a:lnTo>
                    <a:pt x="66" y="174"/>
                  </a:lnTo>
                  <a:lnTo>
                    <a:pt x="37" y="149"/>
                  </a:lnTo>
                  <a:lnTo>
                    <a:pt x="35" y="137"/>
                  </a:lnTo>
                  <a:lnTo>
                    <a:pt x="23" y="121"/>
                  </a:lnTo>
                  <a:lnTo>
                    <a:pt x="12" y="115"/>
                  </a:lnTo>
                  <a:lnTo>
                    <a:pt x="7" y="103"/>
                  </a:lnTo>
                  <a:lnTo>
                    <a:pt x="6" y="84"/>
                  </a:lnTo>
                  <a:lnTo>
                    <a:pt x="0" y="75"/>
                  </a:lnTo>
                  <a:lnTo>
                    <a:pt x="0" y="63"/>
                  </a:lnTo>
                  <a:lnTo>
                    <a:pt x="12" y="55"/>
                  </a:lnTo>
                  <a:lnTo>
                    <a:pt x="10" y="21"/>
                  </a:lnTo>
                  <a:close/>
                </a:path>
              </a:pathLst>
            </a:custGeom>
            <a:solidFill>
              <a:schemeClr val="accent6"/>
            </a:solidFill>
            <a:ln w="9525">
              <a:solidFill>
                <a:schemeClr val="tx1"/>
              </a:solidFill>
              <a:round/>
              <a:headEnd/>
              <a:tailEnd/>
            </a:ln>
          </p:spPr>
          <p:txBody>
            <a:bodyPr/>
            <a:lstStyle/>
            <a:p>
              <a:endParaRPr lang="en-US" b="1" dirty="0"/>
            </a:p>
          </p:txBody>
        </p:sp>
        <p:sp>
          <p:nvSpPr>
            <p:cNvPr id="437" name="Freeform 393"/>
            <p:cNvSpPr>
              <a:spLocks/>
            </p:cNvSpPr>
            <p:nvPr/>
          </p:nvSpPr>
          <p:spPr bwMode="auto">
            <a:xfrm>
              <a:off x="6759575" y="4321175"/>
              <a:ext cx="354013" cy="249238"/>
            </a:xfrm>
            <a:custGeom>
              <a:avLst/>
              <a:gdLst/>
              <a:ahLst/>
              <a:cxnLst>
                <a:cxn ang="0">
                  <a:pos x="1" y="28"/>
                </a:cxn>
                <a:cxn ang="0">
                  <a:pos x="14" y="40"/>
                </a:cxn>
                <a:cxn ang="0">
                  <a:pos x="24" y="43"/>
                </a:cxn>
                <a:cxn ang="0">
                  <a:pos x="35" y="34"/>
                </a:cxn>
                <a:cxn ang="0">
                  <a:pos x="57" y="24"/>
                </a:cxn>
                <a:cxn ang="0">
                  <a:pos x="70" y="35"/>
                </a:cxn>
                <a:cxn ang="0">
                  <a:pos x="89" y="35"/>
                </a:cxn>
                <a:cxn ang="0">
                  <a:pos x="115" y="20"/>
                </a:cxn>
                <a:cxn ang="0">
                  <a:pos x="124" y="24"/>
                </a:cxn>
                <a:cxn ang="0">
                  <a:pos x="181" y="6"/>
                </a:cxn>
                <a:cxn ang="0">
                  <a:pos x="191" y="12"/>
                </a:cxn>
                <a:cxn ang="0">
                  <a:pos x="212" y="11"/>
                </a:cxn>
                <a:cxn ang="0">
                  <a:pos x="218" y="0"/>
                </a:cxn>
                <a:cxn ang="0">
                  <a:pos x="237" y="15"/>
                </a:cxn>
                <a:cxn ang="0">
                  <a:pos x="187" y="40"/>
                </a:cxn>
                <a:cxn ang="0">
                  <a:pos x="146" y="66"/>
                </a:cxn>
                <a:cxn ang="0">
                  <a:pos x="123" y="92"/>
                </a:cxn>
                <a:cxn ang="0">
                  <a:pos x="43" y="166"/>
                </a:cxn>
                <a:cxn ang="0">
                  <a:pos x="41" y="145"/>
                </a:cxn>
                <a:cxn ang="0">
                  <a:pos x="47" y="140"/>
                </a:cxn>
                <a:cxn ang="0">
                  <a:pos x="43" y="131"/>
                </a:cxn>
                <a:cxn ang="0">
                  <a:pos x="30" y="106"/>
                </a:cxn>
                <a:cxn ang="0">
                  <a:pos x="0" y="60"/>
                </a:cxn>
                <a:cxn ang="0">
                  <a:pos x="1" y="28"/>
                </a:cxn>
              </a:cxnLst>
              <a:rect l="0" t="0" r="r" b="b"/>
              <a:pathLst>
                <a:path w="237" h="166">
                  <a:moveTo>
                    <a:pt x="1" y="28"/>
                  </a:moveTo>
                  <a:lnTo>
                    <a:pt x="14" y="40"/>
                  </a:lnTo>
                  <a:lnTo>
                    <a:pt x="24" y="43"/>
                  </a:lnTo>
                  <a:lnTo>
                    <a:pt x="35" y="34"/>
                  </a:lnTo>
                  <a:lnTo>
                    <a:pt x="57" y="24"/>
                  </a:lnTo>
                  <a:lnTo>
                    <a:pt x="70" y="35"/>
                  </a:lnTo>
                  <a:lnTo>
                    <a:pt x="89" y="35"/>
                  </a:lnTo>
                  <a:lnTo>
                    <a:pt x="115" y="20"/>
                  </a:lnTo>
                  <a:lnTo>
                    <a:pt x="124" y="24"/>
                  </a:lnTo>
                  <a:lnTo>
                    <a:pt x="181" y="6"/>
                  </a:lnTo>
                  <a:lnTo>
                    <a:pt x="191" y="12"/>
                  </a:lnTo>
                  <a:lnTo>
                    <a:pt x="212" y="11"/>
                  </a:lnTo>
                  <a:lnTo>
                    <a:pt x="218" y="0"/>
                  </a:lnTo>
                  <a:lnTo>
                    <a:pt x="237" y="15"/>
                  </a:lnTo>
                  <a:lnTo>
                    <a:pt x="187" y="40"/>
                  </a:lnTo>
                  <a:lnTo>
                    <a:pt x="146" y="66"/>
                  </a:lnTo>
                  <a:lnTo>
                    <a:pt x="123" y="92"/>
                  </a:lnTo>
                  <a:lnTo>
                    <a:pt x="43" y="166"/>
                  </a:lnTo>
                  <a:lnTo>
                    <a:pt x="41" y="145"/>
                  </a:lnTo>
                  <a:lnTo>
                    <a:pt x="47" y="140"/>
                  </a:lnTo>
                  <a:lnTo>
                    <a:pt x="43" y="131"/>
                  </a:lnTo>
                  <a:lnTo>
                    <a:pt x="30" y="106"/>
                  </a:lnTo>
                  <a:lnTo>
                    <a:pt x="0" y="60"/>
                  </a:lnTo>
                  <a:lnTo>
                    <a:pt x="1" y="28"/>
                  </a:lnTo>
                  <a:close/>
                </a:path>
              </a:pathLst>
            </a:custGeom>
            <a:solidFill>
              <a:schemeClr val="accent6"/>
            </a:solidFill>
            <a:ln w="9525">
              <a:solidFill>
                <a:schemeClr val="tx1"/>
              </a:solidFill>
              <a:round/>
              <a:headEnd/>
              <a:tailEnd/>
            </a:ln>
          </p:spPr>
          <p:txBody>
            <a:bodyPr/>
            <a:lstStyle/>
            <a:p>
              <a:endParaRPr lang="en-US" b="1" dirty="0"/>
            </a:p>
          </p:txBody>
        </p:sp>
        <p:sp>
          <p:nvSpPr>
            <p:cNvPr id="438" name="Freeform 394"/>
            <p:cNvSpPr>
              <a:spLocks/>
            </p:cNvSpPr>
            <p:nvPr/>
          </p:nvSpPr>
          <p:spPr bwMode="auto">
            <a:xfrm>
              <a:off x="6503988" y="4338638"/>
              <a:ext cx="325437" cy="384175"/>
            </a:xfrm>
            <a:custGeom>
              <a:avLst/>
              <a:gdLst/>
              <a:ahLst/>
              <a:cxnLst>
                <a:cxn ang="0">
                  <a:pos x="0" y="120"/>
                </a:cxn>
                <a:cxn ang="0">
                  <a:pos x="15" y="106"/>
                </a:cxn>
                <a:cxn ang="0">
                  <a:pos x="41" y="101"/>
                </a:cxn>
                <a:cxn ang="0">
                  <a:pos x="54" y="107"/>
                </a:cxn>
                <a:cxn ang="0">
                  <a:pos x="58" y="98"/>
                </a:cxn>
                <a:cxn ang="0">
                  <a:pos x="71" y="95"/>
                </a:cxn>
                <a:cxn ang="0">
                  <a:pos x="78" y="67"/>
                </a:cxn>
                <a:cxn ang="0">
                  <a:pos x="83" y="55"/>
                </a:cxn>
                <a:cxn ang="0">
                  <a:pos x="106" y="49"/>
                </a:cxn>
                <a:cxn ang="0">
                  <a:pos x="115" y="9"/>
                </a:cxn>
                <a:cxn ang="0">
                  <a:pos x="132" y="6"/>
                </a:cxn>
                <a:cxn ang="0">
                  <a:pos x="144" y="0"/>
                </a:cxn>
                <a:cxn ang="0">
                  <a:pos x="161" y="12"/>
                </a:cxn>
                <a:cxn ang="0">
                  <a:pos x="172" y="17"/>
                </a:cxn>
                <a:cxn ang="0">
                  <a:pos x="171" y="49"/>
                </a:cxn>
                <a:cxn ang="0">
                  <a:pos x="201" y="95"/>
                </a:cxn>
                <a:cxn ang="0">
                  <a:pos x="218" y="129"/>
                </a:cxn>
                <a:cxn ang="0">
                  <a:pos x="212" y="134"/>
                </a:cxn>
                <a:cxn ang="0">
                  <a:pos x="214" y="161"/>
                </a:cxn>
                <a:cxn ang="0">
                  <a:pos x="175" y="198"/>
                </a:cxn>
                <a:cxn ang="0">
                  <a:pos x="101" y="257"/>
                </a:cxn>
                <a:cxn ang="0">
                  <a:pos x="88" y="241"/>
                </a:cxn>
                <a:cxn ang="0">
                  <a:pos x="71" y="237"/>
                </a:cxn>
                <a:cxn ang="0">
                  <a:pos x="60" y="221"/>
                </a:cxn>
                <a:cxn ang="0">
                  <a:pos x="43" y="211"/>
                </a:cxn>
                <a:cxn ang="0">
                  <a:pos x="24" y="200"/>
                </a:cxn>
                <a:cxn ang="0">
                  <a:pos x="23" y="180"/>
                </a:cxn>
                <a:cxn ang="0">
                  <a:pos x="3" y="155"/>
                </a:cxn>
                <a:cxn ang="0">
                  <a:pos x="0" y="120"/>
                </a:cxn>
              </a:cxnLst>
              <a:rect l="0" t="0" r="r" b="b"/>
              <a:pathLst>
                <a:path w="218" h="257">
                  <a:moveTo>
                    <a:pt x="0" y="120"/>
                  </a:moveTo>
                  <a:lnTo>
                    <a:pt x="15" y="106"/>
                  </a:lnTo>
                  <a:lnTo>
                    <a:pt x="41" y="101"/>
                  </a:lnTo>
                  <a:lnTo>
                    <a:pt x="54" y="107"/>
                  </a:lnTo>
                  <a:lnTo>
                    <a:pt x="58" y="98"/>
                  </a:lnTo>
                  <a:lnTo>
                    <a:pt x="71" y="95"/>
                  </a:lnTo>
                  <a:lnTo>
                    <a:pt x="78" y="67"/>
                  </a:lnTo>
                  <a:lnTo>
                    <a:pt x="83" y="55"/>
                  </a:lnTo>
                  <a:lnTo>
                    <a:pt x="106" y="49"/>
                  </a:lnTo>
                  <a:lnTo>
                    <a:pt x="115" y="9"/>
                  </a:lnTo>
                  <a:lnTo>
                    <a:pt x="132" y="6"/>
                  </a:lnTo>
                  <a:lnTo>
                    <a:pt x="144" y="0"/>
                  </a:lnTo>
                  <a:lnTo>
                    <a:pt x="161" y="12"/>
                  </a:lnTo>
                  <a:lnTo>
                    <a:pt x="172" y="17"/>
                  </a:lnTo>
                  <a:lnTo>
                    <a:pt x="171" y="49"/>
                  </a:lnTo>
                  <a:lnTo>
                    <a:pt x="201" y="95"/>
                  </a:lnTo>
                  <a:lnTo>
                    <a:pt x="218" y="129"/>
                  </a:lnTo>
                  <a:lnTo>
                    <a:pt x="212" y="134"/>
                  </a:lnTo>
                  <a:lnTo>
                    <a:pt x="214" y="161"/>
                  </a:lnTo>
                  <a:lnTo>
                    <a:pt x="175" y="198"/>
                  </a:lnTo>
                  <a:lnTo>
                    <a:pt x="101" y="257"/>
                  </a:lnTo>
                  <a:lnTo>
                    <a:pt x="88" y="241"/>
                  </a:lnTo>
                  <a:lnTo>
                    <a:pt x="71" y="237"/>
                  </a:lnTo>
                  <a:lnTo>
                    <a:pt x="60" y="221"/>
                  </a:lnTo>
                  <a:lnTo>
                    <a:pt x="43" y="211"/>
                  </a:lnTo>
                  <a:lnTo>
                    <a:pt x="24" y="200"/>
                  </a:lnTo>
                  <a:lnTo>
                    <a:pt x="23" y="180"/>
                  </a:lnTo>
                  <a:lnTo>
                    <a:pt x="3" y="155"/>
                  </a:lnTo>
                  <a:lnTo>
                    <a:pt x="0" y="120"/>
                  </a:lnTo>
                  <a:close/>
                </a:path>
              </a:pathLst>
            </a:custGeom>
            <a:solidFill>
              <a:schemeClr val="accent6"/>
            </a:solidFill>
            <a:ln w="9525">
              <a:solidFill>
                <a:schemeClr val="tx1"/>
              </a:solidFill>
              <a:round/>
              <a:headEnd/>
              <a:tailEnd/>
            </a:ln>
          </p:spPr>
          <p:txBody>
            <a:bodyPr/>
            <a:lstStyle/>
            <a:p>
              <a:endParaRPr lang="en-US" b="1" dirty="0"/>
            </a:p>
          </p:txBody>
        </p:sp>
        <p:sp>
          <p:nvSpPr>
            <p:cNvPr id="439" name="Freeform 395"/>
            <p:cNvSpPr>
              <a:spLocks/>
            </p:cNvSpPr>
            <p:nvPr/>
          </p:nvSpPr>
          <p:spPr bwMode="auto">
            <a:xfrm>
              <a:off x="5599113" y="2535238"/>
              <a:ext cx="209550" cy="207962"/>
            </a:xfrm>
            <a:custGeom>
              <a:avLst/>
              <a:gdLst/>
              <a:ahLst/>
              <a:cxnLst>
                <a:cxn ang="0">
                  <a:pos x="0" y="0"/>
                </a:cxn>
                <a:cxn ang="0">
                  <a:pos x="111" y="0"/>
                </a:cxn>
                <a:cxn ang="0">
                  <a:pos x="141" y="0"/>
                </a:cxn>
                <a:cxn ang="0">
                  <a:pos x="141" y="139"/>
                </a:cxn>
                <a:cxn ang="0">
                  <a:pos x="100" y="139"/>
                </a:cxn>
                <a:cxn ang="0">
                  <a:pos x="0" y="137"/>
                </a:cxn>
                <a:cxn ang="0">
                  <a:pos x="0" y="0"/>
                </a:cxn>
              </a:cxnLst>
              <a:rect l="0" t="0" r="r" b="b"/>
              <a:pathLst>
                <a:path w="141" h="139">
                  <a:moveTo>
                    <a:pt x="0" y="0"/>
                  </a:moveTo>
                  <a:lnTo>
                    <a:pt x="111" y="0"/>
                  </a:lnTo>
                  <a:lnTo>
                    <a:pt x="141" y="0"/>
                  </a:lnTo>
                  <a:lnTo>
                    <a:pt x="141" y="139"/>
                  </a:lnTo>
                  <a:lnTo>
                    <a:pt x="100" y="139"/>
                  </a:lnTo>
                  <a:lnTo>
                    <a:pt x="0" y="137"/>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440" name="Freeform 396"/>
            <p:cNvSpPr>
              <a:spLocks/>
            </p:cNvSpPr>
            <p:nvPr/>
          </p:nvSpPr>
          <p:spPr bwMode="auto">
            <a:xfrm>
              <a:off x="5341938" y="2740025"/>
              <a:ext cx="203200" cy="241300"/>
            </a:xfrm>
            <a:custGeom>
              <a:avLst/>
              <a:gdLst/>
              <a:ahLst/>
              <a:cxnLst>
                <a:cxn ang="0">
                  <a:pos x="0" y="15"/>
                </a:cxn>
                <a:cxn ang="0">
                  <a:pos x="0" y="104"/>
                </a:cxn>
                <a:cxn ang="0">
                  <a:pos x="19" y="104"/>
                </a:cxn>
                <a:cxn ang="0">
                  <a:pos x="88" y="104"/>
                </a:cxn>
                <a:cxn ang="0">
                  <a:pos x="88" y="93"/>
                </a:cxn>
                <a:cxn ang="0">
                  <a:pos x="88" y="0"/>
                </a:cxn>
                <a:cxn ang="0">
                  <a:pos x="26" y="0"/>
                </a:cxn>
                <a:cxn ang="0">
                  <a:pos x="26" y="15"/>
                </a:cxn>
                <a:cxn ang="0">
                  <a:pos x="0" y="15"/>
                </a:cxn>
              </a:cxnLst>
              <a:rect l="0" t="0" r="r" b="b"/>
              <a:pathLst>
                <a:path w="88" h="104">
                  <a:moveTo>
                    <a:pt x="0" y="15"/>
                  </a:moveTo>
                  <a:cubicBezTo>
                    <a:pt x="0" y="104"/>
                    <a:pt x="0" y="104"/>
                    <a:pt x="0" y="104"/>
                  </a:cubicBezTo>
                  <a:cubicBezTo>
                    <a:pt x="0" y="104"/>
                    <a:pt x="20" y="103"/>
                    <a:pt x="19" y="104"/>
                  </a:cubicBezTo>
                  <a:cubicBezTo>
                    <a:pt x="18" y="104"/>
                    <a:pt x="88" y="104"/>
                    <a:pt x="88" y="104"/>
                  </a:cubicBezTo>
                  <a:cubicBezTo>
                    <a:pt x="88" y="93"/>
                    <a:pt x="88" y="93"/>
                    <a:pt x="88" y="93"/>
                  </a:cubicBezTo>
                  <a:cubicBezTo>
                    <a:pt x="88" y="0"/>
                    <a:pt x="88" y="0"/>
                    <a:pt x="88" y="0"/>
                  </a:cubicBezTo>
                  <a:cubicBezTo>
                    <a:pt x="26" y="0"/>
                    <a:pt x="26" y="0"/>
                    <a:pt x="26" y="0"/>
                  </a:cubicBezTo>
                  <a:cubicBezTo>
                    <a:pt x="26" y="15"/>
                    <a:pt x="26" y="15"/>
                    <a:pt x="26" y="15"/>
                  </a:cubicBezTo>
                  <a:lnTo>
                    <a:pt x="0" y="15"/>
                  </a:lnTo>
                  <a:close/>
                </a:path>
              </a:pathLst>
            </a:custGeom>
            <a:solidFill>
              <a:schemeClr val="tx2"/>
            </a:solidFill>
            <a:ln w="9525">
              <a:solidFill>
                <a:schemeClr val="tx1"/>
              </a:solidFill>
              <a:round/>
              <a:headEnd/>
              <a:tailEnd/>
            </a:ln>
          </p:spPr>
          <p:txBody>
            <a:bodyPr/>
            <a:lstStyle/>
            <a:p>
              <a:endParaRPr lang="en-US" b="1" dirty="0"/>
            </a:p>
          </p:txBody>
        </p:sp>
        <p:sp>
          <p:nvSpPr>
            <p:cNvPr id="441" name="Freeform 397"/>
            <p:cNvSpPr>
              <a:spLocks/>
            </p:cNvSpPr>
            <p:nvPr/>
          </p:nvSpPr>
          <p:spPr bwMode="auto">
            <a:xfrm>
              <a:off x="5545138" y="2740025"/>
              <a:ext cx="203200" cy="215900"/>
            </a:xfrm>
            <a:custGeom>
              <a:avLst/>
              <a:gdLst/>
              <a:ahLst/>
              <a:cxnLst>
                <a:cxn ang="0">
                  <a:pos x="0" y="0"/>
                </a:cxn>
                <a:cxn ang="0">
                  <a:pos x="36" y="0"/>
                </a:cxn>
                <a:cxn ang="0">
                  <a:pos x="136" y="2"/>
                </a:cxn>
                <a:cxn ang="0">
                  <a:pos x="136" y="144"/>
                </a:cxn>
                <a:cxn ang="0">
                  <a:pos x="0" y="144"/>
                </a:cxn>
                <a:cxn ang="0">
                  <a:pos x="0" y="0"/>
                </a:cxn>
              </a:cxnLst>
              <a:rect l="0" t="0" r="r" b="b"/>
              <a:pathLst>
                <a:path w="136" h="144">
                  <a:moveTo>
                    <a:pt x="0" y="0"/>
                  </a:moveTo>
                  <a:lnTo>
                    <a:pt x="36" y="0"/>
                  </a:lnTo>
                  <a:lnTo>
                    <a:pt x="136" y="2"/>
                  </a:lnTo>
                  <a:lnTo>
                    <a:pt x="136" y="144"/>
                  </a:lnTo>
                  <a:lnTo>
                    <a:pt x="0" y="144"/>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442" name="Freeform 398"/>
            <p:cNvSpPr>
              <a:spLocks/>
            </p:cNvSpPr>
            <p:nvPr/>
          </p:nvSpPr>
          <p:spPr bwMode="auto">
            <a:xfrm>
              <a:off x="5748338" y="2743200"/>
              <a:ext cx="201612" cy="212725"/>
            </a:xfrm>
            <a:custGeom>
              <a:avLst/>
              <a:gdLst/>
              <a:ahLst/>
              <a:cxnLst>
                <a:cxn ang="0">
                  <a:pos x="0" y="0"/>
                </a:cxn>
                <a:cxn ang="0">
                  <a:pos x="41" y="0"/>
                </a:cxn>
                <a:cxn ang="0">
                  <a:pos x="135" y="0"/>
                </a:cxn>
                <a:cxn ang="0">
                  <a:pos x="135" y="142"/>
                </a:cxn>
                <a:cxn ang="0">
                  <a:pos x="0" y="142"/>
                </a:cxn>
                <a:cxn ang="0">
                  <a:pos x="0" y="0"/>
                </a:cxn>
              </a:cxnLst>
              <a:rect l="0" t="0" r="r" b="b"/>
              <a:pathLst>
                <a:path w="135" h="142">
                  <a:moveTo>
                    <a:pt x="0" y="0"/>
                  </a:moveTo>
                  <a:lnTo>
                    <a:pt x="41" y="0"/>
                  </a:lnTo>
                  <a:lnTo>
                    <a:pt x="135" y="0"/>
                  </a:lnTo>
                  <a:lnTo>
                    <a:pt x="135" y="142"/>
                  </a:lnTo>
                  <a:lnTo>
                    <a:pt x="0" y="142"/>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443" name="Freeform 399"/>
            <p:cNvSpPr>
              <a:spLocks/>
            </p:cNvSpPr>
            <p:nvPr/>
          </p:nvSpPr>
          <p:spPr bwMode="auto">
            <a:xfrm>
              <a:off x="5729288" y="2955925"/>
              <a:ext cx="204787" cy="193675"/>
            </a:xfrm>
            <a:custGeom>
              <a:avLst/>
              <a:gdLst/>
              <a:ahLst/>
              <a:cxnLst>
                <a:cxn ang="0">
                  <a:pos x="0" y="117"/>
                </a:cxn>
                <a:cxn ang="0">
                  <a:pos x="0" y="0"/>
                </a:cxn>
                <a:cxn ang="0">
                  <a:pos x="137" y="0"/>
                </a:cxn>
                <a:cxn ang="0">
                  <a:pos x="137" y="92"/>
                </a:cxn>
                <a:cxn ang="0">
                  <a:pos x="39" y="118"/>
                </a:cxn>
                <a:cxn ang="0">
                  <a:pos x="36" y="124"/>
                </a:cxn>
                <a:cxn ang="0">
                  <a:pos x="30" y="130"/>
                </a:cxn>
                <a:cxn ang="0">
                  <a:pos x="22" y="130"/>
                </a:cxn>
                <a:cxn ang="0">
                  <a:pos x="14" y="124"/>
                </a:cxn>
                <a:cxn ang="0">
                  <a:pos x="0" y="117"/>
                </a:cxn>
              </a:cxnLst>
              <a:rect l="0" t="0" r="r" b="b"/>
              <a:pathLst>
                <a:path w="137" h="130">
                  <a:moveTo>
                    <a:pt x="0" y="117"/>
                  </a:moveTo>
                  <a:lnTo>
                    <a:pt x="0" y="0"/>
                  </a:lnTo>
                  <a:lnTo>
                    <a:pt x="137" y="0"/>
                  </a:lnTo>
                  <a:lnTo>
                    <a:pt x="137" y="92"/>
                  </a:lnTo>
                  <a:lnTo>
                    <a:pt x="39" y="118"/>
                  </a:lnTo>
                  <a:lnTo>
                    <a:pt x="36" y="124"/>
                  </a:lnTo>
                  <a:lnTo>
                    <a:pt x="30" y="130"/>
                  </a:lnTo>
                  <a:lnTo>
                    <a:pt x="22" y="130"/>
                  </a:lnTo>
                  <a:lnTo>
                    <a:pt x="14" y="124"/>
                  </a:lnTo>
                  <a:lnTo>
                    <a:pt x="0" y="117"/>
                  </a:lnTo>
                  <a:close/>
                </a:path>
              </a:pathLst>
            </a:custGeom>
            <a:solidFill>
              <a:schemeClr val="tx2"/>
            </a:solidFill>
            <a:ln w="9525">
              <a:solidFill>
                <a:schemeClr val="tx1"/>
              </a:solidFill>
              <a:round/>
              <a:headEnd/>
              <a:tailEnd/>
            </a:ln>
          </p:spPr>
          <p:txBody>
            <a:bodyPr/>
            <a:lstStyle/>
            <a:p>
              <a:endParaRPr lang="en-US" b="1" dirty="0"/>
            </a:p>
          </p:txBody>
        </p:sp>
        <p:sp>
          <p:nvSpPr>
            <p:cNvPr id="444" name="Freeform 400"/>
            <p:cNvSpPr>
              <a:spLocks/>
            </p:cNvSpPr>
            <p:nvPr/>
          </p:nvSpPr>
          <p:spPr bwMode="auto">
            <a:xfrm>
              <a:off x="5595938" y="3070225"/>
              <a:ext cx="133350" cy="107950"/>
            </a:xfrm>
            <a:custGeom>
              <a:avLst/>
              <a:gdLst/>
              <a:ahLst/>
              <a:cxnLst>
                <a:cxn ang="0">
                  <a:pos x="89" y="40"/>
                </a:cxn>
                <a:cxn ang="0">
                  <a:pos x="73" y="43"/>
                </a:cxn>
                <a:cxn ang="0">
                  <a:pos x="25" y="72"/>
                </a:cxn>
                <a:cxn ang="0">
                  <a:pos x="0" y="26"/>
                </a:cxn>
                <a:cxn ang="0">
                  <a:pos x="42" y="0"/>
                </a:cxn>
                <a:cxn ang="0">
                  <a:pos x="89" y="0"/>
                </a:cxn>
                <a:cxn ang="0">
                  <a:pos x="89" y="40"/>
                </a:cxn>
              </a:cxnLst>
              <a:rect l="0" t="0" r="r" b="b"/>
              <a:pathLst>
                <a:path w="89" h="72">
                  <a:moveTo>
                    <a:pt x="89" y="40"/>
                  </a:moveTo>
                  <a:lnTo>
                    <a:pt x="73" y="43"/>
                  </a:lnTo>
                  <a:lnTo>
                    <a:pt x="25" y="72"/>
                  </a:lnTo>
                  <a:lnTo>
                    <a:pt x="0" y="26"/>
                  </a:lnTo>
                  <a:lnTo>
                    <a:pt x="42" y="0"/>
                  </a:lnTo>
                  <a:lnTo>
                    <a:pt x="89" y="0"/>
                  </a:lnTo>
                  <a:lnTo>
                    <a:pt x="89" y="40"/>
                  </a:lnTo>
                  <a:close/>
                </a:path>
              </a:pathLst>
            </a:custGeom>
            <a:solidFill>
              <a:srgbClr val="E6E6E5"/>
            </a:solidFill>
            <a:ln w="9525">
              <a:solidFill>
                <a:schemeClr val="tx1"/>
              </a:solidFill>
              <a:round/>
              <a:headEnd/>
              <a:tailEnd/>
            </a:ln>
          </p:spPr>
          <p:txBody>
            <a:bodyPr/>
            <a:lstStyle/>
            <a:p>
              <a:endParaRPr lang="en-US" b="1" dirty="0"/>
            </a:p>
          </p:txBody>
        </p:sp>
        <p:sp>
          <p:nvSpPr>
            <p:cNvPr id="445" name="Freeform 401"/>
            <p:cNvSpPr>
              <a:spLocks/>
            </p:cNvSpPr>
            <p:nvPr/>
          </p:nvSpPr>
          <p:spPr bwMode="auto">
            <a:xfrm>
              <a:off x="5545138" y="2955925"/>
              <a:ext cx="184150" cy="153988"/>
            </a:xfrm>
            <a:custGeom>
              <a:avLst/>
              <a:gdLst/>
              <a:ahLst/>
              <a:cxnLst>
                <a:cxn ang="0">
                  <a:pos x="0" y="11"/>
                </a:cxn>
                <a:cxn ang="0">
                  <a:pos x="0" y="0"/>
                </a:cxn>
                <a:cxn ang="0">
                  <a:pos x="80" y="0"/>
                </a:cxn>
                <a:cxn ang="0">
                  <a:pos x="80" y="50"/>
                </a:cxn>
                <a:cxn ang="0">
                  <a:pos x="49" y="50"/>
                </a:cxn>
                <a:cxn ang="0">
                  <a:pos x="22" y="67"/>
                </a:cxn>
                <a:cxn ang="0">
                  <a:pos x="0" y="11"/>
                </a:cxn>
              </a:cxnLst>
              <a:rect l="0" t="0" r="r" b="b"/>
              <a:pathLst>
                <a:path w="80" h="67">
                  <a:moveTo>
                    <a:pt x="0" y="11"/>
                  </a:moveTo>
                  <a:cubicBezTo>
                    <a:pt x="1" y="9"/>
                    <a:pt x="1" y="4"/>
                    <a:pt x="0" y="0"/>
                  </a:cubicBezTo>
                  <a:cubicBezTo>
                    <a:pt x="80" y="0"/>
                    <a:pt x="80" y="0"/>
                    <a:pt x="80" y="0"/>
                  </a:cubicBezTo>
                  <a:cubicBezTo>
                    <a:pt x="80" y="50"/>
                    <a:pt x="80" y="50"/>
                    <a:pt x="80" y="50"/>
                  </a:cubicBezTo>
                  <a:cubicBezTo>
                    <a:pt x="49" y="50"/>
                    <a:pt x="49" y="50"/>
                    <a:pt x="49" y="50"/>
                  </a:cubicBezTo>
                  <a:cubicBezTo>
                    <a:pt x="22" y="67"/>
                    <a:pt x="22" y="67"/>
                    <a:pt x="22" y="67"/>
                  </a:cubicBezTo>
                  <a:lnTo>
                    <a:pt x="0" y="11"/>
                  </a:lnTo>
                  <a:close/>
                </a:path>
              </a:pathLst>
            </a:custGeom>
            <a:solidFill>
              <a:schemeClr val="tx2"/>
            </a:solidFill>
            <a:ln w="9525">
              <a:solidFill>
                <a:schemeClr val="tx1"/>
              </a:solidFill>
              <a:round/>
              <a:headEnd/>
              <a:tailEnd/>
            </a:ln>
          </p:spPr>
          <p:txBody>
            <a:bodyPr/>
            <a:lstStyle/>
            <a:p>
              <a:endParaRPr lang="en-US" b="1" dirty="0"/>
            </a:p>
          </p:txBody>
        </p:sp>
        <p:sp>
          <p:nvSpPr>
            <p:cNvPr id="446" name="Freeform 402"/>
            <p:cNvSpPr>
              <a:spLocks/>
            </p:cNvSpPr>
            <p:nvPr/>
          </p:nvSpPr>
          <p:spPr bwMode="auto">
            <a:xfrm>
              <a:off x="5356225" y="2981325"/>
              <a:ext cx="276225" cy="277813"/>
            </a:xfrm>
            <a:custGeom>
              <a:avLst/>
              <a:gdLst/>
              <a:ahLst/>
              <a:cxnLst>
                <a:cxn ang="0">
                  <a:pos x="20" y="70"/>
                </a:cxn>
                <a:cxn ang="0">
                  <a:pos x="20" y="0"/>
                </a:cxn>
                <a:cxn ang="0">
                  <a:pos x="126" y="0"/>
                </a:cxn>
                <a:cxn ang="0">
                  <a:pos x="160" y="86"/>
                </a:cxn>
                <a:cxn ang="0">
                  <a:pos x="185" y="132"/>
                </a:cxn>
                <a:cxn ang="0">
                  <a:pos x="97" y="186"/>
                </a:cxn>
                <a:cxn ang="0">
                  <a:pos x="79" y="166"/>
                </a:cxn>
                <a:cxn ang="0">
                  <a:pos x="60" y="181"/>
                </a:cxn>
                <a:cxn ang="0">
                  <a:pos x="0" y="81"/>
                </a:cxn>
                <a:cxn ang="0">
                  <a:pos x="20" y="70"/>
                </a:cxn>
              </a:cxnLst>
              <a:rect l="0" t="0" r="r" b="b"/>
              <a:pathLst>
                <a:path w="185" h="186">
                  <a:moveTo>
                    <a:pt x="20" y="70"/>
                  </a:moveTo>
                  <a:lnTo>
                    <a:pt x="20" y="0"/>
                  </a:lnTo>
                  <a:lnTo>
                    <a:pt x="126" y="0"/>
                  </a:lnTo>
                  <a:lnTo>
                    <a:pt x="160" y="86"/>
                  </a:lnTo>
                  <a:lnTo>
                    <a:pt x="185" y="132"/>
                  </a:lnTo>
                  <a:lnTo>
                    <a:pt x="97" y="186"/>
                  </a:lnTo>
                  <a:lnTo>
                    <a:pt x="79" y="166"/>
                  </a:lnTo>
                  <a:lnTo>
                    <a:pt x="60" y="181"/>
                  </a:lnTo>
                  <a:lnTo>
                    <a:pt x="0" y="81"/>
                  </a:lnTo>
                  <a:lnTo>
                    <a:pt x="20" y="70"/>
                  </a:lnTo>
                  <a:close/>
                </a:path>
              </a:pathLst>
            </a:custGeom>
            <a:solidFill>
              <a:schemeClr val="tx2"/>
            </a:solidFill>
            <a:ln w="9525">
              <a:solidFill>
                <a:schemeClr val="tx1"/>
              </a:solidFill>
              <a:round/>
              <a:headEnd/>
              <a:tailEnd/>
            </a:ln>
          </p:spPr>
          <p:txBody>
            <a:bodyPr/>
            <a:lstStyle/>
            <a:p>
              <a:endParaRPr lang="en-US" b="1" dirty="0"/>
            </a:p>
          </p:txBody>
        </p:sp>
        <p:sp>
          <p:nvSpPr>
            <p:cNvPr id="447" name="Freeform 403"/>
            <p:cNvSpPr>
              <a:spLocks/>
            </p:cNvSpPr>
            <p:nvPr/>
          </p:nvSpPr>
          <p:spPr bwMode="auto">
            <a:xfrm>
              <a:off x="5402263" y="2525713"/>
              <a:ext cx="196850" cy="214312"/>
            </a:xfrm>
            <a:custGeom>
              <a:avLst/>
              <a:gdLst/>
              <a:ahLst/>
              <a:cxnLst>
                <a:cxn ang="0">
                  <a:pos x="0" y="25"/>
                </a:cxn>
                <a:cxn ang="0">
                  <a:pos x="0" y="0"/>
                </a:cxn>
                <a:cxn ang="0">
                  <a:pos x="112" y="0"/>
                </a:cxn>
                <a:cxn ang="0">
                  <a:pos x="112" y="6"/>
                </a:cxn>
                <a:cxn ang="0">
                  <a:pos x="131" y="6"/>
                </a:cxn>
                <a:cxn ang="0">
                  <a:pos x="131" y="143"/>
                </a:cxn>
                <a:cxn ang="0">
                  <a:pos x="95" y="143"/>
                </a:cxn>
                <a:cxn ang="0">
                  <a:pos x="0" y="143"/>
                </a:cxn>
                <a:cxn ang="0">
                  <a:pos x="0" y="25"/>
                </a:cxn>
              </a:cxnLst>
              <a:rect l="0" t="0" r="r" b="b"/>
              <a:pathLst>
                <a:path w="131" h="143">
                  <a:moveTo>
                    <a:pt x="0" y="25"/>
                  </a:moveTo>
                  <a:lnTo>
                    <a:pt x="0" y="0"/>
                  </a:lnTo>
                  <a:lnTo>
                    <a:pt x="112" y="0"/>
                  </a:lnTo>
                  <a:lnTo>
                    <a:pt x="112" y="6"/>
                  </a:lnTo>
                  <a:lnTo>
                    <a:pt x="131" y="6"/>
                  </a:lnTo>
                  <a:lnTo>
                    <a:pt x="131" y="143"/>
                  </a:lnTo>
                  <a:lnTo>
                    <a:pt x="95" y="143"/>
                  </a:lnTo>
                  <a:lnTo>
                    <a:pt x="0" y="143"/>
                  </a:lnTo>
                  <a:lnTo>
                    <a:pt x="0" y="25"/>
                  </a:lnTo>
                  <a:close/>
                </a:path>
              </a:pathLst>
            </a:custGeom>
            <a:solidFill>
              <a:schemeClr val="tx2"/>
            </a:solidFill>
            <a:ln w="9525">
              <a:solidFill>
                <a:schemeClr val="tx1"/>
              </a:solidFill>
              <a:round/>
              <a:headEnd/>
              <a:tailEnd/>
            </a:ln>
          </p:spPr>
          <p:txBody>
            <a:bodyPr/>
            <a:lstStyle/>
            <a:p>
              <a:endParaRPr lang="en-US" b="1" dirty="0"/>
            </a:p>
          </p:txBody>
        </p:sp>
        <p:sp>
          <p:nvSpPr>
            <p:cNvPr id="448" name="Freeform 404"/>
            <p:cNvSpPr>
              <a:spLocks/>
            </p:cNvSpPr>
            <p:nvPr/>
          </p:nvSpPr>
          <p:spPr bwMode="auto">
            <a:xfrm>
              <a:off x="2108200" y="3121025"/>
              <a:ext cx="246063" cy="322263"/>
            </a:xfrm>
            <a:custGeom>
              <a:avLst/>
              <a:gdLst/>
              <a:ahLst/>
              <a:cxnLst>
                <a:cxn ang="0">
                  <a:pos x="165" y="10"/>
                </a:cxn>
                <a:cxn ang="0">
                  <a:pos x="0" y="0"/>
                </a:cxn>
                <a:cxn ang="0">
                  <a:pos x="0" y="34"/>
                </a:cxn>
                <a:cxn ang="0">
                  <a:pos x="8" y="54"/>
                </a:cxn>
                <a:cxn ang="0">
                  <a:pos x="28" y="73"/>
                </a:cxn>
                <a:cxn ang="0">
                  <a:pos x="49" y="85"/>
                </a:cxn>
                <a:cxn ang="0">
                  <a:pos x="63" y="101"/>
                </a:cxn>
                <a:cxn ang="0">
                  <a:pos x="76" y="133"/>
                </a:cxn>
                <a:cxn ang="0">
                  <a:pos x="85" y="156"/>
                </a:cxn>
                <a:cxn ang="0">
                  <a:pos x="99" y="174"/>
                </a:cxn>
                <a:cxn ang="0">
                  <a:pos x="116" y="193"/>
                </a:cxn>
                <a:cxn ang="0">
                  <a:pos x="154" y="216"/>
                </a:cxn>
                <a:cxn ang="0">
                  <a:pos x="165" y="10"/>
                </a:cxn>
              </a:cxnLst>
              <a:rect l="0" t="0" r="r" b="b"/>
              <a:pathLst>
                <a:path w="165" h="216">
                  <a:moveTo>
                    <a:pt x="165" y="10"/>
                  </a:moveTo>
                  <a:lnTo>
                    <a:pt x="0" y="0"/>
                  </a:lnTo>
                  <a:lnTo>
                    <a:pt x="0" y="34"/>
                  </a:lnTo>
                  <a:lnTo>
                    <a:pt x="8" y="54"/>
                  </a:lnTo>
                  <a:lnTo>
                    <a:pt x="28" y="73"/>
                  </a:lnTo>
                  <a:lnTo>
                    <a:pt x="49" y="85"/>
                  </a:lnTo>
                  <a:lnTo>
                    <a:pt x="63" y="101"/>
                  </a:lnTo>
                  <a:lnTo>
                    <a:pt x="76" y="133"/>
                  </a:lnTo>
                  <a:lnTo>
                    <a:pt x="85" y="156"/>
                  </a:lnTo>
                  <a:lnTo>
                    <a:pt x="99" y="174"/>
                  </a:lnTo>
                  <a:lnTo>
                    <a:pt x="116" y="193"/>
                  </a:lnTo>
                  <a:lnTo>
                    <a:pt x="154" y="216"/>
                  </a:lnTo>
                  <a:lnTo>
                    <a:pt x="165" y="10"/>
                  </a:lnTo>
                  <a:close/>
                </a:path>
              </a:pathLst>
            </a:custGeom>
            <a:solidFill>
              <a:schemeClr val="tx2"/>
            </a:solidFill>
            <a:ln w="9525">
              <a:solidFill>
                <a:schemeClr val="tx1"/>
              </a:solidFill>
              <a:round/>
              <a:headEnd/>
              <a:tailEnd/>
            </a:ln>
          </p:spPr>
          <p:txBody>
            <a:bodyPr/>
            <a:lstStyle/>
            <a:p>
              <a:endParaRPr lang="en-US" b="1" dirty="0"/>
            </a:p>
          </p:txBody>
        </p:sp>
        <p:sp>
          <p:nvSpPr>
            <p:cNvPr id="449" name="Freeform 405"/>
            <p:cNvSpPr>
              <a:spLocks/>
            </p:cNvSpPr>
            <p:nvPr/>
          </p:nvSpPr>
          <p:spPr bwMode="auto">
            <a:xfrm>
              <a:off x="2338388" y="3135313"/>
              <a:ext cx="455612" cy="690562"/>
            </a:xfrm>
            <a:custGeom>
              <a:avLst/>
              <a:gdLst/>
              <a:ahLst/>
              <a:cxnLst>
                <a:cxn ang="0">
                  <a:pos x="11" y="0"/>
                </a:cxn>
                <a:cxn ang="0">
                  <a:pos x="305" y="21"/>
                </a:cxn>
                <a:cxn ang="0">
                  <a:pos x="279" y="449"/>
                </a:cxn>
                <a:cxn ang="0">
                  <a:pos x="262" y="462"/>
                </a:cxn>
                <a:cxn ang="0">
                  <a:pos x="251" y="449"/>
                </a:cxn>
                <a:cxn ang="0">
                  <a:pos x="240" y="432"/>
                </a:cxn>
                <a:cxn ang="0">
                  <a:pos x="228" y="431"/>
                </a:cxn>
                <a:cxn ang="0">
                  <a:pos x="206" y="405"/>
                </a:cxn>
                <a:cxn ang="0">
                  <a:pos x="194" y="406"/>
                </a:cxn>
                <a:cxn ang="0">
                  <a:pos x="180" y="399"/>
                </a:cxn>
                <a:cxn ang="0">
                  <a:pos x="156" y="377"/>
                </a:cxn>
                <a:cxn ang="0">
                  <a:pos x="136" y="359"/>
                </a:cxn>
                <a:cxn ang="0">
                  <a:pos x="119" y="335"/>
                </a:cxn>
                <a:cxn ang="0">
                  <a:pos x="103" y="311"/>
                </a:cxn>
                <a:cxn ang="0">
                  <a:pos x="83" y="291"/>
                </a:cxn>
                <a:cxn ang="0">
                  <a:pos x="71" y="277"/>
                </a:cxn>
                <a:cxn ang="0">
                  <a:pos x="48" y="257"/>
                </a:cxn>
                <a:cxn ang="0">
                  <a:pos x="23" y="235"/>
                </a:cxn>
                <a:cxn ang="0">
                  <a:pos x="0" y="206"/>
                </a:cxn>
                <a:cxn ang="0">
                  <a:pos x="11" y="0"/>
                </a:cxn>
              </a:cxnLst>
              <a:rect l="0" t="0" r="r" b="b"/>
              <a:pathLst>
                <a:path w="305" h="462">
                  <a:moveTo>
                    <a:pt x="11" y="0"/>
                  </a:moveTo>
                  <a:lnTo>
                    <a:pt x="305" y="21"/>
                  </a:lnTo>
                  <a:lnTo>
                    <a:pt x="279" y="449"/>
                  </a:lnTo>
                  <a:lnTo>
                    <a:pt x="262" y="462"/>
                  </a:lnTo>
                  <a:lnTo>
                    <a:pt x="251" y="449"/>
                  </a:lnTo>
                  <a:lnTo>
                    <a:pt x="240" y="432"/>
                  </a:lnTo>
                  <a:lnTo>
                    <a:pt x="228" y="431"/>
                  </a:lnTo>
                  <a:lnTo>
                    <a:pt x="206" y="405"/>
                  </a:lnTo>
                  <a:lnTo>
                    <a:pt x="194" y="406"/>
                  </a:lnTo>
                  <a:lnTo>
                    <a:pt x="180" y="399"/>
                  </a:lnTo>
                  <a:lnTo>
                    <a:pt x="156" y="377"/>
                  </a:lnTo>
                  <a:lnTo>
                    <a:pt x="136" y="359"/>
                  </a:lnTo>
                  <a:lnTo>
                    <a:pt x="119" y="335"/>
                  </a:lnTo>
                  <a:lnTo>
                    <a:pt x="103" y="311"/>
                  </a:lnTo>
                  <a:lnTo>
                    <a:pt x="83" y="291"/>
                  </a:lnTo>
                  <a:lnTo>
                    <a:pt x="71" y="277"/>
                  </a:lnTo>
                  <a:lnTo>
                    <a:pt x="48" y="257"/>
                  </a:lnTo>
                  <a:lnTo>
                    <a:pt x="23" y="235"/>
                  </a:lnTo>
                  <a:lnTo>
                    <a:pt x="0" y="206"/>
                  </a:lnTo>
                  <a:lnTo>
                    <a:pt x="11" y="0"/>
                  </a:lnTo>
                  <a:close/>
                </a:path>
              </a:pathLst>
            </a:custGeom>
            <a:solidFill>
              <a:schemeClr val="tx2"/>
            </a:solidFill>
            <a:ln w="9525">
              <a:solidFill>
                <a:schemeClr val="tx1"/>
              </a:solidFill>
              <a:round/>
              <a:headEnd/>
              <a:tailEnd/>
            </a:ln>
          </p:spPr>
          <p:txBody>
            <a:bodyPr/>
            <a:lstStyle/>
            <a:p>
              <a:endParaRPr lang="en-US" b="1" dirty="0"/>
            </a:p>
          </p:txBody>
        </p:sp>
        <p:sp>
          <p:nvSpPr>
            <p:cNvPr id="450" name="Freeform 406"/>
            <p:cNvSpPr>
              <a:spLocks/>
            </p:cNvSpPr>
            <p:nvPr/>
          </p:nvSpPr>
          <p:spPr bwMode="auto">
            <a:xfrm>
              <a:off x="2755900" y="3167063"/>
              <a:ext cx="395288" cy="639762"/>
            </a:xfrm>
            <a:custGeom>
              <a:avLst/>
              <a:gdLst/>
              <a:ahLst/>
              <a:cxnLst>
                <a:cxn ang="0">
                  <a:pos x="26" y="0"/>
                </a:cxn>
                <a:cxn ang="0">
                  <a:pos x="265" y="16"/>
                </a:cxn>
                <a:cxn ang="0">
                  <a:pos x="231" y="299"/>
                </a:cxn>
                <a:cxn ang="0">
                  <a:pos x="0" y="428"/>
                </a:cxn>
                <a:cxn ang="0">
                  <a:pos x="26" y="0"/>
                </a:cxn>
              </a:cxnLst>
              <a:rect l="0" t="0" r="r" b="b"/>
              <a:pathLst>
                <a:path w="265" h="428">
                  <a:moveTo>
                    <a:pt x="26" y="0"/>
                  </a:moveTo>
                  <a:lnTo>
                    <a:pt x="265" y="16"/>
                  </a:lnTo>
                  <a:lnTo>
                    <a:pt x="231" y="299"/>
                  </a:lnTo>
                  <a:lnTo>
                    <a:pt x="0" y="428"/>
                  </a:lnTo>
                  <a:lnTo>
                    <a:pt x="26" y="0"/>
                  </a:lnTo>
                  <a:close/>
                </a:path>
              </a:pathLst>
            </a:custGeom>
            <a:solidFill>
              <a:schemeClr val="tx2"/>
            </a:solidFill>
            <a:ln w="9525">
              <a:solidFill>
                <a:schemeClr val="tx1"/>
              </a:solidFill>
              <a:round/>
              <a:headEnd/>
              <a:tailEnd/>
            </a:ln>
          </p:spPr>
          <p:txBody>
            <a:bodyPr/>
            <a:lstStyle/>
            <a:p>
              <a:endParaRPr lang="en-US" b="1" dirty="0"/>
            </a:p>
          </p:txBody>
        </p:sp>
        <p:sp>
          <p:nvSpPr>
            <p:cNvPr id="451" name="Freeform 407"/>
            <p:cNvSpPr>
              <a:spLocks/>
            </p:cNvSpPr>
            <p:nvPr/>
          </p:nvSpPr>
          <p:spPr bwMode="auto">
            <a:xfrm>
              <a:off x="2730500" y="3614738"/>
              <a:ext cx="623888" cy="349250"/>
            </a:xfrm>
            <a:custGeom>
              <a:avLst/>
              <a:gdLst/>
              <a:ahLst/>
              <a:cxnLst>
                <a:cxn ang="0">
                  <a:pos x="0" y="142"/>
                </a:cxn>
                <a:cxn ang="0">
                  <a:pos x="17" y="129"/>
                </a:cxn>
                <a:cxn ang="0">
                  <a:pos x="248" y="0"/>
                </a:cxn>
                <a:cxn ang="0">
                  <a:pos x="379" y="109"/>
                </a:cxn>
                <a:cxn ang="0">
                  <a:pos x="417" y="152"/>
                </a:cxn>
                <a:cxn ang="0">
                  <a:pos x="320" y="234"/>
                </a:cxn>
                <a:cxn ang="0">
                  <a:pos x="0" y="142"/>
                </a:cxn>
              </a:cxnLst>
              <a:rect l="0" t="0" r="r" b="b"/>
              <a:pathLst>
                <a:path w="417" h="234">
                  <a:moveTo>
                    <a:pt x="0" y="142"/>
                  </a:moveTo>
                  <a:lnTo>
                    <a:pt x="17" y="129"/>
                  </a:lnTo>
                  <a:lnTo>
                    <a:pt x="248" y="0"/>
                  </a:lnTo>
                  <a:lnTo>
                    <a:pt x="379" y="109"/>
                  </a:lnTo>
                  <a:lnTo>
                    <a:pt x="417" y="152"/>
                  </a:lnTo>
                  <a:lnTo>
                    <a:pt x="320" y="234"/>
                  </a:lnTo>
                  <a:lnTo>
                    <a:pt x="0" y="142"/>
                  </a:lnTo>
                  <a:close/>
                </a:path>
              </a:pathLst>
            </a:custGeom>
            <a:solidFill>
              <a:schemeClr val="tx2"/>
            </a:solidFill>
            <a:ln w="9525">
              <a:solidFill>
                <a:schemeClr val="tx1"/>
              </a:solidFill>
              <a:round/>
              <a:headEnd/>
              <a:tailEnd/>
            </a:ln>
          </p:spPr>
          <p:txBody>
            <a:bodyPr/>
            <a:lstStyle/>
            <a:p>
              <a:endParaRPr lang="en-US" b="1" dirty="0"/>
            </a:p>
          </p:txBody>
        </p:sp>
        <p:sp>
          <p:nvSpPr>
            <p:cNvPr id="452" name="Freeform 408"/>
            <p:cNvSpPr>
              <a:spLocks/>
            </p:cNvSpPr>
            <p:nvPr/>
          </p:nvSpPr>
          <p:spPr bwMode="auto">
            <a:xfrm>
              <a:off x="3187700" y="3841750"/>
              <a:ext cx="611188" cy="814388"/>
            </a:xfrm>
            <a:custGeom>
              <a:avLst/>
              <a:gdLst/>
              <a:ahLst/>
              <a:cxnLst>
                <a:cxn ang="0">
                  <a:pos x="111" y="0"/>
                </a:cxn>
                <a:cxn ang="0">
                  <a:pos x="345" y="204"/>
                </a:cxn>
                <a:cxn ang="0">
                  <a:pos x="408" y="267"/>
                </a:cxn>
                <a:cxn ang="0">
                  <a:pos x="396" y="279"/>
                </a:cxn>
                <a:cxn ang="0">
                  <a:pos x="384" y="299"/>
                </a:cxn>
                <a:cxn ang="0">
                  <a:pos x="357" y="302"/>
                </a:cxn>
                <a:cxn ang="0">
                  <a:pos x="331" y="304"/>
                </a:cxn>
                <a:cxn ang="0">
                  <a:pos x="311" y="315"/>
                </a:cxn>
                <a:cxn ang="0">
                  <a:pos x="293" y="339"/>
                </a:cxn>
                <a:cxn ang="0">
                  <a:pos x="279" y="369"/>
                </a:cxn>
                <a:cxn ang="0">
                  <a:pos x="268" y="393"/>
                </a:cxn>
                <a:cxn ang="0">
                  <a:pos x="256" y="424"/>
                </a:cxn>
                <a:cxn ang="0">
                  <a:pos x="242" y="466"/>
                </a:cxn>
                <a:cxn ang="0">
                  <a:pos x="194" y="516"/>
                </a:cxn>
                <a:cxn ang="0">
                  <a:pos x="183" y="544"/>
                </a:cxn>
                <a:cxn ang="0">
                  <a:pos x="154" y="544"/>
                </a:cxn>
                <a:cxn ang="0">
                  <a:pos x="122" y="530"/>
                </a:cxn>
                <a:cxn ang="0">
                  <a:pos x="103" y="529"/>
                </a:cxn>
                <a:cxn ang="0">
                  <a:pos x="66" y="498"/>
                </a:cxn>
                <a:cxn ang="0">
                  <a:pos x="43" y="484"/>
                </a:cxn>
                <a:cxn ang="0">
                  <a:pos x="0" y="453"/>
                </a:cxn>
                <a:cxn ang="0">
                  <a:pos x="14" y="82"/>
                </a:cxn>
                <a:cxn ang="0">
                  <a:pos x="111" y="0"/>
                </a:cxn>
              </a:cxnLst>
              <a:rect l="0" t="0" r="r" b="b"/>
              <a:pathLst>
                <a:path w="408" h="544">
                  <a:moveTo>
                    <a:pt x="111" y="0"/>
                  </a:moveTo>
                  <a:lnTo>
                    <a:pt x="345" y="204"/>
                  </a:lnTo>
                  <a:lnTo>
                    <a:pt x="408" y="267"/>
                  </a:lnTo>
                  <a:lnTo>
                    <a:pt x="396" y="279"/>
                  </a:lnTo>
                  <a:lnTo>
                    <a:pt x="384" y="299"/>
                  </a:lnTo>
                  <a:lnTo>
                    <a:pt x="357" y="302"/>
                  </a:lnTo>
                  <a:lnTo>
                    <a:pt x="331" y="304"/>
                  </a:lnTo>
                  <a:lnTo>
                    <a:pt x="311" y="315"/>
                  </a:lnTo>
                  <a:lnTo>
                    <a:pt x="293" y="339"/>
                  </a:lnTo>
                  <a:lnTo>
                    <a:pt x="279" y="369"/>
                  </a:lnTo>
                  <a:lnTo>
                    <a:pt x="268" y="393"/>
                  </a:lnTo>
                  <a:lnTo>
                    <a:pt x="256" y="424"/>
                  </a:lnTo>
                  <a:lnTo>
                    <a:pt x="242" y="466"/>
                  </a:lnTo>
                  <a:lnTo>
                    <a:pt x="194" y="516"/>
                  </a:lnTo>
                  <a:lnTo>
                    <a:pt x="183" y="544"/>
                  </a:lnTo>
                  <a:lnTo>
                    <a:pt x="154" y="544"/>
                  </a:lnTo>
                  <a:lnTo>
                    <a:pt x="122" y="530"/>
                  </a:lnTo>
                  <a:lnTo>
                    <a:pt x="103" y="529"/>
                  </a:lnTo>
                  <a:lnTo>
                    <a:pt x="66" y="498"/>
                  </a:lnTo>
                  <a:lnTo>
                    <a:pt x="43" y="484"/>
                  </a:lnTo>
                  <a:lnTo>
                    <a:pt x="0" y="453"/>
                  </a:lnTo>
                  <a:lnTo>
                    <a:pt x="14" y="82"/>
                  </a:lnTo>
                  <a:lnTo>
                    <a:pt x="111" y="0"/>
                  </a:lnTo>
                  <a:close/>
                </a:path>
              </a:pathLst>
            </a:custGeom>
            <a:solidFill>
              <a:schemeClr val="tx2"/>
            </a:solidFill>
            <a:ln w="9525">
              <a:solidFill>
                <a:schemeClr val="tx1"/>
              </a:solidFill>
              <a:round/>
              <a:headEnd/>
              <a:tailEnd/>
            </a:ln>
          </p:spPr>
          <p:txBody>
            <a:bodyPr/>
            <a:lstStyle/>
            <a:p>
              <a:endParaRPr lang="en-US" b="1" dirty="0"/>
            </a:p>
          </p:txBody>
        </p:sp>
        <p:sp>
          <p:nvSpPr>
            <p:cNvPr id="453" name="Freeform 409"/>
            <p:cNvSpPr>
              <a:spLocks/>
            </p:cNvSpPr>
            <p:nvPr/>
          </p:nvSpPr>
          <p:spPr bwMode="auto">
            <a:xfrm>
              <a:off x="2730500" y="3825875"/>
              <a:ext cx="477838" cy="693738"/>
            </a:xfrm>
            <a:custGeom>
              <a:avLst/>
              <a:gdLst/>
              <a:ahLst/>
              <a:cxnLst>
                <a:cxn ang="0">
                  <a:pos x="0" y="0"/>
                </a:cxn>
                <a:cxn ang="0">
                  <a:pos x="320" y="92"/>
                </a:cxn>
                <a:cxn ang="0">
                  <a:pos x="306" y="463"/>
                </a:cxn>
                <a:cxn ang="0">
                  <a:pos x="294" y="451"/>
                </a:cxn>
                <a:cxn ang="0">
                  <a:pos x="263" y="448"/>
                </a:cxn>
                <a:cxn ang="0">
                  <a:pos x="232" y="431"/>
                </a:cxn>
                <a:cxn ang="0">
                  <a:pos x="194" y="402"/>
                </a:cxn>
                <a:cxn ang="0">
                  <a:pos x="182" y="388"/>
                </a:cxn>
                <a:cxn ang="0">
                  <a:pos x="169" y="385"/>
                </a:cxn>
                <a:cxn ang="0">
                  <a:pos x="163" y="369"/>
                </a:cxn>
                <a:cxn ang="0">
                  <a:pos x="128" y="346"/>
                </a:cxn>
                <a:cxn ang="0">
                  <a:pos x="103" y="311"/>
                </a:cxn>
                <a:cxn ang="0">
                  <a:pos x="86" y="272"/>
                </a:cxn>
                <a:cxn ang="0">
                  <a:pos x="69" y="223"/>
                </a:cxn>
                <a:cxn ang="0">
                  <a:pos x="61" y="206"/>
                </a:cxn>
                <a:cxn ang="0">
                  <a:pos x="63" y="161"/>
                </a:cxn>
                <a:cxn ang="0">
                  <a:pos x="71" y="140"/>
                </a:cxn>
                <a:cxn ang="0">
                  <a:pos x="55" y="123"/>
                </a:cxn>
                <a:cxn ang="0">
                  <a:pos x="31" y="86"/>
                </a:cxn>
                <a:cxn ang="0">
                  <a:pos x="17" y="51"/>
                </a:cxn>
                <a:cxn ang="0">
                  <a:pos x="14" y="23"/>
                </a:cxn>
                <a:cxn ang="0">
                  <a:pos x="0" y="0"/>
                </a:cxn>
              </a:cxnLst>
              <a:rect l="0" t="0" r="r" b="b"/>
              <a:pathLst>
                <a:path w="320" h="463">
                  <a:moveTo>
                    <a:pt x="0" y="0"/>
                  </a:moveTo>
                  <a:lnTo>
                    <a:pt x="320" y="92"/>
                  </a:lnTo>
                  <a:lnTo>
                    <a:pt x="306" y="463"/>
                  </a:lnTo>
                  <a:lnTo>
                    <a:pt x="294" y="451"/>
                  </a:lnTo>
                  <a:lnTo>
                    <a:pt x="263" y="448"/>
                  </a:lnTo>
                  <a:lnTo>
                    <a:pt x="232" y="431"/>
                  </a:lnTo>
                  <a:lnTo>
                    <a:pt x="194" y="402"/>
                  </a:lnTo>
                  <a:lnTo>
                    <a:pt x="182" y="388"/>
                  </a:lnTo>
                  <a:lnTo>
                    <a:pt x="169" y="385"/>
                  </a:lnTo>
                  <a:lnTo>
                    <a:pt x="163" y="369"/>
                  </a:lnTo>
                  <a:lnTo>
                    <a:pt x="128" y="346"/>
                  </a:lnTo>
                  <a:lnTo>
                    <a:pt x="103" y="311"/>
                  </a:lnTo>
                  <a:lnTo>
                    <a:pt x="86" y="272"/>
                  </a:lnTo>
                  <a:lnTo>
                    <a:pt x="69" y="223"/>
                  </a:lnTo>
                  <a:lnTo>
                    <a:pt x="61" y="206"/>
                  </a:lnTo>
                  <a:lnTo>
                    <a:pt x="63" y="161"/>
                  </a:lnTo>
                  <a:lnTo>
                    <a:pt x="71" y="140"/>
                  </a:lnTo>
                  <a:lnTo>
                    <a:pt x="55" y="123"/>
                  </a:lnTo>
                  <a:lnTo>
                    <a:pt x="31" y="86"/>
                  </a:lnTo>
                  <a:lnTo>
                    <a:pt x="17" y="51"/>
                  </a:lnTo>
                  <a:lnTo>
                    <a:pt x="14" y="23"/>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454" name="Freeform 410"/>
            <p:cNvSpPr>
              <a:spLocks/>
            </p:cNvSpPr>
            <p:nvPr/>
          </p:nvSpPr>
          <p:spPr bwMode="auto">
            <a:xfrm>
              <a:off x="5808663" y="2535238"/>
              <a:ext cx="212725" cy="207962"/>
            </a:xfrm>
            <a:custGeom>
              <a:avLst/>
              <a:gdLst/>
              <a:ahLst/>
              <a:cxnLst>
                <a:cxn ang="0">
                  <a:pos x="0" y="0"/>
                </a:cxn>
                <a:cxn ang="0">
                  <a:pos x="142" y="0"/>
                </a:cxn>
                <a:cxn ang="0">
                  <a:pos x="142" y="16"/>
                </a:cxn>
                <a:cxn ang="0">
                  <a:pos x="142" y="137"/>
                </a:cxn>
                <a:cxn ang="0">
                  <a:pos x="94" y="139"/>
                </a:cxn>
                <a:cxn ang="0">
                  <a:pos x="0" y="139"/>
                </a:cxn>
                <a:cxn ang="0">
                  <a:pos x="0" y="0"/>
                </a:cxn>
              </a:cxnLst>
              <a:rect l="0" t="0" r="r" b="b"/>
              <a:pathLst>
                <a:path w="142" h="139">
                  <a:moveTo>
                    <a:pt x="0" y="0"/>
                  </a:moveTo>
                  <a:lnTo>
                    <a:pt x="142" y="0"/>
                  </a:lnTo>
                  <a:lnTo>
                    <a:pt x="142" y="16"/>
                  </a:lnTo>
                  <a:lnTo>
                    <a:pt x="142" y="137"/>
                  </a:lnTo>
                  <a:lnTo>
                    <a:pt x="94" y="139"/>
                  </a:lnTo>
                  <a:lnTo>
                    <a:pt x="0" y="13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55" name="Freeform 411"/>
            <p:cNvSpPr>
              <a:spLocks/>
            </p:cNvSpPr>
            <p:nvPr/>
          </p:nvSpPr>
          <p:spPr bwMode="auto">
            <a:xfrm>
              <a:off x="6021388" y="2559050"/>
              <a:ext cx="223837" cy="184150"/>
            </a:xfrm>
            <a:custGeom>
              <a:avLst/>
              <a:gdLst/>
              <a:ahLst/>
              <a:cxnLst>
                <a:cxn ang="0">
                  <a:pos x="0" y="0"/>
                </a:cxn>
                <a:cxn ang="0">
                  <a:pos x="119" y="0"/>
                </a:cxn>
                <a:cxn ang="0">
                  <a:pos x="119" y="3"/>
                </a:cxn>
                <a:cxn ang="0">
                  <a:pos x="143" y="3"/>
                </a:cxn>
                <a:cxn ang="0">
                  <a:pos x="149" y="123"/>
                </a:cxn>
                <a:cxn ang="0">
                  <a:pos x="89" y="121"/>
                </a:cxn>
                <a:cxn ang="0">
                  <a:pos x="0" y="121"/>
                </a:cxn>
                <a:cxn ang="0">
                  <a:pos x="0" y="0"/>
                </a:cxn>
              </a:cxnLst>
              <a:rect l="0" t="0" r="r" b="b"/>
              <a:pathLst>
                <a:path w="149" h="123">
                  <a:moveTo>
                    <a:pt x="0" y="0"/>
                  </a:moveTo>
                  <a:lnTo>
                    <a:pt x="119" y="0"/>
                  </a:lnTo>
                  <a:lnTo>
                    <a:pt x="119" y="3"/>
                  </a:lnTo>
                  <a:lnTo>
                    <a:pt x="143" y="3"/>
                  </a:lnTo>
                  <a:lnTo>
                    <a:pt x="149" y="123"/>
                  </a:lnTo>
                  <a:lnTo>
                    <a:pt x="89" y="121"/>
                  </a:lnTo>
                  <a:lnTo>
                    <a:pt x="0" y="121"/>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56" name="Freeform 412"/>
            <p:cNvSpPr>
              <a:spLocks/>
            </p:cNvSpPr>
            <p:nvPr/>
          </p:nvSpPr>
          <p:spPr bwMode="auto">
            <a:xfrm>
              <a:off x="5949950" y="2740025"/>
              <a:ext cx="204788" cy="215900"/>
            </a:xfrm>
            <a:custGeom>
              <a:avLst/>
              <a:gdLst/>
              <a:ahLst/>
              <a:cxnLst>
                <a:cxn ang="0">
                  <a:pos x="0" y="2"/>
                </a:cxn>
                <a:cxn ang="0">
                  <a:pos x="48" y="0"/>
                </a:cxn>
                <a:cxn ang="0">
                  <a:pos x="137" y="0"/>
                </a:cxn>
                <a:cxn ang="0">
                  <a:pos x="137" y="142"/>
                </a:cxn>
                <a:cxn ang="0">
                  <a:pos x="0" y="144"/>
                </a:cxn>
                <a:cxn ang="0">
                  <a:pos x="0" y="2"/>
                </a:cxn>
              </a:cxnLst>
              <a:rect l="0" t="0" r="r" b="b"/>
              <a:pathLst>
                <a:path w="137" h="144">
                  <a:moveTo>
                    <a:pt x="0" y="2"/>
                  </a:moveTo>
                  <a:lnTo>
                    <a:pt x="48" y="0"/>
                  </a:lnTo>
                  <a:lnTo>
                    <a:pt x="137" y="0"/>
                  </a:lnTo>
                  <a:lnTo>
                    <a:pt x="137" y="142"/>
                  </a:lnTo>
                  <a:lnTo>
                    <a:pt x="0" y="144"/>
                  </a:lnTo>
                  <a:lnTo>
                    <a:pt x="0" y="2"/>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57" name="Freeform 413"/>
            <p:cNvSpPr>
              <a:spLocks/>
            </p:cNvSpPr>
            <p:nvPr/>
          </p:nvSpPr>
          <p:spPr bwMode="auto">
            <a:xfrm>
              <a:off x="6154738" y="2803525"/>
              <a:ext cx="177800" cy="230188"/>
            </a:xfrm>
            <a:custGeom>
              <a:avLst/>
              <a:gdLst/>
              <a:ahLst/>
              <a:cxnLst>
                <a:cxn ang="0">
                  <a:pos x="0" y="5"/>
                </a:cxn>
                <a:cxn ang="0">
                  <a:pos x="60" y="5"/>
                </a:cxn>
                <a:cxn ang="0">
                  <a:pos x="60" y="0"/>
                </a:cxn>
                <a:cxn ang="0">
                  <a:pos x="119" y="0"/>
                </a:cxn>
                <a:cxn ang="0">
                  <a:pos x="119" y="154"/>
                </a:cxn>
                <a:cxn ang="0">
                  <a:pos x="31" y="154"/>
                </a:cxn>
                <a:cxn ang="0">
                  <a:pos x="25" y="151"/>
                </a:cxn>
                <a:cxn ang="0">
                  <a:pos x="33" y="137"/>
                </a:cxn>
                <a:cxn ang="0">
                  <a:pos x="19" y="129"/>
                </a:cxn>
                <a:cxn ang="0">
                  <a:pos x="6" y="103"/>
                </a:cxn>
                <a:cxn ang="0">
                  <a:pos x="0" y="100"/>
                </a:cxn>
                <a:cxn ang="0">
                  <a:pos x="0" y="5"/>
                </a:cxn>
              </a:cxnLst>
              <a:rect l="0" t="0" r="r" b="b"/>
              <a:pathLst>
                <a:path w="119" h="154">
                  <a:moveTo>
                    <a:pt x="0" y="5"/>
                  </a:moveTo>
                  <a:lnTo>
                    <a:pt x="60" y="5"/>
                  </a:lnTo>
                  <a:lnTo>
                    <a:pt x="60" y="0"/>
                  </a:lnTo>
                  <a:lnTo>
                    <a:pt x="119" y="0"/>
                  </a:lnTo>
                  <a:lnTo>
                    <a:pt x="119" y="154"/>
                  </a:lnTo>
                  <a:lnTo>
                    <a:pt x="31" y="154"/>
                  </a:lnTo>
                  <a:lnTo>
                    <a:pt x="25" y="151"/>
                  </a:lnTo>
                  <a:lnTo>
                    <a:pt x="33" y="137"/>
                  </a:lnTo>
                  <a:lnTo>
                    <a:pt x="19" y="129"/>
                  </a:lnTo>
                  <a:lnTo>
                    <a:pt x="6" y="103"/>
                  </a:lnTo>
                  <a:lnTo>
                    <a:pt x="0" y="100"/>
                  </a:lnTo>
                  <a:lnTo>
                    <a:pt x="0" y="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58" name="Freeform 414"/>
            <p:cNvSpPr>
              <a:spLocks/>
            </p:cNvSpPr>
            <p:nvPr/>
          </p:nvSpPr>
          <p:spPr bwMode="auto">
            <a:xfrm>
              <a:off x="6154738" y="2740025"/>
              <a:ext cx="90487" cy="69850"/>
            </a:xfrm>
            <a:custGeom>
              <a:avLst/>
              <a:gdLst/>
              <a:ahLst/>
              <a:cxnLst>
                <a:cxn ang="0">
                  <a:pos x="0" y="0"/>
                </a:cxn>
                <a:cxn ang="0">
                  <a:pos x="60" y="2"/>
                </a:cxn>
                <a:cxn ang="0">
                  <a:pos x="60" y="47"/>
                </a:cxn>
                <a:cxn ang="0">
                  <a:pos x="0" y="47"/>
                </a:cxn>
                <a:cxn ang="0">
                  <a:pos x="0" y="0"/>
                </a:cxn>
              </a:cxnLst>
              <a:rect l="0" t="0" r="r" b="b"/>
              <a:pathLst>
                <a:path w="60" h="47">
                  <a:moveTo>
                    <a:pt x="0" y="0"/>
                  </a:moveTo>
                  <a:lnTo>
                    <a:pt x="60" y="2"/>
                  </a:lnTo>
                  <a:lnTo>
                    <a:pt x="60" y="47"/>
                  </a:lnTo>
                  <a:lnTo>
                    <a:pt x="0" y="4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59" name="Freeform 415"/>
            <p:cNvSpPr>
              <a:spLocks/>
            </p:cNvSpPr>
            <p:nvPr/>
          </p:nvSpPr>
          <p:spPr bwMode="auto">
            <a:xfrm>
              <a:off x="5934075" y="2952750"/>
              <a:ext cx="279400" cy="244475"/>
            </a:xfrm>
            <a:custGeom>
              <a:avLst/>
              <a:gdLst/>
              <a:ahLst/>
              <a:cxnLst>
                <a:cxn ang="0">
                  <a:pos x="0" y="2"/>
                </a:cxn>
                <a:cxn ang="0">
                  <a:pos x="11" y="2"/>
                </a:cxn>
                <a:cxn ang="0">
                  <a:pos x="148" y="0"/>
                </a:cxn>
                <a:cxn ang="0">
                  <a:pos x="154" y="3"/>
                </a:cxn>
                <a:cxn ang="0">
                  <a:pos x="167" y="29"/>
                </a:cxn>
                <a:cxn ang="0">
                  <a:pos x="181" y="37"/>
                </a:cxn>
                <a:cxn ang="0">
                  <a:pos x="173" y="51"/>
                </a:cxn>
                <a:cxn ang="0">
                  <a:pos x="179" y="54"/>
                </a:cxn>
                <a:cxn ang="0">
                  <a:pos x="187" y="66"/>
                </a:cxn>
                <a:cxn ang="0">
                  <a:pos x="56" y="156"/>
                </a:cxn>
                <a:cxn ang="0">
                  <a:pos x="42" y="163"/>
                </a:cxn>
                <a:cxn ang="0">
                  <a:pos x="0" y="94"/>
                </a:cxn>
                <a:cxn ang="0">
                  <a:pos x="0" y="2"/>
                </a:cxn>
              </a:cxnLst>
              <a:rect l="0" t="0" r="r" b="b"/>
              <a:pathLst>
                <a:path w="187" h="163">
                  <a:moveTo>
                    <a:pt x="0" y="2"/>
                  </a:moveTo>
                  <a:lnTo>
                    <a:pt x="11" y="2"/>
                  </a:lnTo>
                  <a:lnTo>
                    <a:pt x="148" y="0"/>
                  </a:lnTo>
                  <a:lnTo>
                    <a:pt x="154" y="3"/>
                  </a:lnTo>
                  <a:lnTo>
                    <a:pt x="167" y="29"/>
                  </a:lnTo>
                  <a:lnTo>
                    <a:pt x="181" y="37"/>
                  </a:lnTo>
                  <a:lnTo>
                    <a:pt x="173" y="51"/>
                  </a:lnTo>
                  <a:lnTo>
                    <a:pt x="179" y="54"/>
                  </a:lnTo>
                  <a:lnTo>
                    <a:pt x="187" y="66"/>
                  </a:lnTo>
                  <a:lnTo>
                    <a:pt x="56" y="156"/>
                  </a:lnTo>
                  <a:lnTo>
                    <a:pt x="42" y="163"/>
                  </a:lnTo>
                  <a:lnTo>
                    <a:pt x="0" y="94"/>
                  </a:lnTo>
                  <a:lnTo>
                    <a:pt x="0" y="2"/>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60" name="Freeform 416"/>
            <p:cNvSpPr>
              <a:spLocks/>
            </p:cNvSpPr>
            <p:nvPr/>
          </p:nvSpPr>
          <p:spPr bwMode="auto">
            <a:xfrm>
              <a:off x="6018213" y="3051175"/>
              <a:ext cx="336550" cy="252413"/>
            </a:xfrm>
            <a:custGeom>
              <a:avLst/>
              <a:gdLst/>
              <a:ahLst/>
              <a:cxnLst>
                <a:cxn ang="0">
                  <a:pos x="0" y="88"/>
                </a:cxn>
                <a:cxn ang="0">
                  <a:pos x="130" y="0"/>
                </a:cxn>
                <a:cxn ang="0">
                  <a:pos x="161" y="13"/>
                </a:cxn>
                <a:cxn ang="0">
                  <a:pos x="162" y="20"/>
                </a:cxn>
                <a:cxn ang="0">
                  <a:pos x="185" y="36"/>
                </a:cxn>
                <a:cxn ang="0">
                  <a:pos x="193" y="34"/>
                </a:cxn>
                <a:cxn ang="0">
                  <a:pos x="193" y="42"/>
                </a:cxn>
                <a:cxn ang="0">
                  <a:pos x="202" y="43"/>
                </a:cxn>
                <a:cxn ang="0">
                  <a:pos x="204" y="54"/>
                </a:cxn>
                <a:cxn ang="0">
                  <a:pos x="210" y="57"/>
                </a:cxn>
                <a:cxn ang="0">
                  <a:pos x="210" y="66"/>
                </a:cxn>
                <a:cxn ang="0">
                  <a:pos x="216" y="71"/>
                </a:cxn>
                <a:cxn ang="0">
                  <a:pos x="216" y="79"/>
                </a:cxn>
                <a:cxn ang="0">
                  <a:pos x="222" y="79"/>
                </a:cxn>
                <a:cxn ang="0">
                  <a:pos x="224" y="96"/>
                </a:cxn>
                <a:cxn ang="0">
                  <a:pos x="114" y="168"/>
                </a:cxn>
                <a:cxn ang="0">
                  <a:pos x="45" y="168"/>
                </a:cxn>
                <a:cxn ang="0">
                  <a:pos x="45" y="150"/>
                </a:cxn>
                <a:cxn ang="0">
                  <a:pos x="0" y="88"/>
                </a:cxn>
              </a:cxnLst>
              <a:rect l="0" t="0" r="r" b="b"/>
              <a:pathLst>
                <a:path w="224" h="168">
                  <a:moveTo>
                    <a:pt x="0" y="88"/>
                  </a:moveTo>
                  <a:lnTo>
                    <a:pt x="130" y="0"/>
                  </a:lnTo>
                  <a:lnTo>
                    <a:pt x="161" y="13"/>
                  </a:lnTo>
                  <a:lnTo>
                    <a:pt x="162" y="20"/>
                  </a:lnTo>
                  <a:lnTo>
                    <a:pt x="185" y="36"/>
                  </a:lnTo>
                  <a:lnTo>
                    <a:pt x="193" y="34"/>
                  </a:lnTo>
                  <a:lnTo>
                    <a:pt x="193" y="42"/>
                  </a:lnTo>
                  <a:lnTo>
                    <a:pt x="202" y="43"/>
                  </a:lnTo>
                  <a:lnTo>
                    <a:pt x="204" y="54"/>
                  </a:lnTo>
                  <a:lnTo>
                    <a:pt x="210" y="57"/>
                  </a:lnTo>
                  <a:lnTo>
                    <a:pt x="210" y="66"/>
                  </a:lnTo>
                  <a:lnTo>
                    <a:pt x="216" y="71"/>
                  </a:lnTo>
                  <a:lnTo>
                    <a:pt x="216" y="79"/>
                  </a:lnTo>
                  <a:lnTo>
                    <a:pt x="222" y="79"/>
                  </a:lnTo>
                  <a:lnTo>
                    <a:pt x="224" y="96"/>
                  </a:lnTo>
                  <a:lnTo>
                    <a:pt x="114" y="168"/>
                  </a:lnTo>
                  <a:lnTo>
                    <a:pt x="45" y="168"/>
                  </a:lnTo>
                  <a:lnTo>
                    <a:pt x="45" y="150"/>
                  </a:lnTo>
                  <a:lnTo>
                    <a:pt x="0" y="8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461" name="Freeform 417"/>
            <p:cNvSpPr>
              <a:spLocks/>
            </p:cNvSpPr>
            <p:nvPr/>
          </p:nvSpPr>
          <p:spPr bwMode="auto">
            <a:xfrm>
              <a:off x="5529263" y="4552950"/>
              <a:ext cx="257175" cy="265113"/>
            </a:xfrm>
            <a:custGeom>
              <a:avLst/>
              <a:gdLst/>
              <a:ahLst/>
              <a:cxnLst>
                <a:cxn ang="0">
                  <a:pos x="26" y="145"/>
                </a:cxn>
                <a:cxn ang="0">
                  <a:pos x="0" y="116"/>
                </a:cxn>
                <a:cxn ang="0">
                  <a:pos x="123" y="0"/>
                </a:cxn>
                <a:cxn ang="0">
                  <a:pos x="157" y="39"/>
                </a:cxn>
                <a:cxn ang="0">
                  <a:pos x="120" y="71"/>
                </a:cxn>
                <a:cxn ang="0">
                  <a:pos x="172" y="127"/>
                </a:cxn>
                <a:cxn ang="0">
                  <a:pos x="123" y="176"/>
                </a:cxn>
                <a:cxn ang="0">
                  <a:pos x="93" y="177"/>
                </a:cxn>
                <a:cxn ang="0">
                  <a:pos x="76" y="165"/>
                </a:cxn>
                <a:cxn ang="0">
                  <a:pos x="49" y="174"/>
                </a:cxn>
                <a:cxn ang="0">
                  <a:pos x="26" y="145"/>
                </a:cxn>
              </a:cxnLst>
              <a:rect l="0" t="0" r="r" b="b"/>
              <a:pathLst>
                <a:path w="172" h="177">
                  <a:moveTo>
                    <a:pt x="26" y="145"/>
                  </a:moveTo>
                  <a:lnTo>
                    <a:pt x="0" y="116"/>
                  </a:lnTo>
                  <a:lnTo>
                    <a:pt x="123" y="0"/>
                  </a:lnTo>
                  <a:lnTo>
                    <a:pt x="157" y="39"/>
                  </a:lnTo>
                  <a:lnTo>
                    <a:pt x="120" y="71"/>
                  </a:lnTo>
                  <a:lnTo>
                    <a:pt x="172" y="127"/>
                  </a:lnTo>
                  <a:lnTo>
                    <a:pt x="123" y="176"/>
                  </a:lnTo>
                  <a:lnTo>
                    <a:pt x="93" y="177"/>
                  </a:lnTo>
                  <a:lnTo>
                    <a:pt x="76" y="165"/>
                  </a:lnTo>
                  <a:lnTo>
                    <a:pt x="49" y="174"/>
                  </a:lnTo>
                  <a:lnTo>
                    <a:pt x="26" y="14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2" name="Freeform 418"/>
            <p:cNvSpPr>
              <a:spLocks/>
            </p:cNvSpPr>
            <p:nvPr/>
          </p:nvSpPr>
          <p:spPr bwMode="auto">
            <a:xfrm>
              <a:off x="5468938" y="4770438"/>
              <a:ext cx="223837" cy="361950"/>
            </a:xfrm>
            <a:custGeom>
              <a:avLst/>
              <a:gdLst/>
              <a:ahLst/>
              <a:cxnLst>
                <a:cxn ang="0">
                  <a:pos x="33" y="242"/>
                </a:cxn>
                <a:cxn ang="0">
                  <a:pos x="0" y="240"/>
                </a:cxn>
                <a:cxn ang="0">
                  <a:pos x="0" y="52"/>
                </a:cxn>
                <a:cxn ang="0">
                  <a:pos x="67" y="0"/>
                </a:cxn>
                <a:cxn ang="0">
                  <a:pos x="90" y="29"/>
                </a:cxn>
                <a:cxn ang="0">
                  <a:pos x="70" y="42"/>
                </a:cxn>
                <a:cxn ang="0">
                  <a:pos x="150" y="194"/>
                </a:cxn>
                <a:cxn ang="0">
                  <a:pos x="130" y="208"/>
                </a:cxn>
                <a:cxn ang="0">
                  <a:pos x="127" y="239"/>
                </a:cxn>
                <a:cxn ang="0">
                  <a:pos x="33" y="242"/>
                </a:cxn>
              </a:cxnLst>
              <a:rect l="0" t="0" r="r" b="b"/>
              <a:pathLst>
                <a:path w="150" h="242">
                  <a:moveTo>
                    <a:pt x="33" y="242"/>
                  </a:moveTo>
                  <a:lnTo>
                    <a:pt x="0" y="240"/>
                  </a:lnTo>
                  <a:lnTo>
                    <a:pt x="0" y="52"/>
                  </a:lnTo>
                  <a:lnTo>
                    <a:pt x="67" y="0"/>
                  </a:lnTo>
                  <a:lnTo>
                    <a:pt x="90" y="29"/>
                  </a:lnTo>
                  <a:lnTo>
                    <a:pt x="70" y="42"/>
                  </a:lnTo>
                  <a:lnTo>
                    <a:pt x="150" y="194"/>
                  </a:lnTo>
                  <a:lnTo>
                    <a:pt x="130" y="208"/>
                  </a:lnTo>
                  <a:lnTo>
                    <a:pt x="127" y="239"/>
                  </a:lnTo>
                  <a:lnTo>
                    <a:pt x="33" y="24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3" name="Freeform 419"/>
            <p:cNvSpPr>
              <a:spLocks/>
            </p:cNvSpPr>
            <p:nvPr/>
          </p:nvSpPr>
          <p:spPr bwMode="auto">
            <a:xfrm>
              <a:off x="5573713" y="4800600"/>
              <a:ext cx="295275" cy="268288"/>
            </a:xfrm>
            <a:custGeom>
              <a:avLst/>
              <a:gdLst/>
              <a:ahLst/>
              <a:cxnLst>
                <a:cxn ang="0">
                  <a:pos x="80" y="174"/>
                </a:cxn>
                <a:cxn ang="0">
                  <a:pos x="0" y="22"/>
                </a:cxn>
                <a:cxn ang="0">
                  <a:pos x="20" y="9"/>
                </a:cxn>
                <a:cxn ang="0">
                  <a:pos x="47" y="0"/>
                </a:cxn>
                <a:cxn ang="0">
                  <a:pos x="64" y="12"/>
                </a:cxn>
                <a:cxn ang="0">
                  <a:pos x="94" y="11"/>
                </a:cxn>
                <a:cxn ang="0">
                  <a:pos x="106" y="51"/>
                </a:cxn>
                <a:cxn ang="0">
                  <a:pos x="115" y="60"/>
                </a:cxn>
                <a:cxn ang="0">
                  <a:pos x="140" y="60"/>
                </a:cxn>
                <a:cxn ang="0">
                  <a:pos x="151" y="66"/>
                </a:cxn>
                <a:cxn ang="0">
                  <a:pos x="149" y="79"/>
                </a:cxn>
                <a:cxn ang="0">
                  <a:pos x="174" y="96"/>
                </a:cxn>
                <a:cxn ang="0">
                  <a:pos x="198" y="102"/>
                </a:cxn>
                <a:cxn ang="0">
                  <a:pos x="158" y="179"/>
                </a:cxn>
                <a:cxn ang="0">
                  <a:pos x="80" y="174"/>
                </a:cxn>
              </a:cxnLst>
              <a:rect l="0" t="0" r="r" b="b"/>
              <a:pathLst>
                <a:path w="198" h="179">
                  <a:moveTo>
                    <a:pt x="80" y="174"/>
                  </a:moveTo>
                  <a:lnTo>
                    <a:pt x="0" y="22"/>
                  </a:lnTo>
                  <a:lnTo>
                    <a:pt x="20" y="9"/>
                  </a:lnTo>
                  <a:lnTo>
                    <a:pt x="47" y="0"/>
                  </a:lnTo>
                  <a:lnTo>
                    <a:pt x="64" y="12"/>
                  </a:lnTo>
                  <a:lnTo>
                    <a:pt x="94" y="11"/>
                  </a:lnTo>
                  <a:lnTo>
                    <a:pt x="106" y="51"/>
                  </a:lnTo>
                  <a:lnTo>
                    <a:pt x="115" y="60"/>
                  </a:lnTo>
                  <a:lnTo>
                    <a:pt x="140" y="60"/>
                  </a:lnTo>
                  <a:lnTo>
                    <a:pt x="151" y="66"/>
                  </a:lnTo>
                  <a:lnTo>
                    <a:pt x="149" y="79"/>
                  </a:lnTo>
                  <a:lnTo>
                    <a:pt x="174" y="96"/>
                  </a:lnTo>
                  <a:lnTo>
                    <a:pt x="198" y="102"/>
                  </a:lnTo>
                  <a:lnTo>
                    <a:pt x="158" y="179"/>
                  </a:lnTo>
                  <a:lnTo>
                    <a:pt x="80" y="17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4" name="Freeform 420"/>
            <p:cNvSpPr>
              <a:spLocks/>
            </p:cNvSpPr>
            <p:nvPr/>
          </p:nvSpPr>
          <p:spPr bwMode="auto">
            <a:xfrm>
              <a:off x="5713413" y="4692650"/>
              <a:ext cx="250825" cy="260350"/>
            </a:xfrm>
            <a:custGeom>
              <a:avLst/>
              <a:gdLst/>
              <a:ahLst/>
              <a:cxnLst>
                <a:cxn ang="0">
                  <a:pos x="104" y="174"/>
                </a:cxn>
                <a:cxn ang="0">
                  <a:pos x="80" y="168"/>
                </a:cxn>
                <a:cxn ang="0">
                  <a:pos x="55" y="151"/>
                </a:cxn>
                <a:cxn ang="0">
                  <a:pos x="57" y="138"/>
                </a:cxn>
                <a:cxn ang="0">
                  <a:pos x="46" y="132"/>
                </a:cxn>
                <a:cxn ang="0">
                  <a:pos x="21" y="132"/>
                </a:cxn>
                <a:cxn ang="0">
                  <a:pos x="12" y="123"/>
                </a:cxn>
                <a:cxn ang="0">
                  <a:pos x="0" y="83"/>
                </a:cxn>
                <a:cxn ang="0">
                  <a:pos x="49" y="34"/>
                </a:cxn>
                <a:cxn ang="0">
                  <a:pos x="94" y="0"/>
                </a:cxn>
                <a:cxn ang="0">
                  <a:pos x="124" y="21"/>
                </a:cxn>
                <a:cxn ang="0">
                  <a:pos x="137" y="23"/>
                </a:cxn>
                <a:cxn ang="0">
                  <a:pos x="154" y="32"/>
                </a:cxn>
                <a:cxn ang="0">
                  <a:pos x="160" y="47"/>
                </a:cxn>
                <a:cxn ang="0">
                  <a:pos x="167" y="120"/>
                </a:cxn>
                <a:cxn ang="0">
                  <a:pos x="104" y="174"/>
                </a:cxn>
              </a:cxnLst>
              <a:rect l="0" t="0" r="r" b="b"/>
              <a:pathLst>
                <a:path w="167" h="174">
                  <a:moveTo>
                    <a:pt x="104" y="174"/>
                  </a:moveTo>
                  <a:lnTo>
                    <a:pt x="80" y="168"/>
                  </a:lnTo>
                  <a:lnTo>
                    <a:pt x="55" y="151"/>
                  </a:lnTo>
                  <a:lnTo>
                    <a:pt x="57" y="138"/>
                  </a:lnTo>
                  <a:lnTo>
                    <a:pt x="46" y="132"/>
                  </a:lnTo>
                  <a:lnTo>
                    <a:pt x="21" y="132"/>
                  </a:lnTo>
                  <a:lnTo>
                    <a:pt x="12" y="123"/>
                  </a:lnTo>
                  <a:lnTo>
                    <a:pt x="0" y="83"/>
                  </a:lnTo>
                  <a:lnTo>
                    <a:pt x="49" y="34"/>
                  </a:lnTo>
                  <a:lnTo>
                    <a:pt x="94" y="0"/>
                  </a:lnTo>
                  <a:lnTo>
                    <a:pt x="124" y="21"/>
                  </a:lnTo>
                  <a:lnTo>
                    <a:pt x="137" y="23"/>
                  </a:lnTo>
                  <a:lnTo>
                    <a:pt x="154" y="32"/>
                  </a:lnTo>
                  <a:lnTo>
                    <a:pt x="160" y="47"/>
                  </a:lnTo>
                  <a:lnTo>
                    <a:pt x="167" y="120"/>
                  </a:lnTo>
                  <a:lnTo>
                    <a:pt x="104" y="17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5" name="Freeform 421"/>
            <p:cNvSpPr>
              <a:spLocks/>
            </p:cNvSpPr>
            <p:nvPr/>
          </p:nvSpPr>
          <p:spPr bwMode="auto">
            <a:xfrm>
              <a:off x="5808663" y="4872038"/>
              <a:ext cx="311150" cy="234950"/>
            </a:xfrm>
            <a:custGeom>
              <a:avLst/>
              <a:gdLst/>
              <a:ahLst/>
              <a:cxnLst>
                <a:cxn ang="0">
                  <a:pos x="0" y="131"/>
                </a:cxn>
                <a:cxn ang="0">
                  <a:pos x="40" y="54"/>
                </a:cxn>
                <a:cxn ang="0">
                  <a:pos x="103" y="0"/>
                </a:cxn>
                <a:cxn ang="0">
                  <a:pos x="174" y="11"/>
                </a:cxn>
                <a:cxn ang="0">
                  <a:pos x="204" y="31"/>
                </a:cxn>
                <a:cxn ang="0">
                  <a:pos x="190" y="40"/>
                </a:cxn>
                <a:cxn ang="0">
                  <a:pos x="193" y="51"/>
                </a:cxn>
                <a:cxn ang="0">
                  <a:pos x="202" y="58"/>
                </a:cxn>
                <a:cxn ang="0">
                  <a:pos x="207" y="72"/>
                </a:cxn>
                <a:cxn ang="0">
                  <a:pos x="122" y="91"/>
                </a:cxn>
                <a:cxn ang="0">
                  <a:pos x="113" y="98"/>
                </a:cxn>
                <a:cxn ang="0">
                  <a:pos x="125" y="108"/>
                </a:cxn>
                <a:cxn ang="0">
                  <a:pos x="144" y="112"/>
                </a:cxn>
                <a:cxn ang="0">
                  <a:pos x="145" y="120"/>
                </a:cxn>
                <a:cxn ang="0">
                  <a:pos x="102" y="152"/>
                </a:cxn>
                <a:cxn ang="0">
                  <a:pos x="85" y="157"/>
                </a:cxn>
                <a:cxn ang="0">
                  <a:pos x="63" y="140"/>
                </a:cxn>
                <a:cxn ang="0">
                  <a:pos x="37" y="142"/>
                </a:cxn>
                <a:cxn ang="0">
                  <a:pos x="20" y="131"/>
                </a:cxn>
                <a:cxn ang="0">
                  <a:pos x="0" y="131"/>
                </a:cxn>
              </a:cxnLst>
              <a:rect l="0" t="0" r="r" b="b"/>
              <a:pathLst>
                <a:path w="207" h="157">
                  <a:moveTo>
                    <a:pt x="0" y="131"/>
                  </a:moveTo>
                  <a:lnTo>
                    <a:pt x="40" y="54"/>
                  </a:lnTo>
                  <a:lnTo>
                    <a:pt x="103" y="0"/>
                  </a:lnTo>
                  <a:lnTo>
                    <a:pt x="174" y="11"/>
                  </a:lnTo>
                  <a:lnTo>
                    <a:pt x="204" y="31"/>
                  </a:lnTo>
                  <a:lnTo>
                    <a:pt x="190" y="40"/>
                  </a:lnTo>
                  <a:lnTo>
                    <a:pt x="193" y="51"/>
                  </a:lnTo>
                  <a:lnTo>
                    <a:pt x="202" y="58"/>
                  </a:lnTo>
                  <a:lnTo>
                    <a:pt x="207" y="72"/>
                  </a:lnTo>
                  <a:lnTo>
                    <a:pt x="122" y="91"/>
                  </a:lnTo>
                  <a:lnTo>
                    <a:pt x="113" y="98"/>
                  </a:lnTo>
                  <a:lnTo>
                    <a:pt x="125" y="108"/>
                  </a:lnTo>
                  <a:lnTo>
                    <a:pt x="144" y="112"/>
                  </a:lnTo>
                  <a:lnTo>
                    <a:pt x="145" y="120"/>
                  </a:lnTo>
                  <a:lnTo>
                    <a:pt x="102" y="152"/>
                  </a:lnTo>
                  <a:lnTo>
                    <a:pt x="85" y="157"/>
                  </a:lnTo>
                  <a:lnTo>
                    <a:pt x="63" y="140"/>
                  </a:lnTo>
                  <a:lnTo>
                    <a:pt x="37" y="142"/>
                  </a:lnTo>
                  <a:lnTo>
                    <a:pt x="20" y="131"/>
                  </a:lnTo>
                  <a:lnTo>
                    <a:pt x="0" y="131"/>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6" name="Freeform 422"/>
            <p:cNvSpPr>
              <a:spLocks/>
            </p:cNvSpPr>
            <p:nvPr/>
          </p:nvSpPr>
          <p:spPr bwMode="auto">
            <a:xfrm>
              <a:off x="5937250" y="4979988"/>
              <a:ext cx="182563" cy="234950"/>
            </a:xfrm>
            <a:custGeom>
              <a:avLst/>
              <a:gdLst/>
              <a:ahLst/>
              <a:cxnLst>
                <a:cxn ang="0">
                  <a:pos x="0" y="85"/>
                </a:cxn>
                <a:cxn ang="0">
                  <a:pos x="17" y="80"/>
                </a:cxn>
                <a:cxn ang="0">
                  <a:pos x="60" y="48"/>
                </a:cxn>
                <a:cxn ang="0">
                  <a:pos x="59" y="40"/>
                </a:cxn>
                <a:cxn ang="0">
                  <a:pos x="40" y="36"/>
                </a:cxn>
                <a:cxn ang="0">
                  <a:pos x="28" y="26"/>
                </a:cxn>
                <a:cxn ang="0">
                  <a:pos x="37" y="19"/>
                </a:cxn>
                <a:cxn ang="0">
                  <a:pos x="122" y="0"/>
                </a:cxn>
                <a:cxn ang="0">
                  <a:pos x="117" y="76"/>
                </a:cxn>
                <a:cxn ang="0">
                  <a:pos x="55" y="157"/>
                </a:cxn>
                <a:cxn ang="0">
                  <a:pos x="45" y="119"/>
                </a:cxn>
                <a:cxn ang="0">
                  <a:pos x="31" y="137"/>
                </a:cxn>
                <a:cxn ang="0">
                  <a:pos x="6" y="108"/>
                </a:cxn>
                <a:cxn ang="0">
                  <a:pos x="0" y="85"/>
                </a:cxn>
              </a:cxnLst>
              <a:rect l="0" t="0" r="r" b="b"/>
              <a:pathLst>
                <a:path w="122" h="157">
                  <a:moveTo>
                    <a:pt x="0" y="85"/>
                  </a:moveTo>
                  <a:lnTo>
                    <a:pt x="17" y="80"/>
                  </a:lnTo>
                  <a:lnTo>
                    <a:pt x="60" y="48"/>
                  </a:lnTo>
                  <a:lnTo>
                    <a:pt x="59" y="40"/>
                  </a:lnTo>
                  <a:lnTo>
                    <a:pt x="40" y="36"/>
                  </a:lnTo>
                  <a:lnTo>
                    <a:pt x="28" y="26"/>
                  </a:lnTo>
                  <a:lnTo>
                    <a:pt x="37" y="19"/>
                  </a:lnTo>
                  <a:lnTo>
                    <a:pt x="122" y="0"/>
                  </a:lnTo>
                  <a:lnTo>
                    <a:pt x="117" y="76"/>
                  </a:lnTo>
                  <a:lnTo>
                    <a:pt x="55" y="157"/>
                  </a:lnTo>
                  <a:lnTo>
                    <a:pt x="45" y="119"/>
                  </a:lnTo>
                  <a:lnTo>
                    <a:pt x="31" y="137"/>
                  </a:lnTo>
                  <a:lnTo>
                    <a:pt x="6" y="108"/>
                  </a:lnTo>
                  <a:lnTo>
                    <a:pt x="0" y="8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7" name="Freeform 423"/>
            <p:cNvSpPr>
              <a:spLocks/>
            </p:cNvSpPr>
            <p:nvPr/>
          </p:nvSpPr>
          <p:spPr bwMode="auto">
            <a:xfrm>
              <a:off x="5657850" y="5060950"/>
              <a:ext cx="325438" cy="168275"/>
            </a:xfrm>
            <a:custGeom>
              <a:avLst/>
              <a:gdLst/>
              <a:ahLst/>
              <a:cxnLst>
                <a:cxn ang="0">
                  <a:pos x="0" y="45"/>
                </a:cxn>
                <a:cxn ang="0">
                  <a:pos x="3" y="14"/>
                </a:cxn>
                <a:cxn ang="0">
                  <a:pos x="23" y="0"/>
                </a:cxn>
                <a:cxn ang="0">
                  <a:pos x="101" y="5"/>
                </a:cxn>
                <a:cxn ang="0">
                  <a:pos x="121" y="5"/>
                </a:cxn>
                <a:cxn ang="0">
                  <a:pos x="138" y="16"/>
                </a:cxn>
                <a:cxn ang="0">
                  <a:pos x="164" y="14"/>
                </a:cxn>
                <a:cxn ang="0">
                  <a:pos x="186" y="31"/>
                </a:cxn>
                <a:cxn ang="0">
                  <a:pos x="192" y="54"/>
                </a:cxn>
                <a:cxn ang="0">
                  <a:pos x="217" y="83"/>
                </a:cxn>
                <a:cxn ang="0">
                  <a:pos x="198" y="111"/>
                </a:cxn>
                <a:cxn ang="0">
                  <a:pos x="188" y="113"/>
                </a:cxn>
                <a:cxn ang="0">
                  <a:pos x="181" y="99"/>
                </a:cxn>
                <a:cxn ang="0">
                  <a:pos x="154" y="97"/>
                </a:cxn>
                <a:cxn ang="0">
                  <a:pos x="107" y="102"/>
                </a:cxn>
                <a:cxn ang="0">
                  <a:pos x="75" y="100"/>
                </a:cxn>
                <a:cxn ang="0">
                  <a:pos x="58" y="96"/>
                </a:cxn>
                <a:cxn ang="0">
                  <a:pos x="49" y="83"/>
                </a:cxn>
                <a:cxn ang="0">
                  <a:pos x="43" y="77"/>
                </a:cxn>
                <a:cxn ang="0">
                  <a:pos x="29" y="73"/>
                </a:cxn>
                <a:cxn ang="0">
                  <a:pos x="29" y="59"/>
                </a:cxn>
                <a:cxn ang="0">
                  <a:pos x="29" y="46"/>
                </a:cxn>
                <a:cxn ang="0">
                  <a:pos x="18" y="43"/>
                </a:cxn>
                <a:cxn ang="0">
                  <a:pos x="0" y="45"/>
                </a:cxn>
              </a:cxnLst>
              <a:rect l="0" t="0" r="r" b="b"/>
              <a:pathLst>
                <a:path w="217" h="113">
                  <a:moveTo>
                    <a:pt x="0" y="45"/>
                  </a:moveTo>
                  <a:lnTo>
                    <a:pt x="3" y="14"/>
                  </a:lnTo>
                  <a:lnTo>
                    <a:pt x="23" y="0"/>
                  </a:lnTo>
                  <a:lnTo>
                    <a:pt x="101" y="5"/>
                  </a:lnTo>
                  <a:lnTo>
                    <a:pt x="121" y="5"/>
                  </a:lnTo>
                  <a:lnTo>
                    <a:pt x="138" y="16"/>
                  </a:lnTo>
                  <a:lnTo>
                    <a:pt x="164" y="14"/>
                  </a:lnTo>
                  <a:lnTo>
                    <a:pt x="186" y="31"/>
                  </a:lnTo>
                  <a:lnTo>
                    <a:pt x="192" y="54"/>
                  </a:lnTo>
                  <a:lnTo>
                    <a:pt x="217" y="83"/>
                  </a:lnTo>
                  <a:lnTo>
                    <a:pt x="198" y="111"/>
                  </a:lnTo>
                  <a:lnTo>
                    <a:pt x="188" y="113"/>
                  </a:lnTo>
                  <a:lnTo>
                    <a:pt x="181" y="99"/>
                  </a:lnTo>
                  <a:lnTo>
                    <a:pt x="154" y="97"/>
                  </a:lnTo>
                  <a:lnTo>
                    <a:pt x="107" y="102"/>
                  </a:lnTo>
                  <a:lnTo>
                    <a:pt x="75" y="100"/>
                  </a:lnTo>
                  <a:lnTo>
                    <a:pt x="58" y="96"/>
                  </a:lnTo>
                  <a:lnTo>
                    <a:pt x="49" y="83"/>
                  </a:lnTo>
                  <a:lnTo>
                    <a:pt x="43" y="77"/>
                  </a:lnTo>
                  <a:lnTo>
                    <a:pt x="29" y="73"/>
                  </a:lnTo>
                  <a:lnTo>
                    <a:pt x="29" y="59"/>
                  </a:lnTo>
                  <a:lnTo>
                    <a:pt x="29" y="46"/>
                  </a:lnTo>
                  <a:lnTo>
                    <a:pt x="18" y="43"/>
                  </a:lnTo>
                  <a:lnTo>
                    <a:pt x="0" y="4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8" name="Freeform 424"/>
            <p:cNvSpPr>
              <a:spLocks/>
            </p:cNvSpPr>
            <p:nvPr/>
          </p:nvSpPr>
          <p:spPr bwMode="auto">
            <a:xfrm>
              <a:off x="5518150" y="5124450"/>
              <a:ext cx="184150" cy="390525"/>
            </a:xfrm>
            <a:custGeom>
              <a:avLst/>
              <a:gdLst/>
              <a:ahLst/>
              <a:cxnLst>
                <a:cxn ang="0">
                  <a:pos x="0" y="5"/>
                </a:cxn>
                <a:cxn ang="0">
                  <a:pos x="94" y="2"/>
                </a:cxn>
                <a:cxn ang="0">
                  <a:pos x="112" y="0"/>
                </a:cxn>
                <a:cxn ang="0">
                  <a:pos x="123" y="3"/>
                </a:cxn>
                <a:cxn ang="0">
                  <a:pos x="123" y="30"/>
                </a:cxn>
                <a:cxn ang="0">
                  <a:pos x="86" y="56"/>
                </a:cxn>
                <a:cxn ang="0">
                  <a:pos x="86" y="134"/>
                </a:cxn>
                <a:cxn ang="0">
                  <a:pos x="52" y="134"/>
                </a:cxn>
                <a:cxn ang="0">
                  <a:pos x="52" y="260"/>
                </a:cxn>
                <a:cxn ang="0">
                  <a:pos x="0" y="260"/>
                </a:cxn>
                <a:cxn ang="0">
                  <a:pos x="0" y="5"/>
                </a:cxn>
              </a:cxnLst>
              <a:rect l="0" t="0" r="r" b="b"/>
              <a:pathLst>
                <a:path w="123" h="260">
                  <a:moveTo>
                    <a:pt x="0" y="5"/>
                  </a:moveTo>
                  <a:lnTo>
                    <a:pt x="94" y="2"/>
                  </a:lnTo>
                  <a:lnTo>
                    <a:pt x="112" y="0"/>
                  </a:lnTo>
                  <a:lnTo>
                    <a:pt x="123" y="3"/>
                  </a:lnTo>
                  <a:lnTo>
                    <a:pt x="123" y="30"/>
                  </a:lnTo>
                  <a:lnTo>
                    <a:pt x="86" y="56"/>
                  </a:lnTo>
                  <a:lnTo>
                    <a:pt x="86" y="134"/>
                  </a:lnTo>
                  <a:lnTo>
                    <a:pt x="52" y="134"/>
                  </a:lnTo>
                  <a:lnTo>
                    <a:pt x="52" y="260"/>
                  </a:lnTo>
                  <a:lnTo>
                    <a:pt x="0" y="260"/>
                  </a:lnTo>
                  <a:lnTo>
                    <a:pt x="0" y="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69" name="Freeform 425"/>
            <p:cNvSpPr>
              <a:spLocks/>
            </p:cNvSpPr>
            <p:nvPr/>
          </p:nvSpPr>
          <p:spPr bwMode="auto">
            <a:xfrm>
              <a:off x="5646738" y="5157788"/>
              <a:ext cx="371475" cy="201612"/>
            </a:xfrm>
            <a:custGeom>
              <a:avLst/>
              <a:gdLst/>
              <a:ahLst/>
              <a:cxnLst>
                <a:cxn ang="0">
                  <a:pos x="0" y="112"/>
                </a:cxn>
                <a:cxn ang="0">
                  <a:pos x="0" y="34"/>
                </a:cxn>
                <a:cxn ang="0">
                  <a:pos x="37" y="8"/>
                </a:cxn>
                <a:cxn ang="0">
                  <a:pos x="51" y="14"/>
                </a:cxn>
                <a:cxn ang="0">
                  <a:pos x="57" y="18"/>
                </a:cxn>
                <a:cxn ang="0">
                  <a:pos x="66" y="31"/>
                </a:cxn>
                <a:cxn ang="0">
                  <a:pos x="83" y="35"/>
                </a:cxn>
                <a:cxn ang="0">
                  <a:pos x="115" y="37"/>
                </a:cxn>
                <a:cxn ang="0">
                  <a:pos x="162" y="32"/>
                </a:cxn>
                <a:cxn ang="0">
                  <a:pos x="189" y="34"/>
                </a:cxn>
                <a:cxn ang="0">
                  <a:pos x="196" y="48"/>
                </a:cxn>
                <a:cxn ang="0">
                  <a:pos x="206" y="46"/>
                </a:cxn>
                <a:cxn ang="0">
                  <a:pos x="225" y="18"/>
                </a:cxn>
                <a:cxn ang="0">
                  <a:pos x="239" y="0"/>
                </a:cxn>
                <a:cxn ang="0">
                  <a:pos x="249" y="38"/>
                </a:cxn>
                <a:cxn ang="0">
                  <a:pos x="225" y="77"/>
                </a:cxn>
                <a:cxn ang="0">
                  <a:pos x="199" y="131"/>
                </a:cxn>
                <a:cxn ang="0">
                  <a:pos x="160" y="134"/>
                </a:cxn>
                <a:cxn ang="0">
                  <a:pos x="25" y="134"/>
                </a:cxn>
                <a:cxn ang="0">
                  <a:pos x="0" y="112"/>
                </a:cxn>
              </a:cxnLst>
              <a:rect l="0" t="0" r="r" b="b"/>
              <a:pathLst>
                <a:path w="249" h="134">
                  <a:moveTo>
                    <a:pt x="0" y="112"/>
                  </a:moveTo>
                  <a:lnTo>
                    <a:pt x="0" y="34"/>
                  </a:lnTo>
                  <a:lnTo>
                    <a:pt x="37" y="8"/>
                  </a:lnTo>
                  <a:lnTo>
                    <a:pt x="51" y="14"/>
                  </a:lnTo>
                  <a:lnTo>
                    <a:pt x="57" y="18"/>
                  </a:lnTo>
                  <a:lnTo>
                    <a:pt x="66" y="31"/>
                  </a:lnTo>
                  <a:lnTo>
                    <a:pt x="83" y="35"/>
                  </a:lnTo>
                  <a:lnTo>
                    <a:pt x="115" y="37"/>
                  </a:lnTo>
                  <a:lnTo>
                    <a:pt x="162" y="32"/>
                  </a:lnTo>
                  <a:lnTo>
                    <a:pt x="189" y="34"/>
                  </a:lnTo>
                  <a:lnTo>
                    <a:pt x="196" y="48"/>
                  </a:lnTo>
                  <a:lnTo>
                    <a:pt x="206" y="46"/>
                  </a:lnTo>
                  <a:lnTo>
                    <a:pt x="225" y="18"/>
                  </a:lnTo>
                  <a:lnTo>
                    <a:pt x="239" y="0"/>
                  </a:lnTo>
                  <a:lnTo>
                    <a:pt x="249" y="38"/>
                  </a:lnTo>
                  <a:lnTo>
                    <a:pt x="225" y="77"/>
                  </a:lnTo>
                  <a:lnTo>
                    <a:pt x="199" y="131"/>
                  </a:lnTo>
                  <a:lnTo>
                    <a:pt x="160" y="134"/>
                  </a:lnTo>
                  <a:lnTo>
                    <a:pt x="25" y="134"/>
                  </a:lnTo>
                  <a:lnTo>
                    <a:pt x="0" y="11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70" name="Freeform 426"/>
            <p:cNvSpPr>
              <a:spLocks/>
            </p:cNvSpPr>
            <p:nvPr/>
          </p:nvSpPr>
          <p:spPr bwMode="auto">
            <a:xfrm>
              <a:off x="5595938" y="5326063"/>
              <a:ext cx="347662" cy="219075"/>
            </a:xfrm>
            <a:custGeom>
              <a:avLst/>
              <a:gdLst/>
              <a:ahLst/>
              <a:cxnLst>
                <a:cxn ang="0">
                  <a:pos x="196" y="114"/>
                </a:cxn>
                <a:cxn ang="0">
                  <a:pos x="168" y="114"/>
                </a:cxn>
                <a:cxn ang="0">
                  <a:pos x="148" y="122"/>
                </a:cxn>
                <a:cxn ang="0">
                  <a:pos x="123" y="116"/>
                </a:cxn>
                <a:cxn ang="0">
                  <a:pos x="105" y="122"/>
                </a:cxn>
                <a:cxn ang="0">
                  <a:pos x="74" y="117"/>
                </a:cxn>
                <a:cxn ang="0">
                  <a:pos x="59" y="134"/>
                </a:cxn>
                <a:cxn ang="0">
                  <a:pos x="40" y="133"/>
                </a:cxn>
                <a:cxn ang="0">
                  <a:pos x="25" y="147"/>
                </a:cxn>
                <a:cxn ang="0">
                  <a:pos x="26" y="126"/>
                </a:cxn>
                <a:cxn ang="0">
                  <a:pos x="0" y="126"/>
                </a:cxn>
                <a:cxn ang="0">
                  <a:pos x="0" y="0"/>
                </a:cxn>
                <a:cxn ang="0">
                  <a:pos x="34" y="0"/>
                </a:cxn>
                <a:cxn ang="0">
                  <a:pos x="59" y="22"/>
                </a:cxn>
                <a:cxn ang="0">
                  <a:pos x="194" y="22"/>
                </a:cxn>
                <a:cxn ang="0">
                  <a:pos x="233" y="19"/>
                </a:cxn>
                <a:cxn ang="0">
                  <a:pos x="211" y="59"/>
                </a:cxn>
                <a:cxn ang="0">
                  <a:pos x="196" y="114"/>
                </a:cxn>
              </a:cxnLst>
              <a:rect l="0" t="0" r="r" b="b"/>
              <a:pathLst>
                <a:path w="233" h="147">
                  <a:moveTo>
                    <a:pt x="196" y="114"/>
                  </a:moveTo>
                  <a:lnTo>
                    <a:pt x="168" y="114"/>
                  </a:lnTo>
                  <a:lnTo>
                    <a:pt x="148" y="122"/>
                  </a:lnTo>
                  <a:lnTo>
                    <a:pt x="123" y="116"/>
                  </a:lnTo>
                  <a:lnTo>
                    <a:pt x="105" y="122"/>
                  </a:lnTo>
                  <a:lnTo>
                    <a:pt x="74" y="117"/>
                  </a:lnTo>
                  <a:lnTo>
                    <a:pt x="59" y="134"/>
                  </a:lnTo>
                  <a:lnTo>
                    <a:pt x="40" y="133"/>
                  </a:lnTo>
                  <a:lnTo>
                    <a:pt x="25" y="147"/>
                  </a:lnTo>
                  <a:lnTo>
                    <a:pt x="26" y="126"/>
                  </a:lnTo>
                  <a:lnTo>
                    <a:pt x="0" y="126"/>
                  </a:lnTo>
                  <a:lnTo>
                    <a:pt x="0" y="0"/>
                  </a:lnTo>
                  <a:lnTo>
                    <a:pt x="34" y="0"/>
                  </a:lnTo>
                  <a:lnTo>
                    <a:pt x="59" y="22"/>
                  </a:lnTo>
                  <a:lnTo>
                    <a:pt x="194" y="22"/>
                  </a:lnTo>
                  <a:lnTo>
                    <a:pt x="233" y="19"/>
                  </a:lnTo>
                  <a:lnTo>
                    <a:pt x="211" y="59"/>
                  </a:lnTo>
                  <a:lnTo>
                    <a:pt x="196" y="11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471" name="Freeform 427"/>
            <p:cNvSpPr>
              <a:spLocks/>
            </p:cNvSpPr>
            <p:nvPr/>
          </p:nvSpPr>
          <p:spPr bwMode="auto">
            <a:xfrm>
              <a:off x="4570413" y="1497013"/>
              <a:ext cx="222250" cy="204787"/>
            </a:xfrm>
            <a:custGeom>
              <a:avLst/>
              <a:gdLst/>
              <a:ahLst/>
              <a:cxnLst>
                <a:cxn ang="0">
                  <a:pos x="0" y="0"/>
                </a:cxn>
                <a:cxn ang="0">
                  <a:pos x="148" y="4"/>
                </a:cxn>
                <a:cxn ang="0">
                  <a:pos x="146" y="137"/>
                </a:cxn>
                <a:cxn ang="0">
                  <a:pos x="0" y="132"/>
                </a:cxn>
                <a:cxn ang="0">
                  <a:pos x="0" y="0"/>
                </a:cxn>
              </a:cxnLst>
              <a:rect l="0" t="0" r="r" b="b"/>
              <a:pathLst>
                <a:path w="148" h="137">
                  <a:moveTo>
                    <a:pt x="0" y="0"/>
                  </a:moveTo>
                  <a:lnTo>
                    <a:pt x="148" y="4"/>
                  </a:lnTo>
                  <a:lnTo>
                    <a:pt x="146" y="137"/>
                  </a:lnTo>
                  <a:lnTo>
                    <a:pt x="0" y="132"/>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72" name="Freeform 428"/>
            <p:cNvSpPr>
              <a:spLocks/>
            </p:cNvSpPr>
            <p:nvPr/>
          </p:nvSpPr>
          <p:spPr bwMode="auto">
            <a:xfrm>
              <a:off x="4357688" y="1690688"/>
              <a:ext cx="212725" cy="222250"/>
            </a:xfrm>
            <a:custGeom>
              <a:avLst/>
              <a:gdLst/>
              <a:ahLst/>
              <a:cxnLst>
                <a:cxn ang="0">
                  <a:pos x="0" y="0"/>
                </a:cxn>
                <a:cxn ang="0">
                  <a:pos x="142" y="3"/>
                </a:cxn>
                <a:cxn ang="0">
                  <a:pos x="142" y="149"/>
                </a:cxn>
                <a:cxn ang="0">
                  <a:pos x="2" y="149"/>
                </a:cxn>
                <a:cxn ang="0">
                  <a:pos x="0" y="145"/>
                </a:cxn>
                <a:cxn ang="0">
                  <a:pos x="0" y="0"/>
                </a:cxn>
              </a:cxnLst>
              <a:rect l="0" t="0" r="r" b="b"/>
              <a:pathLst>
                <a:path w="142" h="149">
                  <a:moveTo>
                    <a:pt x="0" y="0"/>
                  </a:moveTo>
                  <a:lnTo>
                    <a:pt x="142" y="3"/>
                  </a:lnTo>
                  <a:lnTo>
                    <a:pt x="142" y="149"/>
                  </a:lnTo>
                  <a:lnTo>
                    <a:pt x="2" y="149"/>
                  </a:lnTo>
                  <a:lnTo>
                    <a:pt x="0" y="145"/>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73" name="Freeform 429"/>
            <p:cNvSpPr>
              <a:spLocks/>
            </p:cNvSpPr>
            <p:nvPr/>
          </p:nvSpPr>
          <p:spPr bwMode="auto">
            <a:xfrm>
              <a:off x="4570413" y="1693863"/>
              <a:ext cx="222250" cy="219075"/>
            </a:xfrm>
            <a:custGeom>
              <a:avLst/>
              <a:gdLst/>
              <a:ahLst/>
              <a:cxnLst>
                <a:cxn ang="0">
                  <a:pos x="0" y="0"/>
                </a:cxn>
                <a:cxn ang="0">
                  <a:pos x="146" y="5"/>
                </a:cxn>
                <a:cxn ang="0">
                  <a:pos x="148" y="146"/>
                </a:cxn>
                <a:cxn ang="0">
                  <a:pos x="0" y="146"/>
                </a:cxn>
                <a:cxn ang="0">
                  <a:pos x="0" y="0"/>
                </a:cxn>
              </a:cxnLst>
              <a:rect l="0" t="0" r="r" b="b"/>
              <a:pathLst>
                <a:path w="148" h="146">
                  <a:moveTo>
                    <a:pt x="0" y="0"/>
                  </a:moveTo>
                  <a:lnTo>
                    <a:pt x="146" y="5"/>
                  </a:lnTo>
                  <a:lnTo>
                    <a:pt x="148" y="146"/>
                  </a:lnTo>
                  <a:lnTo>
                    <a:pt x="0" y="146"/>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74" name="Freeform 430"/>
            <p:cNvSpPr>
              <a:spLocks/>
            </p:cNvSpPr>
            <p:nvPr/>
          </p:nvSpPr>
          <p:spPr bwMode="auto">
            <a:xfrm>
              <a:off x="4198938" y="1903413"/>
              <a:ext cx="212725" cy="215900"/>
            </a:xfrm>
            <a:custGeom>
              <a:avLst/>
              <a:gdLst/>
              <a:ahLst/>
              <a:cxnLst>
                <a:cxn ang="0">
                  <a:pos x="5" y="0"/>
                </a:cxn>
                <a:cxn ang="0">
                  <a:pos x="106" y="2"/>
                </a:cxn>
                <a:cxn ang="0">
                  <a:pos x="108" y="6"/>
                </a:cxn>
                <a:cxn ang="0">
                  <a:pos x="142" y="6"/>
                </a:cxn>
                <a:cxn ang="0">
                  <a:pos x="136" y="144"/>
                </a:cxn>
                <a:cxn ang="0">
                  <a:pos x="117" y="142"/>
                </a:cxn>
                <a:cxn ang="0">
                  <a:pos x="0" y="137"/>
                </a:cxn>
                <a:cxn ang="0">
                  <a:pos x="5" y="0"/>
                </a:cxn>
              </a:cxnLst>
              <a:rect l="0" t="0" r="r" b="b"/>
              <a:pathLst>
                <a:path w="142" h="144">
                  <a:moveTo>
                    <a:pt x="5" y="0"/>
                  </a:moveTo>
                  <a:lnTo>
                    <a:pt x="106" y="2"/>
                  </a:lnTo>
                  <a:lnTo>
                    <a:pt x="108" y="6"/>
                  </a:lnTo>
                  <a:lnTo>
                    <a:pt x="142" y="6"/>
                  </a:lnTo>
                  <a:lnTo>
                    <a:pt x="136" y="144"/>
                  </a:lnTo>
                  <a:lnTo>
                    <a:pt x="117" y="142"/>
                  </a:lnTo>
                  <a:lnTo>
                    <a:pt x="0" y="137"/>
                  </a:lnTo>
                  <a:lnTo>
                    <a:pt x="5" y="0"/>
                  </a:lnTo>
                  <a:close/>
                </a:path>
              </a:pathLst>
            </a:custGeom>
            <a:solidFill>
              <a:schemeClr val="accent3"/>
            </a:solidFill>
            <a:ln w="9525">
              <a:solidFill>
                <a:schemeClr val="tx1"/>
              </a:solidFill>
              <a:round/>
              <a:headEnd/>
              <a:tailEnd/>
            </a:ln>
          </p:spPr>
          <p:txBody>
            <a:bodyPr/>
            <a:lstStyle/>
            <a:p>
              <a:endParaRPr lang="en-US" b="1" dirty="0"/>
            </a:p>
          </p:txBody>
        </p:sp>
        <p:sp>
          <p:nvSpPr>
            <p:cNvPr id="475" name="Freeform 431"/>
            <p:cNvSpPr>
              <a:spLocks/>
            </p:cNvSpPr>
            <p:nvPr/>
          </p:nvSpPr>
          <p:spPr bwMode="auto">
            <a:xfrm>
              <a:off x="4402138" y="1912938"/>
              <a:ext cx="211137" cy="212725"/>
            </a:xfrm>
            <a:custGeom>
              <a:avLst/>
              <a:gdLst/>
              <a:ahLst/>
              <a:cxnLst>
                <a:cxn ang="0">
                  <a:pos x="6" y="0"/>
                </a:cxn>
                <a:cxn ang="0">
                  <a:pos x="112" y="0"/>
                </a:cxn>
                <a:cxn ang="0">
                  <a:pos x="141" y="0"/>
                </a:cxn>
                <a:cxn ang="0">
                  <a:pos x="141" y="142"/>
                </a:cxn>
                <a:cxn ang="0">
                  <a:pos x="0" y="138"/>
                </a:cxn>
                <a:cxn ang="0">
                  <a:pos x="6" y="0"/>
                </a:cxn>
              </a:cxnLst>
              <a:rect l="0" t="0" r="r" b="b"/>
              <a:pathLst>
                <a:path w="141" h="142">
                  <a:moveTo>
                    <a:pt x="6" y="0"/>
                  </a:moveTo>
                  <a:lnTo>
                    <a:pt x="112" y="0"/>
                  </a:lnTo>
                  <a:lnTo>
                    <a:pt x="141" y="0"/>
                  </a:lnTo>
                  <a:lnTo>
                    <a:pt x="141" y="142"/>
                  </a:lnTo>
                  <a:lnTo>
                    <a:pt x="0" y="138"/>
                  </a:lnTo>
                  <a:lnTo>
                    <a:pt x="6" y="0"/>
                  </a:lnTo>
                  <a:close/>
                </a:path>
              </a:pathLst>
            </a:custGeom>
            <a:solidFill>
              <a:schemeClr val="accent3"/>
            </a:solidFill>
            <a:ln w="9525">
              <a:solidFill>
                <a:schemeClr val="tx1"/>
              </a:solidFill>
              <a:round/>
              <a:headEnd/>
              <a:tailEnd/>
            </a:ln>
          </p:spPr>
          <p:txBody>
            <a:bodyPr/>
            <a:lstStyle/>
            <a:p>
              <a:endParaRPr lang="en-US" b="1" dirty="0"/>
            </a:p>
          </p:txBody>
        </p:sp>
        <p:sp>
          <p:nvSpPr>
            <p:cNvPr id="476" name="Freeform 432"/>
            <p:cNvSpPr>
              <a:spLocks/>
            </p:cNvSpPr>
            <p:nvPr/>
          </p:nvSpPr>
          <p:spPr bwMode="auto">
            <a:xfrm>
              <a:off x="4613275" y="1912938"/>
              <a:ext cx="176213" cy="212725"/>
            </a:xfrm>
            <a:custGeom>
              <a:avLst/>
              <a:gdLst/>
              <a:ahLst/>
              <a:cxnLst>
                <a:cxn ang="0">
                  <a:pos x="0" y="0"/>
                </a:cxn>
                <a:cxn ang="0">
                  <a:pos x="117" y="0"/>
                </a:cxn>
                <a:cxn ang="0">
                  <a:pos x="117" y="57"/>
                </a:cxn>
                <a:cxn ang="0">
                  <a:pos x="117" y="142"/>
                </a:cxn>
                <a:cxn ang="0">
                  <a:pos x="0" y="142"/>
                </a:cxn>
                <a:cxn ang="0">
                  <a:pos x="0" y="0"/>
                </a:cxn>
              </a:cxnLst>
              <a:rect l="0" t="0" r="r" b="b"/>
              <a:pathLst>
                <a:path w="117" h="142">
                  <a:moveTo>
                    <a:pt x="0" y="0"/>
                  </a:moveTo>
                  <a:lnTo>
                    <a:pt x="117" y="0"/>
                  </a:lnTo>
                  <a:lnTo>
                    <a:pt x="117" y="57"/>
                  </a:lnTo>
                  <a:lnTo>
                    <a:pt x="117" y="142"/>
                  </a:lnTo>
                  <a:lnTo>
                    <a:pt x="0" y="142"/>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77" name="Freeform 433"/>
            <p:cNvSpPr>
              <a:spLocks/>
            </p:cNvSpPr>
            <p:nvPr/>
          </p:nvSpPr>
          <p:spPr bwMode="auto">
            <a:xfrm>
              <a:off x="4368800" y="2116138"/>
              <a:ext cx="211138" cy="230187"/>
            </a:xfrm>
            <a:custGeom>
              <a:avLst/>
              <a:gdLst/>
              <a:ahLst/>
              <a:cxnLst>
                <a:cxn ang="0">
                  <a:pos x="4" y="0"/>
                </a:cxn>
                <a:cxn ang="0">
                  <a:pos x="23" y="2"/>
                </a:cxn>
                <a:cxn ang="0">
                  <a:pos x="141" y="6"/>
                </a:cxn>
                <a:cxn ang="0">
                  <a:pos x="135" y="154"/>
                </a:cxn>
                <a:cxn ang="0">
                  <a:pos x="0" y="151"/>
                </a:cxn>
                <a:cxn ang="0">
                  <a:pos x="4" y="0"/>
                </a:cxn>
              </a:cxnLst>
              <a:rect l="0" t="0" r="r" b="b"/>
              <a:pathLst>
                <a:path w="141" h="154">
                  <a:moveTo>
                    <a:pt x="4" y="0"/>
                  </a:moveTo>
                  <a:lnTo>
                    <a:pt x="23" y="2"/>
                  </a:lnTo>
                  <a:lnTo>
                    <a:pt x="141" y="6"/>
                  </a:lnTo>
                  <a:lnTo>
                    <a:pt x="135" y="154"/>
                  </a:lnTo>
                  <a:lnTo>
                    <a:pt x="0" y="151"/>
                  </a:lnTo>
                  <a:lnTo>
                    <a:pt x="4" y="0"/>
                  </a:lnTo>
                  <a:close/>
                </a:path>
              </a:pathLst>
            </a:custGeom>
            <a:solidFill>
              <a:schemeClr val="accent3"/>
            </a:solidFill>
            <a:ln w="9525">
              <a:solidFill>
                <a:schemeClr val="tx1"/>
              </a:solidFill>
              <a:round/>
              <a:headEnd/>
              <a:tailEnd/>
            </a:ln>
          </p:spPr>
          <p:txBody>
            <a:bodyPr/>
            <a:lstStyle/>
            <a:p>
              <a:endParaRPr lang="en-US" b="1" dirty="0"/>
            </a:p>
          </p:txBody>
        </p:sp>
        <p:sp>
          <p:nvSpPr>
            <p:cNvPr id="478" name="Freeform 434"/>
            <p:cNvSpPr>
              <a:spLocks/>
            </p:cNvSpPr>
            <p:nvPr/>
          </p:nvSpPr>
          <p:spPr bwMode="auto">
            <a:xfrm>
              <a:off x="4570413" y="2125663"/>
              <a:ext cx="219075" cy="223837"/>
            </a:xfrm>
            <a:custGeom>
              <a:avLst/>
              <a:gdLst/>
              <a:ahLst/>
              <a:cxnLst>
                <a:cxn ang="0">
                  <a:pos x="6" y="0"/>
                </a:cxn>
                <a:cxn ang="0">
                  <a:pos x="29" y="0"/>
                </a:cxn>
                <a:cxn ang="0">
                  <a:pos x="146" y="0"/>
                </a:cxn>
                <a:cxn ang="0">
                  <a:pos x="146" y="25"/>
                </a:cxn>
                <a:cxn ang="0">
                  <a:pos x="125" y="25"/>
                </a:cxn>
                <a:cxn ang="0">
                  <a:pos x="125" y="150"/>
                </a:cxn>
                <a:cxn ang="0">
                  <a:pos x="0" y="148"/>
                </a:cxn>
                <a:cxn ang="0">
                  <a:pos x="6" y="0"/>
                </a:cxn>
              </a:cxnLst>
              <a:rect l="0" t="0" r="r" b="b"/>
              <a:pathLst>
                <a:path w="146" h="150">
                  <a:moveTo>
                    <a:pt x="6" y="0"/>
                  </a:moveTo>
                  <a:lnTo>
                    <a:pt x="29" y="0"/>
                  </a:lnTo>
                  <a:lnTo>
                    <a:pt x="146" y="0"/>
                  </a:lnTo>
                  <a:lnTo>
                    <a:pt x="146" y="25"/>
                  </a:lnTo>
                  <a:lnTo>
                    <a:pt x="125" y="25"/>
                  </a:lnTo>
                  <a:lnTo>
                    <a:pt x="125" y="150"/>
                  </a:lnTo>
                  <a:lnTo>
                    <a:pt x="0" y="148"/>
                  </a:lnTo>
                  <a:lnTo>
                    <a:pt x="6" y="0"/>
                  </a:lnTo>
                  <a:close/>
                </a:path>
              </a:pathLst>
            </a:custGeom>
            <a:solidFill>
              <a:schemeClr val="accent3"/>
            </a:solidFill>
            <a:ln w="9525">
              <a:solidFill>
                <a:schemeClr val="tx1"/>
              </a:solidFill>
              <a:round/>
              <a:headEnd/>
              <a:tailEnd/>
            </a:ln>
          </p:spPr>
          <p:txBody>
            <a:bodyPr/>
            <a:lstStyle/>
            <a:p>
              <a:endParaRPr lang="en-US" b="1" dirty="0"/>
            </a:p>
          </p:txBody>
        </p:sp>
        <p:sp>
          <p:nvSpPr>
            <p:cNvPr id="479" name="Freeform 435"/>
            <p:cNvSpPr>
              <a:spLocks/>
            </p:cNvSpPr>
            <p:nvPr/>
          </p:nvSpPr>
          <p:spPr bwMode="auto">
            <a:xfrm>
              <a:off x="4368800" y="2341563"/>
              <a:ext cx="201613" cy="209550"/>
            </a:xfrm>
            <a:custGeom>
              <a:avLst/>
              <a:gdLst/>
              <a:ahLst/>
              <a:cxnLst>
                <a:cxn ang="0">
                  <a:pos x="0" y="0"/>
                </a:cxn>
                <a:cxn ang="0">
                  <a:pos x="135" y="3"/>
                </a:cxn>
                <a:cxn ang="0">
                  <a:pos x="135" y="140"/>
                </a:cxn>
                <a:cxn ang="0">
                  <a:pos x="0" y="140"/>
                </a:cxn>
                <a:cxn ang="0">
                  <a:pos x="0" y="0"/>
                </a:cxn>
              </a:cxnLst>
              <a:rect l="0" t="0" r="r" b="b"/>
              <a:pathLst>
                <a:path w="135" h="140">
                  <a:moveTo>
                    <a:pt x="0" y="0"/>
                  </a:moveTo>
                  <a:lnTo>
                    <a:pt x="135" y="3"/>
                  </a:lnTo>
                  <a:lnTo>
                    <a:pt x="135" y="140"/>
                  </a:lnTo>
                  <a:lnTo>
                    <a:pt x="0" y="140"/>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80" name="Freeform 436"/>
            <p:cNvSpPr>
              <a:spLocks/>
            </p:cNvSpPr>
            <p:nvPr/>
          </p:nvSpPr>
          <p:spPr bwMode="auto">
            <a:xfrm>
              <a:off x="4570413" y="2346325"/>
              <a:ext cx="212725" cy="217488"/>
            </a:xfrm>
            <a:custGeom>
              <a:avLst/>
              <a:gdLst/>
              <a:ahLst/>
              <a:cxnLst>
                <a:cxn ang="0">
                  <a:pos x="0" y="0"/>
                </a:cxn>
                <a:cxn ang="0">
                  <a:pos x="125" y="2"/>
                </a:cxn>
                <a:cxn ang="0">
                  <a:pos x="142" y="3"/>
                </a:cxn>
                <a:cxn ang="0">
                  <a:pos x="142" y="145"/>
                </a:cxn>
                <a:cxn ang="0">
                  <a:pos x="0" y="137"/>
                </a:cxn>
                <a:cxn ang="0">
                  <a:pos x="0" y="0"/>
                </a:cxn>
              </a:cxnLst>
              <a:rect l="0" t="0" r="r" b="b"/>
              <a:pathLst>
                <a:path w="142" h="145">
                  <a:moveTo>
                    <a:pt x="0" y="0"/>
                  </a:moveTo>
                  <a:lnTo>
                    <a:pt x="125" y="2"/>
                  </a:lnTo>
                  <a:lnTo>
                    <a:pt x="142" y="3"/>
                  </a:lnTo>
                  <a:lnTo>
                    <a:pt x="142" y="145"/>
                  </a:lnTo>
                  <a:lnTo>
                    <a:pt x="0" y="137"/>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81" name="Freeform 437"/>
            <p:cNvSpPr>
              <a:spLocks/>
            </p:cNvSpPr>
            <p:nvPr/>
          </p:nvSpPr>
          <p:spPr bwMode="auto">
            <a:xfrm>
              <a:off x="4783138" y="2351088"/>
              <a:ext cx="192087" cy="212725"/>
            </a:xfrm>
            <a:custGeom>
              <a:avLst/>
              <a:gdLst/>
              <a:ahLst/>
              <a:cxnLst>
                <a:cxn ang="0">
                  <a:pos x="0" y="142"/>
                </a:cxn>
                <a:cxn ang="0">
                  <a:pos x="0" y="19"/>
                </a:cxn>
                <a:cxn ang="0">
                  <a:pos x="0" y="0"/>
                </a:cxn>
                <a:cxn ang="0">
                  <a:pos x="57" y="6"/>
                </a:cxn>
                <a:cxn ang="0">
                  <a:pos x="86" y="6"/>
                </a:cxn>
                <a:cxn ang="0">
                  <a:pos x="129" y="23"/>
                </a:cxn>
                <a:cxn ang="0">
                  <a:pos x="129" y="142"/>
                </a:cxn>
                <a:cxn ang="0">
                  <a:pos x="0" y="142"/>
                </a:cxn>
              </a:cxnLst>
              <a:rect l="0" t="0" r="r" b="b"/>
              <a:pathLst>
                <a:path w="129" h="142">
                  <a:moveTo>
                    <a:pt x="0" y="142"/>
                  </a:moveTo>
                  <a:lnTo>
                    <a:pt x="0" y="19"/>
                  </a:lnTo>
                  <a:lnTo>
                    <a:pt x="0" y="0"/>
                  </a:lnTo>
                  <a:lnTo>
                    <a:pt x="57" y="6"/>
                  </a:lnTo>
                  <a:lnTo>
                    <a:pt x="86" y="6"/>
                  </a:lnTo>
                  <a:lnTo>
                    <a:pt x="129" y="23"/>
                  </a:lnTo>
                  <a:lnTo>
                    <a:pt x="129" y="142"/>
                  </a:lnTo>
                  <a:lnTo>
                    <a:pt x="0" y="142"/>
                  </a:lnTo>
                  <a:close/>
                </a:path>
              </a:pathLst>
            </a:custGeom>
            <a:solidFill>
              <a:schemeClr val="accent3"/>
            </a:solidFill>
            <a:ln w="9525">
              <a:solidFill>
                <a:schemeClr val="tx1"/>
              </a:solidFill>
              <a:round/>
              <a:headEnd/>
              <a:tailEnd/>
            </a:ln>
          </p:spPr>
          <p:txBody>
            <a:bodyPr/>
            <a:lstStyle/>
            <a:p>
              <a:endParaRPr lang="en-US" b="1" dirty="0"/>
            </a:p>
          </p:txBody>
        </p:sp>
        <p:sp>
          <p:nvSpPr>
            <p:cNvPr id="482" name="Freeform 438"/>
            <p:cNvSpPr>
              <a:spLocks/>
            </p:cNvSpPr>
            <p:nvPr/>
          </p:nvSpPr>
          <p:spPr bwMode="auto">
            <a:xfrm>
              <a:off x="4757738" y="2162175"/>
              <a:ext cx="217487" cy="223838"/>
            </a:xfrm>
            <a:custGeom>
              <a:avLst/>
              <a:gdLst/>
              <a:ahLst/>
              <a:cxnLst>
                <a:cxn ang="0">
                  <a:pos x="0" y="125"/>
                </a:cxn>
                <a:cxn ang="0">
                  <a:pos x="0" y="0"/>
                </a:cxn>
                <a:cxn ang="0">
                  <a:pos x="21" y="0"/>
                </a:cxn>
                <a:cxn ang="0">
                  <a:pos x="49" y="26"/>
                </a:cxn>
                <a:cxn ang="0">
                  <a:pos x="66" y="35"/>
                </a:cxn>
                <a:cxn ang="0">
                  <a:pos x="91" y="43"/>
                </a:cxn>
                <a:cxn ang="0">
                  <a:pos x="114" y="44"/>
                </a:cxn>
                <a:cxn ang="0">
                  <a:pos x="134" y="48"/>
                </a:cxn>
                <a:cxn ang="0">
                  <a:pos x="146" y="48"/>
                </a:cxn>
                <a:cxn ang="0">
                  <a:pos x="146" y="125"/>
                </a:cxn>
                <a:cxn ang="0">
                  <a:pos x="146" y="149"/>
                </a:cxn>
                <a:cxn ang="0">
                  <a:pos x="103" y="132"/>
                </a:cxn>
                <a:cxn ang="0">
                  <a:pos x="74" y="132"/>
                </a:cxn>
                <a:cxn ang="0">
                  <a:pos x="17" y="126"/>
                </a:cxn>
                <a:cxn ang="0">
                  <a:pos x="0" y="125"/>
                </a:cxn>
              </a:cxnLst>
              <a:rect l="0" t="0" r="r" b="b"/>
              <a:pathLst>
                <a:path w="146" h="149">
                  <a:moveTo>
                    <a:pt x="0" y="125"/>
                  </a:moveTo>
                  <a:lnTo>
                    <a:pt x="0" y="0"/>
                  </a:lnTo>
                  <a:lnTo>
                    <a:pt x="21" y="0"/>
                  </a:lnTo>
                  <a:lnTo>
                    <a:pt x="49" y="26"/>
                  </a:lnTo>
                  <a:lnTo>
                    <a:pt x="66" y="35"/>
                  </a:lnTo>
                  <a:lnTo>
                    <a:pt x="91" y="43"/>
                  </a:lnTo>
                  <a:lnTo>
                    <a:pt x="114" y="44"/>
                  </a:lnTo>
                  <a:lnTo>
                    <a:pt x="134" y="48"/>
                  </a:lnTo>
                  <a:lnTo>
                    <a:pt x="146" y="48"/>
                  </a:lnTo>
                  <a:lnTo>
                    <a:pt x="146" y="125"/>
                  </a:lnTo>
                  <a:lnTo>
                    <a:pt x="146" y="149"/>
                  </a:lnTo>
                  <a:lnTo>
                    <a:pt x="103" y="132"/>
                  </a:lnTo>
                  <a:lnTo>
                    <a:pt x="74" y="132"/>
                  </a:lnTo>
                  <a:lnTo>
                    <a:pt x="17" y="126"/>
                  </a:lnTo>
                  <a:lnTo>
                    <a:pt x="0" y="125"/>
                  </a:lnTo>
                  <a:close/>
                </a:path>
              </a:pathLst>
            </a:custGeom>
            <a:solidFill>
              <a:schemeClr val="accent3"/>
            </a:solidFill>
            <a:ln w="9525">
              <a:solidFill>
                <a:schemeClr val="tx1"/>
              </a:solidFill>
              <a:round/>
              <a:headEnd/>
              <a:tailEnd/>
            </a:ln>
          </p:spPr>
          <p:txBody>
            <a:bodyPr/>
            <a:lstStyle/>
            <a:p>
              <a:endParaRPr lang="en-US" b="1" dirty="0"/>
            </a:p>
          </p:txBody>
        </p:sp>
        <p:sp>
          <p:nvSpPr>
            <p:cNvPr id="483" name="Freeform 439"/>
            <p:cNvSpPr>
              <a:spLocks/>
            </p:cNvSpPr>
            <p:nvPr/>
          </p:nvSpPr>
          <p:spPr bwMode="auto">
            <a:xfrm>
              <a:off x="4789488" y="1998663"/>
              <a:ext cx="185737" cy="236537"/>
            </a:xfrm>
            <a:custGeom>
              <a:avLst/>
              <a:gdLst/>
              <a:ahLst/>
              <a:cxnLst>
                <a:cxn ang="0">
                  <a:pos x="125" y="158"/>
                </a:cxn>
                <a:cxn ang="0">
                  <a:pos x="113" y="158"/>
                </a:cxn>
                <a:cxn ang="0">
                  <a:pos x="93" y="154"/>
                </a:cxn>
                <a:cxn ang="0">
                  <a:pos x="70" y="153"/>
                </a:cxn>
                <a:cxn ang="0">
                  <a:pos x="45" y="145"/>
                </a:cxn>
                <a:cxn ang="0">
                  <a:pos x="28" y="136"/>
                </a:cxn>
                <a:cxn ang="0">
                  <a:pos x="0" y="110"/>
                </a:cxn>
                <a:cxn ang="0">
                  <a:pos x="0" y="85"/>
                </a:cxn>
                <a:cxn ang="0">
                  <a:pos x="0" y="0"/>
                </a:cxn>
                <a:cxn ang="0">
                  <a:pos x="13" y="5"/>
                </a:cxn>
                <a:cxn ang="0">
                  <a:pos x="26" y="16"/>
                </a:cxn>
                <a:cxn ang="0">
                  <a:pos x="42" y="30"/>
                </a:cxn>
                <a:cxn ang="0">
                  <a:pos x="62" y="51"/>
                </a:cxn>
                <a:cxn ang="0">
                  <a:pos x="76" y="59"/>
                </a:cxn>
                <a:cxn ang="0">
                  <a:pos x="90" y="62"/>
                </a:cxn>
                <a:cxn ang="0">
                  <a:pos x="105" y="59"/>
                </a:cxn>
                <a:cxn ang="0">
                  <a:pos x="117" y="51"/>
                </a:cxn>
                <a:cxn ang="0">
                  <a:pos x="123" y="56"/>
                </a:cxn>
                <a:cxn ang="0">
                  <a:pos x="125" y="158"/>
                </a:cxn>
              </a:cxnLst>
              <a:rect l="0" t="0" r="r" b="b"/>
              <a:pathLst>
                <a:path w="125" h="158">
                  <a:moveTo>
                    <a:pt x="125" y="158"/>
                  </a:moveTo>
                  <a:lnTo>
                    <a:pt x="113" y="158"/>
                  </a:lnTo>
                  <a:lnTo>
                    <a:pt x="93" y="154"/>
                  </a:lnTo>
                  <a:lnTo>
                    <a:pt x="70" y="153"/>
                  </a:lnTo>
                  <a:lnTo>
                    <a:pt x="45" y="145"/>
                  </a:lnTo>
                  <a:lnTo>
                    <a:pt x="28" y="136"/>
                  </a:lnTo>
                  <a:lnTo>
                    <a:pt x="0" y="110"/>
                  </a:lnTo>
                  <a:lnTo>
                    <a:pt x="0" y="85"/>
                  </a:lnTo>
                  <a:lnTo>
                    <a:pt x="0" y="0"/>
                  </a:lnTo>
                  <a:lnTo>
                    <a:pt x="13" y="5"/>
                  </a:lnTo>
                  <a:lnTo>
                    <a:pt x="26" y="16"/>
                  </a:lnTo>
                  <a:lnTo>
                    <a:pt x="42" y="30"/>
                  </a:lnTo>
                  <a:lnTo>
                    <a:pt x="62" y="51"/>
                  </a:lnTo>
                  <a:lnTo>
                    <a:pt x="76" y="59"/>
                  </a:lnTo>
                  <a:lnTo>
                    <a:pt x="90" y="62"/>
                  </a:lnTo>
                  <a:lnTo>
                    <a:pt x="105" y="59"/>
                  </a:lnTo>
                  <a:lnTo>
                    <a:pt x="117" y="51"/>
                  </a:lnTo>
                  <a:lnTo>
                    <a:pt x="123" y="56"/>
                  </a:lnTo>
                  <a:lnTo>
                    <a:pt x="125" y="158"/>
                  </a:lnTo>
                  <a:close/>
                </a:path>
              </a:pathLst>
            </a:custGeom>
            <a:solidFill>
              <a:schemeClr val="accent3"/>
            </a:solidFill>
            <a:ln w="9525">
              <a:solidFill>
                <a:schemeClr val="tx1"/>
              </a:solidFill>
              <a:round/>
              <a:headEnd/>
              <a:tailEnd/>
            </a:ln>
          </p:spPr>
          <p:txBody>
            <a:bodyPr/>
            <a:lstStyle/>
            <a:p>
              <a:endParaRPr lang="en-US" b="1" dirty="0"/>
            </a:p>
          </p:txBody>
        </p:sp>
        <p:sp>
          <p:nvSpPr>
            <p:cNvPr id="484" name="Freeform 440"/>
            <p:cNvSpPr>
              <a:spLocks/>
            </p:cNvSpPr>
            <p:nvPr/>
          </p:nvSpPr>
          <p:spPr bwMode="auto">
            <a:xfrm>
              <a:off x="6189663" y="3195638"/>
              <a:ext cx="285750" cy="287337"/>
            </a:xfrm>
            <a:custGeom>
              <a:avLst/>
              <a:gdLst/>
              <a:ahLst/>
              <a:cxnLst>
                <a:cxn ang="0">
                  <a:pos x="0" y="72"/>
                </a:cxn>
                <a:cxn ang="0">
                  <a:pos x="110" y="0"/>
                </a:cxn>
                <a:cxn ang="0">
                  <a:pos x="125" y="23"/>
                </a:cxn>
                <a:cxn ang="0">
                  <a:pos x="131" y="46"/>
                </a:cxn>
                <a:cxn ang="0">
                  <a:pos x="131" y="60"/>
                </a:cxn>
                <a:cxn ang="0">
                  <a:pos x="137" y="60"/>
                </a:cxn>
                <a:cxn ang="0">
                  <a:pos x="147" y="77"/>
                </a:cxn>
                <a:cxn ang="0">
                  <a:pos x="157" y="75"/>
                </a:cxn>
                <a:cxn ang="0">
                  <a:pos x="159" y="88"/>
                </a:cxn>
                <a:cxn ang="0">
                  <a:pos x="171" y="91"/>
                </a:cxn>
                <a:cxn ang="0">
                  <a:pos x="177" y="101"/>
                </a:cxn>
                <a:cxn ang="0">
                  <a:pos x="191" y="106"/>
                </a:cxn>
                <a:cxn ang="0">
                  <a:pos x="191" y="124"/>
                </a:cxn>
                <a:cxn ang="0">
                  <a:pos x="73" y="192"/>
                </a:cxn>
                <a:cxn ang="0">
                  <a:pos x="0" y="72"/>
                </a:cxn>
              </a:cxnLst>
              <a:rect l="0" t="0" r="r" b="b"/>
              <a:pathLst>
                <a:path w="191" h="192">
                  <a:moveTo>
                    <a:pt x="0" y="72"/>
                  </a:moveTo>
                  <a:lnTo>
                    <a:pt x="110" y="0"/>
                  </a:lnTo>
                  <a:lnTo>
                    <a:pt x="125" y="23"/>
                  </a:lnTo>
                  <a:lnTo>
                    <a:pt x="131" y="46"/>
                  </a:lnTo>
                  <a:lnTo>
                    <a:pt x="131" y="60"/>
                  </a:lnTo>
                  <a:lnTo>
                    <a:pt x="137" y="60"/>
                  </a:lnTo>
                  <a:lnTo>
                    <a:pt x="147" y="77"/>
                  </a:lnTo>
                  <a:lnTo>
                    <a:pt x="157" y="75"/>
                  </a:lnTo>
                  <a:lnTo>
                    <a:pt x="159" y="88"/>
                  </a:lnTo>
                  <a:lnTo>
                    <a:pt x="171" y="91"/>
                  </a:lnTo>
                  <a:lnTo>
                    <a:pt x="177" y="101"/>
                  </a:lnTo>
                  <a:lnTo>
                    <a:pt x="191" y="106"/>
                  </a:lnTo>
                  <a:lnTo>
                    <a:pt x="191" y="124"/>
                  </a:lnTo>
                  <a:lnTo>
                    <a:pt x="73" y="192"/>
                  </a:lnTo>
                  <a:lnTo>
                    <a:pt x="0" y="72"/>
                  </a:lnTo>
                  <a:close/>
                </a:path>
              </a:pathLst>
            </a:custGeom>
            <a:solidFill>
              <a:schemeClr val="accent3"/>
            </a:solidFill>
            <a:ln w="9525">
              <a:solidFill>
                <a:schemeClr val="tx1"/>
              </a:solidFill>
              <a:round/>
              <a:headEnd/>
              <a:tailEnd/>
            </a:ln>
          </p:spPr>
          <p:txBody>
            <a:bodyPr/>
            <a:lstStyle/>
            <a:p>
              <a:endParaRPr lang="en-US" b="1" dirty="0"/>
            </a:p>
          </p:txBody>
        </p:sp>
        <p:sp>
          <p:nvSpPr>
            <p:cNvPr id="485" name="Freeform 441"/>
            <p:cNvSpPr>
              <a:spLocks/>
            </p:cNvSpPr>
            <p:nvPr/>
          </p:nvSpPr>
          <p:spPr bwMode="auto">
            <a:xfrm>
              <a:off x="6261100" y="3370263"/>
              <a:ext cx="273050" cy="325437"/>
            </a:xfrm>
            <a:custGeom>
              <a:avLst/>
              <a:gdLst/>
              <a:ahLst/>
              <a:cxnLst>
                <a:cxn ang="0">
                  <a:pos x="143" y="7"/>
                </a:cxn>
                <a:cxn ang="0">
                  <a:pos x="148" y="11"/>
                </a:cxn>
                <a:cxn ang="0">
                  <a:pos x="160" y="0"/>
                </a:cxn>
                <a:cxn ang="0">
                  <a:pos x="162" y="26"/>
                </a:cxn>
                <a:cxn ang="0">
                  <a:pos x="154" y="29"/>
                </a:cxn>
                <a:cxn ang="0">
                  <a:pos x="154" y="37"/>
                </a:cxn>
                <a:cxn ang="0">
                  <a:pos x="160" y="41"/>
                </a:cxn>
                <a:cxn ang="0">
                  <a:pos x="165" y="60"/>
                </a:cxn>
                <a:cxn ang="0">
                  <a:pos x="182" y="94"/>
                </a:cxn>
                <a:cxn ang="0">
                  <a:pos x="166" y="115"/>
                </a:cxn>
                <a:cxn ang="0">
                  <a:pos x="160" y="174"/>
                </a:cxn>
                <a:cxn ang="0">
                  <a:pos x="105" y="174"/>
                </a:cxn>
                <a:cxn ang="0">
                  <a:pos x="26" y="218"/>
                </a:cxn>
                <a:cxn ang="0">
                  <a:pos x="22" y="203"/>
                </a:cxn>
                <a:cxn ang="0">
                  <a:pos x="26" y="192"/>
                </a:cxn>
                <a:cxn ang="0">
                  <a:pos x="5" y="157"/>
                </a:cxn>
                <a:cxn ang="0">
                  <a:pos x="2" y="134"/>
                </a:cxn>
                <a:cxn ang="0">
                  <a:pos x="0" y="92"/>
                </a:cxn>
                <a:cxn ang="0">
                  <a:pos x="25" y="75"/>
                </a:cxn>
                <a:cxn ang="0">
                  <a:pos x="143" y="7"/>
                </a:cxn>
              </a:cxnLst>
              <a:rect l="0" t="0" r="r" b="b"/>
              <a:pathLst>
                <a:path w="182" h="218">
                  <a:moveTo>
                    <a:pt x="143" y="7"/>
                  </a:moveTo>
                  <a:lnTo>
                    <a:pt x="148" y="11"/>
                  </a:lnTo>
                  <a:lnTo>
                    <a:pt x="160" y="0"/>
                  </a:lnTo>
                  <a:lnTo>
                    <a:pt x="162" y="26"/>
                  </a:lnTo>
                  <a:lnTo>
                    <a:pt x="154" y="29"/>
                  </a:lnTo>
                  <a:lnTo>
                    <a:pt x="154" y="37"/>
                  </a:lnTo>
                  <a:lnTo>
                    <a:pt x="160" y="41"/>
                  </a:lnTo>
                  <a:lnTo>
                    <a:pt x="165" y="60"/>
                  </a:lnTo>
                  <a:lnTo>
                    <a:pt x="182" y="94"/>
                  </a:lnTo>
                  <a:lnTo>
                    <a:pt x="166" y="115"/>
                  </a:lnTo>
                  <a:lnTo>
                    <a:pt x="160" y="174"/>
                  </a:lnTo>
                  <a:lnTo>
                    <a:pt x="105" y="174"/>
                  </a:lnTo>
                  <a:lnTo>
                    <a:pt x="26" y="218"/>
                  </a:lnTo>
                  <a:lnTo>
                    <a:pt x="22" y="203"/>
                  </a:lnTo>
                  <a:lnTo>
                    <a:pt x="26" y="192"/>
                  </a:lnTo>
                  <a:lnTo>
                    <a:pt x="5" y="157"/>
                  </a:lnTo>
                  <a:lnTo>
                    <a:pt x="2" y="134"/>
                  </a:lnTo>
                  <a:lnTo>
                    <a:pt x="0" y="92"/>
                  </a:lnTo>
                  <a:lnTo>
                    <a:pt x="25" y="75"/>
                  </a:lnTo>
                  <a:lnTo>
                    <a:pt x="143" y="7"/>
                  </a:lnTo>
                  <a:close/>
                </a:path>
              </a:pathLst>
            </a:custGeom>
            <a:solidFill>
              <a:schemeClr val="accent3"/>
            </a:solidFill>
            <a:ln w="9525">
              <a:solidFill>
                <a:schemeClr val="tx1"/>
              </a:solidFill>
              <a:round/>
              <a:headEnd/>
              <a:tailEnd/>
            </a:ln>
          </p:spPr>
          <p:txBody>
            <a:bodyPr/>
            <a:lstStyle/>
            <a:p>
              <a:endParaRPr lang="en-US" b="1" dirty="0"/>
            </a:p>
          </p:txBody>
        </p:sp>
        <p:sp>
          <p:nvSpPr>
            <p:cNvPr id="486" name="Freeform 442"/>
            <p:cNvSpPr>
              <a:spLocks/>
            </p:cNvSpPr>
            <p:nvPr/>
          </p:nvSpPr>
          <p:spPr bwMode="auto">
            <a:xfrm>
              <a:off x="6300788" y="3630613"/>
              <a:ext cx="255587" cy="141287"/>
            </a:xfrm>
            <a:custGeom>
              <a:avLst/>
              <a:gdLst/>
              <a:ahLst/>
              <a:cxnLst>
                <a:cxn ang="0">
                  <a:pos x="134" y="0"/>
                </a:cxn>
                <a:cxn ang="0">
                  <a:pos x="148" y="4"/>
                </a:cxn>
                <a:cxn ang="0">
                  <a:pos x="165" y="6"/>
                </a:cxn>
                <a:cxn ang="0">
                  <a:pos x="159" y="23"/>
                </a:cxn>
                <a:cxn ang="0">
                  <a:pos x="160" y="40"/>
                </a:cxn>
                <a:cxn ang="0">
                  <a:pos x="171" y="54"/>
                </a:cxn>
                <a:cxn ang="0">
                  <a:pos x="163" y="63"/>
                </a:cxn>
                <a:cxn ang="0">
                  <a:pos x="157" y="58"/>
                </a:cxn>
                <a:cxn ang="0">
                  <a:pos x="142" y="58"/>
                </a:cxn>
                <a:cxn ang="0">
                  <a:pos x="113" y="75"/>
                </a:cxn>
                <a:cxn ang="0">
                  <a:pos x="31" y="94"/>
                </a:cxn>
                <a:cxn ang="0">
                  <a:pos x="16" y="71"/>
                </a:cxn>
                <a:cxn ang="0">
                  <a:pos x="11" y="52"/>
                </a:cxn>
                <a:cxn ang="0">
                  <a:pos x="0" y="44"/>
                </a:cxn>
                <a:cxn ang="0">
                  <a:pos x="79" y="0"/>
                </a:cxn>
                <a:cxn ang="0">
                  <a:pos x="134" y="0"/>
                </a:cxn>
              </a:cxnLst>
              <a:rect l="0" t="0" r="r" b="b"/>
              <a:pathLst>
                <a:path w="171" h="94">
                  <a:moveTo>
                    <a:pt x="134" y="0"/>
                  </a:moveTo>
                  <a:lnTo>
                    <a:pt x="148" y="4"/>
                  </a:lnTo>
                  <a:lnTo>
                    <a:pt x="165" y="6"/>
                  </a:lnTo>
                  <a:lnTo>
                    <a:pt x="159" y="23"/>
                  </a:lnTo>
                  <a:lnTo>
                    <a:pt x="160" y="40"/>
                  </a:lnTo>
                  <a:lnTo>
                    <a:pt x="171" y="54"/>
                  </a:lnTo>
                  <a:lnTo>
                    <a:pt x="163" y="63"/>
                  </a:lnTo>
                  <a:lnTo>
                    <a:pt x="157" y="58"/>
                  </a:lnTo>
                  <a:lnTo>
                    <a:pt x="142" y="58"/>
                  </a:lnTo>
                  <a:lnTo>
                    <a:pt x="113" y="75"/>
                  </a:lnTo>
                  <a:lnTo>
                    <a:pt x="31" y="94"/>
                  </a:lnTo>
                  <a:lnTo>
                    <a:pt x="16" y="71"/>
                  </a:lnTo>
                  <a:lnTo>
                    <a:pt x="11" y="52"/>
                  </a:lnTo>
                  <a:lnTo>
                    <a:pt x="0" y="44"/>
                  </a:lnTo>
                  <a:lnTo>
                    <a:pt x="79" y="0"/>
                  </a:lnTo>
                  <a:lnTo>
                    <a:pt x="134" y="0"/>
                  </a:lnTo>
                  <a:close/>
                </a:path>
              </a:pathLst>
            </a:custGeom>
            <a:solidFill>
              <a:schemeClr val="accent3"/>
            </a:solidFill>
            <a:ln w="9525">
              <a:solidFill>
                <a:schemeClr val="tx1"/>
              </a:solidFill>
              <a:round/>
              <a:headEnd/>
              <a:tailEnd/>
            </a:ln>
          </p:spPr>
          <p:txBody>
            <a:bodyPr/>
            <a:lstStyle/>
            <a:p>
              <a:endParaRPr lang="en-US" b="1" dirty="0"/>
            </a:p>
          </p:txBody>
        </p:sp>
        <p:sp>
          <p:nvSpPr>
            <p:cNvPr id="487" name="Freeform 443"/>
            <p:cNvSpPr>
              <a:spLocks/>
            </p:cNvSpPr>
            <p:nvPr/>
          </p:nvSpPr>
          <p:spPr bwMode="auto">
            <a:xfrm>
              <a:off x="6056313" y="3508375"/>
              <a:ext cx="244475" cy="322263"/>
            </a:xfrm>
            <a:custGeom>
              <a:avLst/>
              <a:gdLst/>
              <a:ahLst/>
              <a:cxnLst>
                <a:cxn ang="0">
                  <a:pos x="0" y="89"/>
                </a:cxn>
                <a:cxn ang="0">
                  <a:pos x="22" y="117"/>
                </a:cxn>
                <a:cxn ang="0">
                  <a:pos x="25" y="145"/>
                </a:cxn>
                <a:cxn ang="0">
                  <a:pos x="39" y="156"/>
                </a:cxn>
                <a:cxn ang="0">
                  <a:pos x="60" y="183"/>
                </a:cxn>
                <a:cxn ang="0">
                  <a:pos x="63" y="208"/>
                </a:cxn>
                <a:cxn ang="0">
                  <a:pos x="79" y="216"/>
                </a:cxn>
                <a:cxn ang="0">
                  <a:pos x="106" y="200"/>
                </a:cxn>
                <a:cxn ang="0">
                  <a:pos x="132" y="153"/>
                </a:cxn>
                <a:cxn ang="0">
                  <a:pos x="163" y="126"/>
                </a:cxn>
                <a:cxn ang="0">
                  <a:pos x="159" y="111"/>
                </a:cxn>
                <a:cxn ang="0">
                  <a:pos x="163" y="100"/>
                </a:cxn>
                <a:cxn ang="0">
                  <a:pos x="142" y="65"/>
                </a:cxn>
                <a:cxn ang="0">
                  <a:pos x="139" y="42"/>
                </a:cxn>
                <a:cxn ang="0">
                  <a:pos x="137" y="0"/>
                </a:cxn>
                <a:cxn ang="0">
                  <a:pos x="65" y="49"/>
                </a:cxn>
                <a:cxn ang="0">
                  <a:pos x="0" y="89"/>
                </a:cxn>
              </a:cxnLst>
              <a:rect l="0" t="0" r="r" b="b"/>
              <a:pathLst>
                <a:path w="163" h="216">
                  <a:moveTo>
                    <a:pt x="0" y="89"/>
                  </a:moveTo>
                  <a:lnTo>
                    <a:pt x="22" y="117"/>
                  </a:lnTo>
                  <a:lnTo>
                    <a:pt x="25" y="145"/>
                  </a:lnTo>
                  <a:lnTo>
                    <a:pt x="39" y="156"/>
                  </a:lnTo>
                  <a:lnTo>
                    <a:pt x="60" y="183"/>
                  </a:lnTo>
                  <a:lnTo>
                    <a:pt x="63" y="208"/>
                  </a:lnTo>
                  <a:lnTo>
                    <a:pt x="79" y="216"/>
                  </a:lnTo>
                  <a:lnTo>
                    <a:pt x="106" y="200"/>
                  </a:lnTo>
                  <a:lnTo>
                    <a:pt x="132" y="153"/>
                  </a:lnTo>
                  <a:lnTo>
                    <a:pt x="163" y="126"/>
                  </a:lnTo>
                  <a:lnTo>
                    <a:pt x="159" y="111"/>
                  </a:lnTo>
                  <a:lnTo>
                    <a:pt x="163" y="100"/>
                  </a:lnTo>
                  <a:lnTo>
                    <a:pt x="142" y="65"/>
                  </a:lnTo>
                  <a:lnTo>
                    <a:pt x="139" y="42"/>
                  </a:lnTo>
                  <a:lnTo>
                    <a:pt x="137" y="0"/>
                  </a:lnTo>
                  <a:lnTo>
                    <a:pt x="65" y="49"/>
                  </a:lnTo>
                  <a:lnTo>
                    <a:pt x="0" y="89"/>
                  </a:lnTo>
                  <a:close/>
                </a:path>
              </a:pathLst>
            </a:custGeom>
            <a:solidFill>
              <a:schemeClr val="accent3"/>
            </a:solidFill>
            <a:ln w="9525">
              <a:solidFill>
                <a:schemeClr val="tx1"/>
              </a:solidFill>
              <a:round/>
              <a:headEnd/>
              <a:tailEnd/>
            </a:ln>
          </p:spPr>
          <p:txBody>
            <a:bodyPr/>
            <a:lstStyle/>
            <a:p>
              <a:endParaRPr lang="en-US" b="1" dirty="0"/>
            </a:p>
          </p:txBody>
        </p:sp>
        <p:sp>
          <p:nvSpPr>
            <p:cNvPr id="488" name="Freeform 444"/>
            <p:cNvSpPr>
              <a:spLocks/>
            </p:cNvSpPr>
            <p:nvPr/>
          </p:nvSpPr>
          <p:spPr bwMode="auto">
            <a:xfrm>
              <a:off x="5867400" y="3641725"/>
              <a:ext cx="282575" cy="311150"/>
            </a:xfrm>
            <a:custGeom>
              <a:avLst/>
              <a:gdLst/>
              <a:ahLst/>
              <a:cxnLst>
                <a:cxn ang="0">
                  <a:pos x="98" y="176"/>
                </a:cxn>
                <a:cxn ang="0">
                  <a:pos x="44" y="208"/>
                </a:cxn>
                <a:cxn ang="0">
                  <a:pos x="14" y="128"/>
                </a:cxn>
                <a:cxn ang="0">
                  <a:pos x="0" y="116"/>
                </a:cxn>
                <a:cxn ang="0">
                  <a:pos x="11" y="77"/>
                </a:cxn>
                <a:cxn ang="0">
                  <a:pos x="64" y="39"/>
                </a:cxn>
                <a:cxn ang="0">
                  <a:pos x="126" y="0"/>
                </a:cxn>
                <a:cxn ang="0">
                  <a:pos x="148" y="28"/>
                </a:cxn>
                <a:cxn ang="0">
                  <a:pos x="151" y="56"/>
                </a:cxn>
                <a:cxn ang="0">
                  <a:pos x="166" y="68"/>
                </a:cxn>
                <a:cxn ang="0">
                  <a:pos x="186" y="94"/>
                </a:cxn>
                <a:cxn ang="0">
                  <a:pos x="189" y="119"/>
                </a:cxn>
                <a:cxn ang="0">
                  <a:pos x="98" y="176"/>
                </a:cxn>
              </a:cxnLst>
              <a:rect l="0" t="0" r="r" b="b"/>
              <a:pathLst>
                <a:path w="189" h="208">
                  <a:moveTo>
                    <a:pt x="98" y="176"/>
                  </a:moveTo>
                  <a:lnTo>
                    <a:pt x="44" y="208"/>
                  </a:lnTo>
                  <a:lnTo>
                    <a:pt x="14" y="128"/>
                  </a:lnTo>
                  <a:lnTo>
                    <a:pt x="0" y="116"/>
                  </a:lnTo>
                  <a:lnTo>
                    <a:pt x="11" y="77"/>
                  </a:lnTo>
                  <a:lnTo>
                    <a:pt x="64" y="39"/>
                  </a:lnTo>
                  <a:lnTo>
                    <a:pt x="126" y="0"/>
                  </a:lnTo>
                  <a:lnTo>
                    <a:pt x="148" y="28"/>
                  </a:lnTo>
                  <a:lnTo>
                    <a:pt x="151" y="56"/>
                  </a:lnTo>
                  <a:lnTo>
                    <a:pt x="166" y="68"/>
                  </a:lnTo>
                  <a:lnTo>
                    <a:pt x="186" y="94"/>
                  </a:lnTo>
                  <a:lnTo>
                    <a:pt x="189" y="119"/>
                  </a:lnTo>
                  <a:lnTo>
                    <a:pt x="98" y="176"/>
                  </a:lnTo>
                  <a:close/>
                </a:path>
              </a:pathLst>
            </a:custGeom>
            <a:solidFill>
              <a:schemeClr val="accent3"/>
            </a:solidFill>
            <a:ln w="9525">
              <a:solidFill>
                <a:schemeClr val="tx1"/>
              </a:solidFill>
              <a:round/>
              <a:headEnd/>
              <a:tailEnd/>
            </a:ln>
          </p:spPr>
          <p:txBody>
            <a:bodyPr/>
            <a:lstStyle/>
            <a:p>
              <a:endParaRPr lang="en-US" b="1" dirty="0"/>
            </a:p>
          </p:txBody>
        </p:sp>
        <p:sp>
          <p:nvSpPr>
            <p:cNvPr id="489" name="Freeform 445"/>
            <p:cNvSpPr>
              <a:spLocks/>
            </p:cNvSpPr>
            <p:nvPr/>
          </p:nvSpPr>
          <p:spPr bwMode="auto">
            <a:xfrm>
              <a:off x="6015038" y="3819525"/>
              <a:ext cx="284162" cy="209550"/>
            </a:xfrm>
            <a:custGeom>
              <a:avLst/>
              <a:gdLst/>
              <a:ahLst/>
              <a:cxnLst>
                <a:cxn ang="0">
                  <a:pos x="90" y="140"/>
                </a:cxn>
                <a:cxn ang="0">
                  <a:pos x="56" y="126"/>
                </a:cxn>
                <a:cxn ang="0">
                  <a:pos x="51" y="109"/>
                </a:cxn>
                <a:cxn ang="0">
                  <a:pos x="22" y="88"/>
                </a:cxn>
                <a:cxn ang="0">
                  <a:pos x="16" y="68"/>
                </a:cxn>
                <a:cxn ang="0">
                  <a:pos x="0" y="57"/>
                </a:cxn>
                <a:cxn ang="0">
                  <a:pos x="91" y="0"/>
                </a:cxn>
                <a:cxn ang="0">
                  <a:pos x="107" y="8"/>
                </a:cxn>
                <a:cxn ang="0">
                  <a:pos x="105" y="28"/>
                </a:cxn>
                <a:cxn ang="0">
                  <a:pos x="134" y="35"/>
                </a:cxn>
                <a:cxn ang="0">
                  <a:pos x="184" y="80"/>
                </a:cxn>
                <a:cxn ang="0">
                  <a:pos x="190" y="96"/>
                </a:cxn>
                <a:cxn ang="0">
                  <a:pos x="185" y="106"/>
                </a:cxn>
                <a:cxn ang="0">
                  <a:pos x="157" y="123"/>
                </a:cxn>
                <a:cxn ang="0">
                  <a:pos x="125" y="133"/>
                </a:cxn>
                <a:cxn ang="0">
                  <a:pos x="90" y="140"/>
                </a:cxn>
              </a:cxnLst>
              <a:rect l="0" t="0" r="r" b="b"/>
              <a:pathLst>
                <a:path w="190" h="140">
                  <a:moveTo>
                    <a:pt x="90" y="140"/>
                  </a:moveTo>
                  <a:lnTo>
                    <a:pt x="56" y="126"/>
                  </a:lnTo>
                  <a:lnTo>
                    <a:pt x="51" y="109"/>
                  </a:lnTo>
                  <a:lnTo>
                    <a:pt x="22" y="88"/>
                  </a:lnTo>
                  <a:lnTo>
                    <a:pt x="16" y="68"/>
                  </a:lnTo>
                  <a:lnTo>
                    <a:pt x="0" y="57"/>
                  </a:lnTo>
                  <a:lnTo>
                    <a:pt x="91" y="0"/>
                  </a:lnTo>
                  <a:lnTo>
                    <a:pt x="107" y="8"/>
                  </a:lnTo>
                  <a:lnTo>
                    <a:pt x="105" y="28"/>
                  </a:lnTo>
                  <a:lnTo>
                    <a:pt x="134" y="35"/>
                  </a:lnTo>
                  <a:lnTo>
                    <a:pt x="184" y="80"/>
                  </a:lnTo>
                  <a:lnTo>
                    <a:pt x="190" y="96"/>
                  </a:lnTo>
                  <a:lnTo>
                    <a:pt x="185" y="106"/>
                  </a:lnTo>
                  <a:lnTo>
                    <a:pt x="157" y="123"/>
                  </a:lnTo>
                  <a:lnTo>
                    <a:pt x="125" y="133"/>
                  </a:lnTo>
                  <a:lnTo>
                    <a:pt x="90" y="140"/>
                  </a:lnTo>
                  <a:close/>
                </a:path>
              </a:pathLst>
            </a:custGeom>
            <a:solidFill>
              <a:schemeClr val="accent3"/>
            </a:solidFill>
            <a:ln w="9525">
              <a:solidFill>
                <a:schemeClr val="tx1"/>
              </a:solidFill>
              <a:round/>
              <a:headEnd/>
              <a:tailEnd/>
            </a:ln>
          </p:spPr>
          <p:txBody>
            <a:bodyPr/>
            <a:lstStyle/>
            <a:p>
              <a:endParaRPr lang="en-US" b="1" dirty="0"/>
            </a:p>
          </p:txBody>
        </p:sp>
        <p:sp>
          <p:nvSpPr>
            <p:cNvPr id="490" name="Freeform 446"/>
            <p:cNvSpPr>
              <a:spLocks/>
            </p:cNvSpPr>
            <p:nvPr/>
          </p:nvSpPr>
          <p:spPr bwMode="auto">
            <a:xfrm>
              <a:off x="6172200" y="3695700"/>
              <a:ext cx="200025" cy="290513"/>
            </a:xfrm>
            <a:custGeom>
              <a:avLst/>
              <a:gdLst/>
              <a:ahLst/>
              <a:cxnLst>
                <a:cxn ang="0">
                  <a:pos x="80" y="188"/>
                </a:cxn>
                <a:cxn ang="0">
                  <a:pos x="85" y="178"/>
                </a:cxn>
                <a:cxn ang="0">
                  <a:pos x="79" y="162"/>
                </a:cxn>
                <a:cxn ang="0">
                  <a:pos x="29" y="117"/>
                </a:cxn>
                <a:cxn ang="0">
                  <a:pos x="0" y="110"/>
                </a:cxn>
                <a:cxn ang="0">
                  <a:pos x="2" y="90"/>
                </a:cxn>
                <a:cxn ang="0">
                  <a:pos x="29" y="74"/>
                </a:cxn>
                <a:cxn ang="0">
                  <a:pos x="55" y="27"/>
                </a:cxn>
                <a:cxn ang="0">
                  <a:pos x="86" y="0"/>
                </a:cxn>
                <a:cxn ang="0">
                  <a:pos x="97" y="8"/>
                </a:cxn>
                <a:cxn ang="0">
                  <a:pos x="102" y="25"/>
                </a:cxn>
                <a:cxn ang="0">
                  <a:pos x="117" y="50"/>
                </a:cxn>
                <a:cxn ang="0">
                  <a:pos x="103" y="91"/>
                </a:cxn>
                <a:cxn ang="0">
                  <a:pos x="125" y="168"/>
                </a:cxn>
                <a:cxn ang="0">
                  <a:pos x="134" y="174"/>
                </a:cxn>
                <a:cxn ang="0">
                  <a:pos x="125" y="194"/>
                </a:cxn>
                <a:cxn ang="0">
                  <a:pos x="80" y="188"/>
                </a:cxn>
              </a:cxnLst>
              <a:rect l="0" t="0" r="r" b="b"/>
              <a:pathLst>
                <a:path w="134" h="194">
                  <a:moveTo>
                    <a:pt x="80" y="188"/>
                  </a:moveTo>
                  <a:lnTo>
                    <a:pt x="85" y="178"/>
                  </a:lnTo>
                  <a:lnTo>
                    <a:pt x="79" y="162"/>
                  </a:lnTo>
                  <a:lnTo>
                    <a:pt x="29" y="117"/>
                  </a:lnTo>
                  <a:lnTo>
                    <a:pt x="0" y="110"/>
                  </a:lnTo>
                  <a:lnTo>
                    <a:pt x="2" y="90"/>
                  </a:lnTo>
                  <a:lnTo>
                    <a:pt x="29" y="74"/>
                  </a:lnTo>
                  <a:lnTo>
                    <a:pt x="55" y="27"/>
                  </a:lnTo>
                  <a:lnTo>
                    <a:pt x="86" y="0"/>
                  </a:lnTo>
                  <a:lnTo>
                    <a:pt x="97" y="8"/>
                  </a:lnTo>
                  <a:lnTo>
                    <a:pt x="102" y="25"/>
                  </a:lnTo>
                  <a:lnTo>
                    <a:pt x="117" y="50"/>
                  </a:lnTo>
                  <a:lnTo>
                    <a:pt x="103" y="91"/>
                  </a:lnTo>
                  <a:lnTo>
                    <a:pt x="125" y="168"/>
                  </a:lnTo>
                  <a:lnTo>
                    <a:pt x="134" y="174"/>
                  </a:lnTo>
                  <a:lnTo>
                    <a:pt x="125" y="194"/>
                  </a:lnTo>
                  <a:lnTo>
                    <a:pt x="80" y="188"/>
                  </a:lnTo>
                  <a:close/>
                </a:path>
              </a:pathLst>
            </a:custGeom>
            <a:solidFill>
              <a:schemeClr val="accent3"/>
            </a:solidFill>
            <a:ln w="9525">
              <a:solidFill>
                <a:schemeClr val="tx1"/>
              </a:solidFill>
              <a:round/>
              <a:headEnd/>
              <a:tailEnd/>
            </a:ln>
          </p:spPr>
          <p:txBody>
            <a:bodyPr/>
            <a:lstStyle/>
            <a:p>
              <a:endParaRPr lang="en-US" b="1" dirty="0"/>
            </a:p>
          </p:txBody>
        </p:sp>
        <p:sp>
          <p:nvSpPr>
            <p:cNvPr id="491" name="Freeform 447"/>
            <p:cNvSpPr>
              <a:spLocks/>
            </p:cNvSpPr>
            <p:nvPr/>
          </p:nvSpPr>
          <p:spPr bwMode="auto">
            <a:xfrm>
              <a:off x="6469063" y="3640138"/>
              <a:ext cx="206375" cy="263525"/>
            </a:xfrm>
            <a:custGeom>
              <a:avLst/>
              <a:gdLst/>
              <a:ahLst/>
              <a:cxnLst>
                <a:cxn ang="0">
                  <a:pos x="0" y="69"/>
                </a:cxn>
                <a:cxn ang="0">
                  <a:pos x="29" y="52"/>
                </a:cxn>
                <a:cxn ang="0">
                  <a:pos x="44" y="52"/>
                </a:cxn>
                <a:cxn ang="0">
                  <a:pos x="50" y="57"/>
                </a:cxn>
                <a:cxn ang="0">
                  <a:pos x="58" y="48"/>
                </a:cxn>
                <a:cxn ang="0">
                  <a:pos x="111" y="0"/>
                </a:cxn>
                <a:cxn ang="0">
                  <a:pos x="111" y="35"/>
                </a:cxn>
                <a:cxn ang="0">
                  <a:pos x="124" y="58"/>
                </a:cxn>
                <a:cxn ang="0">
                  <a:pos x="138" y="65"/>
                </a:cxn>
                <a:cxn ang="0">
                  <a:pos x="138" y="177"/>
                </a:cxn>
                <a:cxn ang="0">
                  <a:pos x="67" y="177"/>
                </a:cxn>
                <a:cxn ang="0">
                  <a:pos x="34" y="155"/>
                </a:cxn>
                <a:cxn ang="0">
                  <a:pos x="10" y="148"/>
                </a:cxn>
                <a:cxn ang="0">
                  <a:pos x="4" y="134"/>
                </a:cxn>
                <a:cxn ang="0">
                  <a:pos x="4" y="106"/>
                </a:cxn>
                <a:cxn ang="0">
                  <a:pos x="0" y="100"/>
                </a:cxn>
                <a:cxn ang="0">
                  <a:pos x="0" y="69"/>
                </a:cxn>
              </a:cxnLst>
              <a:rect l="0" t="0" r="r" b="b"/>
              <a:pathLst>
                <a:path w="138" h="177">
                  <a:moveTo>
                    <a:pt x="0" y="69"/>
                  </a:moveTo>
                  <a:lnTo>
                    <a:pt x="29" y="52"/>
                  </a:lnTo>
                  <a:lnTo>
                    <a:pt x="44" y="52"/>
                  </a:lnTo>
                  <a:lnTo>
                    <a:pt x="50" y="57"/>
                  </a:lnTo>
                  <a:lnTo>
                    <a:pt x="58" y="48"/>
                  </a:lnTo>
                  <a:lnTo>
                    <a:pt x="111" y="0"/>
                  </a:lnTo>
                  <a:lnTo>
                    <a:pt x="111" y="35"/>
                  </a:lnTo>
                  <a:lnTo>
                    <a:pt x="124" y="58"/>
                  </a:lnTo>
                  <a:lnTo>
                    <a:pt x="138" y="65"/>
                  </a:lnTo>
                  <a:lnTo>
                    <a:pt x="138" y="177"/>
                  </a:lnTo>
                  <a:lnTo>
                    <a:pt x="67" y="177"/>
                  </a:lnTo>
                  <a:lnTo>
                    <a:pt x="34" y="155"/>
                  </a:lnTo>
                  <a:lnTo>
                    <a:pt x="10" y="148"/>
                  </a:lnTo>
                  <a:lnTo>
                    <a:pt x="4" y="134"/>
                  </a:lnTo>
                  <a:lnTo>
                    <a:pt x="4" y="106"/>
                  </a:lnTo>
                  <a:lnTo>
                    <a:pt x="0" y="100"/>
                  </a:lnTo>
                  <a:lnTo>
                    <a:pt x="0" y="69"/>
                  </a:lnTo>
                  <a:close/>
                </a:path>
              </a:pathLst>
            </a:custGeom>
            <a:solidFill>
              <a:schemeClr val="accent3"/>
            </a:solidFill>
            <a:ln w="9525">
              <a:solidFill>
                <a:schemeClr val="tx1"/>
              </a:solidFill>
              <a:round/>
              <a:headEnd/>
              <a:tailEnd/>
            </a:ln>
          </p:spPr>
          <p:txBody>
            <a:bodyPr/>
            <a:lstStyle/>
            <a:p>
              <a:endParaRPr lang="en-US" b="1" dirty="0"/>
            </a:p>
          </p:txBody>
        </p:sp>
        <p:sp>
          <p:nvSpPr>
            <p:cNvPr id="492" name="Freeform 448"/>
            <p:cNvSpPr>
              <a:spLocks/>
            </p:cNvSpPr>
            <p:nvPr/>
          </p:nvSpPr>
          <p:spPr bwMode="auto">
            <a:xfrm>
              <a:off x="6326188" y="3743325"/>
              <a:ext cx="168275" cy="306388"/>
            </a:xfrm>
            <a:custGeom>
              <a:avLst/>
              <a:gdLst/>
              <a:ahLst/>
              <a:cxnLst>
                <a:cxn ang="0">
                  <a:pos x="22" y="163"/>
                </a:cxn>
                <a:cxn ang="0">
                  <a:pos x="31" y="143"/>
                </a:cxn>
                <a:cxn ang="0">
                  <a:pos x="22" y="137"/>
                </a:cxn>
                <a:cxn ang="0">
                  <a:pos x="0" y="60"/>
                </a:cxn>
                <a:cxn ang="0">
                  <a:pos x="14" y="19"/>
                </a:cxn>
                <a:cxn ang="0">
                  <a:pos x="96" y="0"/>
                </a:cxn>
                <a:cxn ang="0">
                  <a:pos x="96" y="31"/>
                </a:cxn>
                <a:cxn ang="0">
                  <a:pos x="100" y="36"/>
                </a:cxn>
                <a:cxn ang="0">
                  <a:pos x="100" y="65"/>
                </a:cxn>
                <a:cxn ang="0">
                  <a:pos x="106" y="77"/>
                </a:cxn>
                <a:cxn ang="0">
                  <a:pos x="113" y="197"/>
                </a:cxn>
                <a:cxn ang="0">
                  <a:pos x="34" y="205"/>
                </a:cxn>
                <a:cxn ang="0">
                  <a:pos x="34" y="187"/>
                </a:cxn>
                <a:cxn ang="0">
                  <a:pos x="22" y="163"/>
                </a:cxn>
              </a:cxnLst>
              <a:rect l="0" t="0" r="r" b="b"/>
              <a:pathLst>
                <a:path w="113" h="205">
                  <a:moveTo>
                    <a:pt x="22" y="163"/>
                  </a:moveTo>
                  <a:lnTo>
                    <a:pt x="31" y="143"/>
                  </a:lnTo>
                  <a:lnTo>
                    <a:pt x="22" y="137"/>
                  </a:lnTo>
                  <a:lnTo>
                    <a:pt x="0" y="60"/>
                  </a:lnTo>
                  <a:lnTo>
                    <a:pt x="14" y="19"/>
                  </a:lnTo>
                  <a:lnTo>
                    <a:pt x="96" y="0"/>
                  </a:lnTo>
                  <a:lnTo>
                    <a:pt x="96" y="31"/>
                  </a:lnTo>
                  <a:lnTo>
                    <a:pt x="100" y="36"/>
                  </a:lnTo>
                  <a:lnTo>
                    <a:pt x="100" y="65"/>
                  </a:lnTo>
                  <a:lnTo>
                    <a:pt x="106" y="77"/>
                  </a:lnTo>
                  <a:lnTo>
                    <a:pt x="113" y="197"/>
                  </a:lnTo>
                  <a:lnTo>
                    <a:pt x="34" y="205"/>
                  </a:lnTo>
                  <a:lnTo>
                    <a:pt x="34" y="187"/>
                  </a:lnTo>
                  <a:lnTo>
                    <a:pt x="22" y="163"/>
                  </a:lnTo>
                  <a:close/>
                </a:path>
              </a:pathLst>
            </a:custGeom>
            <a:solidFill>
              <a:schemeClr val="accent3"/>
            </a:solidFill>
            <a:ln w="9525">
              <a:solidFill>
                <a:schemeClr val="tx1"/>
              </a:solidFill>
              <a:round/>
              <a:headEnd/>
              <a:tailEnd/>
            </a:ln>
          </p:spPr>
          <p:txBody>
            <a:bodyPr/>
            <a:lstStyle/>
            <a:p>
              <a:endParaRPr lang="en-US" b="1" dirty="0"/>
            </a:p>
          </p:txBody>
        </p:sp>
        <p:sp>
          <p:nvSpPr>
            <p:cNvPr id="493" name="Freeform 449"/>
            <p:cNvSpPr>
              <a:spLocks/>
            </p:cNvSpPr>
            <p:nvPr/>
          </p:nvSpPr>
          <p:spPr bwMode="auto">
            <a:xfrm>
              <a:off x="6089650" y="3978275"/>
              <a:ext cx="287338" cy="160338"/>
            </a:xfrm>
            <a:custGeom>
              <a:avLst/>
              <a:gdLst/>
              <a:ahLst/>
              <a:cxnLst>
                <a:cxn ang="0">
                  <a:pos x="0" y="82"/>
                </a:cxn>
                <a:cxn ang="0">
                  <a:pos x="40" y="34"/>
                </a:cxn>
                <a:cxn ang="0">
                  <a:pos x="75" y="27"/>
                </a:cxn>
                <a:cxn ang="0">
                  <a:pos x="107" y="17"/>
                </a:cxn>
                <a:cxn ang="0">
                  <a:pos x="135" y="0"/>
                </a:cxn>
                <a:cxn ang="0">
                  <a:pos x="180" y="6"/>
                </a:cxn>
                <a:cxn ang="0">
                  <a:pos x="192" y="28"/>
                </a:cxn>
                <a:cxn ang="0">
                  <a:pos x="192" y="48"/>
                </a:cxn>
                <a:cxn ang="0">
                  <a:pos x="181" y="54"/>
                </a:cxn>
                <a:cxn ang="0">
                  <a:pos x="181" y="65"/>
                </a:cxn>
                <a:cxn ang="0">
                  <a:pos x="171" y="82"/>
                </a:cxn>
                <a:cxn ang="0">
                  <a:pos x="181" y="105"/>
                </a:cxn>
                <a:cxn ang="0">
                  <a:pos x="152" y="96"/>
                </a:cxn>
                <a:cxn ang="0">
                  <a:pos x="124" y="96"/>
                </a:cxn>
                <a:cxn ang="0">
                  <a:pos x="95" y="105"/>
                </a:cxn>
                <a:cxn ang="0">
                  <a:pos x="50" y="108"/>
                </a:cxn>
                <a:cxn ang="0">
                  <a:pos x="44" y="85"/>
                </a:cxn>
                <a:cxn ang="0">
                  <a:pos x="0" y="82"/>
                </a:cxn>
              </a:cxnLst>
              <a:rect l="0" t="0" r="r" b="b"/>
              <a:pathLst>
                <a:path w="192" h="108">
                  <a:moveTo>
                    <a:pt x="0" y="82"/>
                  </a:moveTo>
                  <a:lnTo>
                    <a:pt x="40" y="34"/>
                  </a:lnTo>
                  <a:lnTo>
                    <a:pt x="75" y="27"/>
                  </a:lnTo>
                  <a:lnTo>
                    <a:pt x="107" y="17"/>
                  </a:lnTo>
                  <a:lnTo>
                    <a:pt x="135" y="0"/>
                  </a:lnTo>
                  <a:lnTo>
                    <a:pt x="180" y="6"/>
                  </a:lnTo>
                  <a:lnTo>
                    <a:pt x="192" y="28"/>
                  </a:lnTo>
                  <a:lnTo>
                    <a:pt x="192" y="48"/>
                  </a:lnTo>
                  <a:lnTo>
                    <a:pt x="181" y="54"/>
                  </a:lnTo>
                  <a:lnTo>
                    <a:pt x="181" y="65"/>
                  </a:lnTo>
                  <a:lnTo>
                    <a:pt x="171" y="82"/>
                  </a:lnTo>
                  <a:lnTo>
                    <a:pt x="181" y="105"/>
                  </a:lnTo>
                  <a:lnTo>
                    <a:pt x="152" y="96"/>
                  </a:lnTo>
                  <a:lnTo>
                    <a:pt x="124" y="96"/>
                  </a:lnTo>
                  <a:lnTo>
                    <a:pt x="95" y="105"/>
                  </a:lnTo>
                  <a:lnTo>
                    <a:pt x="50" y="108"/>
                  </a:lnTo>
                  <a:lnTo>
                    <a:pt x="44" y="85"/>
                  </a:lnTo>
                  <a:lnTo>
                    <a:pt x="0" y="82"/>
                  </a:lnTo>
                  <a:close/>
                </a:path>
              </a:pathLst>
            </a:custGeom>
            <a:solidFill>
              <a:schemeClr val="accent3"/>
            </a:solidFill>
            <a:ln w="9525">
              <a:solidFill>
                <a:schemeClr val="tx1"/>
              </a:solidFill>
              <a:round/>
              <a:headEnd/>
              <a:tailEnd/>
            </a:ln>
          </p:spPr>
          <p:txBody>
            <a:bodyPr/>
            <a:lstStyle/>
            <a:p>
              <a:endParaRPr lang="en-US" b="1" dirty="0"/>
            </a:p>
          </p:txBody>
        </p:sp>
        <p:sp>
          <p:nvSpPr>
            <p:cNvPr id="494" name="Freeform 450"/>
            <p:cNvSpPr>
              <a:spLocks/>
            </p:cNvSpPr>
            <p:nvPr/>
          </p:nvSpPr>
          <p:spPr bwMode="auto">
            <a:xfrm>
              <a:off x="5095875" y="3476625"/>
              <a:ext cx="41275" cy="14288"/>
            </a:xfrm>
            <a:custGeom>
              <a:avLst/>
              <a:gdLst/>
              <a:ahLst/>
              <a:cxnLst>
                <a:cxn ang="0">
                  <a:pos x="0" y="0"/>
                </a:cxn>
                <a:cxn ang="0">
                  <a:pos x="18" y="7"/>
                </a:cxn>
              </a:cxnLst>
              <a:rect l="0" t="0" r="r" b="b"/>
              <a:pathLst>
                <a:path w="18" h="7">
                  <a:moveTo>
                    <a:pt x="0" y="0"/>
                  </a:moveTo>
                  <a:cubicBezTo>
                    <a:pt x="5" y="5"/>
                    <a:pt x="11" y="6"/>
                    <a:pt x="18" y="7"/>
                  </a:cubicBezTo>
                </a:path>
              </a:pathLst>
            </a:custGeom>
            <a:noFill/>
            <a:ln w="3175" cap="flat">
              <a:solidFill>
                <a:schemeClr val="tx1"/>
              </a:solidFill>
              <a:prstDash val="solid"/>
              <a:miter lim="800000"/>
              <a:headEnd/>
              <a:tailEnd/>
            </a:ln>
          </p:spPr>
          <p:txBody>
            <a:bodyPr/>
            <a:lstStyle/>
            <a:p>
              <a:endParaRPr lang="en-US" b="1" dirty="0"/>
            </a:p>
          </p:txBody>
        </p:sp>
        <p:sp>
          <p:nvSpPr>
            <p:cNvPr id="495" name="Freeform 451"/>
            <p:cNvSpPr>
              <a:spLocks/>
            </p:cNvSpPr>
            <p:nvPr/>
          </p:nvSpPr>
          <p:spPr bwMode="auto">
            <a:xfrm>
              <a:off x="5156200" y="2774950"/>
              <a:ext cx="185738" cy="207963"/>
            </a:xfrm>
            <a:custGeom>
              <a:avLst/>
              <a:gdLst/>
              <a:ahLst/>
              <a:cxnLst>
                <a:cxn ang="0">
                  <a:pos x="0" y="0"/>
                </a:cxn>
                <a:cxn ang="0">
                  <a:pos x="0" y="139"/>
                </a:cxn>
                <a:cxn ang="0">
                  <a:pos x="125" y="138"/>
                </a:cxn>
                <a:cxn ang="0">
                  <a:pos x="125" y="0"/>
                </a:cxn>
                <a:cxn ang="0">
                  <a:pos x="23" y="0"/>
                </a:cxn>
                <a:cxn ang="0">
                  <a:pos x="0" y="0"/>
                </a:cxn>
              </a:cxnLst>
              <a:rect l="0" t="0" r="r" b="b"/>
              <a:pathLst>
                <a:path w="125" h="139">
                  <a:moveTo>
                    <a:pt x="0" y="0"/>
                  </a:moveTo>
                  <a:lnTo>
                    <a:pt x="0" y="139"/>
                  </a:lnTo>
                  <a:lnTo>
                    <a:pt x="125" y="138"/>
                  </a:lnTo>
                  <a:lnTo>
                    <a:pt x="125" y="0"/>
                  </a:lnTo>
                  <a:lnTo>
                    <a:pt x="23" y="0"/>
                  </a:lnTo>
                  <a:lnTo>
                    <a:pt x="0" y="0"/>
                  </a:lnTo>
                  <a:close/>
                </a:path>
              </a:pathLst>
            </a:custGeom>
            <a:solidFill>
              <a:schemeClr val="accent3"/>
            </a:solidFill>
            <a:ln w="9525">
              <a:solidFill>
                <a:schemeClr val="tx1"/>
              </a:solidFill>
              <a:round/>
              <a:headEnd/>
              <a:tailEnd/>
            </a:ln>
          </p:spPr>
          <p:txBody>
            <a:bodyPr/>
            <a:lstStyle/>
            <a:p>
              <a:endParaRPr lang="en-US" b="1" dirty="0"/>
            </a:p>
          </p:txBody>
        </p:sp>
        <p:sp>
          <p:nvSpPr>
            <p:cNvPr id="496" name="Freeform 452"/>
            <p:cNvSpPr>
              <a:spLocks/>
            </p:cNvSpPr>
            <p:nvPr/>
          </p:nvSpPr>
          <p:spPr bwMode="auto">
            <a:xfrm>
              <a:off x="5130800" y="2978150"/>
              <a:ext cx="255588" cy="204788"/>
            </a:xfrm>
            <a:custGeom>
              <a:avLst/>
              <a:gdLst/>
              <a:ahLst/>
              <a:cxnLst>
                <a:cxn ang="0">
                  <a:pos x="0" y="2"/>
                </a:cxn>
                <a:cxn ang="0">
                  <a:pos x="92" y="1"/>
                </a:cxn>
                <a:cxn ang="0">
                  <a:pos x="111" y="1"/>
                </a:cxn>
                <a:cxn ang="0">
                  <a:pos x="111" y="47"/>
                </a:cxn>
                <a:cxn ang="0">
                  <a:pos x="98" y="54"/>
                </a:cxn>
                <a:cxn ang="0">
                  <a:pos x="38" y="88"/>
                </a:cxn>
                <a:cxn ang="0">
                  <a:pos x="0" y="89"/>
                </a:cxn>
                <a:cxn ang="0">
                  <a:pos x="0" y="2"/>
                </a:cxn>
              </a:cxnLst>
              <a:rect l="0" t="0" r="r" b="b"/>
              <a:pathLst>
                <a:path w="111" h="89">
                  <a:moveTo>
                    <a:pt x="0" y="2"/>
                  </a:moveTo>
                  <a:cubicBezTo>
                    <a:pt x="92" y="1"/>
                    <a:pt x="92" y="1"/>
                    <a:pt x="92" y="1"/>
                  </a:cubicBezTo>
                  <a:cubicBezTo>
                    <a:pt x="96" y="1"/>
                    <a:pt x="108" y="0"/>
                    <a:pt x="111" y="1"/>
                  </a:cubicBezTo>
                  <a:cubicBezTo>
                    <a:pt x="111" y="47"/>
                    <a:pt x="111" y="47"/>
                    <a:pt x="111" y="47"/>
                  </a:cubicBezTo>
                  <a:cubicBezTo>
                    <a:pt x="98" y="54"/>
                    <a:pt x="98" y="54"/>
                    <a:pt x="98" y="54"/>
                  </a:cubicBezTo>
                  <a:cubicBezTo>
                    <a:pt x="38" y="88"/>
                    <a:pt x="38" y="88"/>
                    <a:pt x="38" y="88"/>
                  </a:cubicBezTo>
                  <a:cubicBezTo>
                    <a:pt x="0" y="89"/>
                    <a:pt x="0" y="89"/>
                    <a:pt x="0" y="89"/>
                  </a:cubicBezTo>
                  <a:lnTo>
                    <a:pt x="0" y="2"/>
                  </a:lnTo>
                  <a:close/>
                </a:path>
              </a:pathLst>
            </a:custGeom>
            <a:solidFill>
              <a:schemeClr val="accent3"/>
            </a:solidFill>
            <a:ln w="9525">
              <a:solidFill>
                <a:schemeClr val="tx1"/>
              </a:solidFill>
              <a:round/>
              <a:headEnd/>
              <a:tailEnd/>
            </a:ln>
          </p:spPr>
          <p:txBody>
            <a:bodyPr/>
            <a:lstStyle/>
            <a:p>
              <a:endParaRPr lang="en-US" b="1" dirty="0"/>
            </a:p>
          </p:txBody>
        </p:sp>
        <p:sp>
          <p:nvSpPr>
            <p:cNvPr id="497" name="Freeform 453"/>
            <p:cNvSpPr>
              <a:spLocks/>
            </p:cNvSpPr>
            <p:nvPr/>
          </p:nvSpPr>
          <p:spPr bwMode="auto">
            <a:xfrm>
              <a:off x="5214938" y="3101975"/>
              <a:ext cx="298450" cy="277813"/>
            </a:xfrm>
            <a:custGeom>
              <a:avLst/>
              <a:gdLst/>
              <a:ahLst/>
              <a:cxnLst>
                <a:cxn ang="0">
                  <a:pos x="2" y="52"/>
                </a:cxn>
                <a:cxn ang="0">
                  <a:pos x="0" y="60"/>
                </a:cxn>
                <a:cxn ang="0">
                  <a:pos x="56" y="174"/>
                </a:cxn>
                <a:cxn ang="0">
                  <a:pos x="113" y="174"/>
                </a:cxn>
                <a:cxn ang="0">
                  <a:pos x="123" y="185"/>
                </a:cxn>
                <a:cxn ang="0">
                  <a:pos x="199" y="133"/>
                </a:cxn>
                <a:cxn ang="0">
                  <a:pos x="191" y="105"/>
                </a:cxn>
                <a:cxn ang="0">
                  <a:pos x="173" y="85"/>
                </a:cxn>
                <a:cxn ang="0">
                  <a:pos x="154" y="100"/>
                </a:cxn>
                <a:cxn ang="0">
                  <a:pos x="94" y="0"/>
                </a:cxn>
                <a:cxn ang="0">
                  <a:pos x="2" y="52"/>
                </a:cxn>
              </a:cxnLst>
              <a:rect l="0" t="0" r="r" b="b"/>
              <a:pathLst>
                <a:path w="199" h="185">
                  <a:moveTo>
                    <a:pt x="2" y="52"/>
                  </a:moveTo>
                  <a:lnTo>
                    <a:pt x="0" y="60"/>
                  </a:lnTo>
                  <a:lnTo>
                    <a:pt x="56" y="174"/>
                  </a:lnTo>
                  <a:lnTo>
                    <a:pt x="113" y="174"/>
                  </a:lnTo>
                  <a:lnTo>
                    <a:pt x="123" y="185"/>
                  </a:lnTo>
                  <a:lnTo>
                    <a:pt x="199" y="133"/>
                  </a:lnTo>
                  <a:lnTo>
                    <a:pt x="191" y="105"/>
                  </a:lnTo>
                  <a:lnTo>
                    <a:pt x="173" y="85"/>
                  </a:lnTo>
                  <a:lnTo>
                    <a:pt x="154" y="100"/>
                  </a:lnTo>
                  <a:lnTo>
                    <a:pt x="94" y="0"/>
                  </a:lnTo>
                  <a:lnTo>
                    <a:pt x="2" y="52"/>
                  </a:lnTo>
                  <a:close/>
                </a:path>
              </a:pathLst>
            </a:custGeom>
            <a:solidFill>
              <a:schemeClr val="accent3"/>
            </a:solidFill>
            <a:ln w="9525">
              <a:solidFill>
                <a:schemeClr val="tx1"/>
              </a:solidFill>
              <a:round/>
              <a:headEnd/>
              <a:tailEnd/>
            </a:ln>
          </p:spPr>
          <p:txBody>
            <a:bodyPr/>
            <a:lstStyle/>
            <a:p>
              <a:endParaRPr lang="en-US" b="1" dirty="0"/>
            </a:p>
          </p:txBody>
        </p:sp>
        <p:sp>
          <p:nvSpPr>
            <p:cNvPr id="498" name="Freeform 454"/>
            <p:cNvSpPr>
              <a:spLocks/>
            </p:cNvSpPr>
            <p:nvPr/>
          </p:nvSpPr>
          <p:spPr bwMode="auto">
            <a:xfrm>
              <a:off x="5176838" y="3362325"/>
              <a:ext cx="293687" cy="239713"/>
            </a:xfrm>
            <a:custGeom>
              <a:avLst/>
              <a:gdLst/>
              <a:ahLst/>
              <a:cxnLst>
                <a:cxn ang="0">
                  <a:pos x="0" y="80"/>
                </a:cxn>
                <a:cxn ang="0">
                  <a:pos x="20" y="91"/>
                </a:cxn>
                <a:cxn ang="0">
                  <a:pos x="43" y="96"/>
                </a:cxn>
                <a:cxn ang="0">
                  <a:pos x="54" y="103"/>
                </a:cxn>
                <a:cxn ang="0">
                  <a:pos x="69" y="102"/>
                </a:cxn>
                <a:cxn ang="0">
                  <a:pos x="85" y="119"/>
                </a:cxn>
                <a:cxn ang="0">
                  <a:pos x="109" y="130"/>
                </a:cxn>
                <a:cxn ang="0">
                  <a:pos x="117" y="160"/>
                </a:cxn>
                <a:cxn ang="0">
                  <a:pos x="197" y="93"/>
                </a:cxn>
                <a:cxn ang="0">
                  <a:pos x="149" y="11"/>
                </a:cxn>
                <a:cxn ang="0">
                  <a:pos x="139" y="0"/>
                </a:cxn>
                <a:cxn ang="0">
                  <a:pos x="82" y="0"/>
                </a:cxn>
                <a:cxn ang="0">
                  <a:pos x="82" y="6"/>
                </a:cxn>
                <a:cxn ang="0">
                  <a:pos x="62" y="6"/>
                </a:cxn>
                <a:cxn ang="0">
                  <a:pos x="62" y="29"/>
                </a:cxn>
                <a:cxn ang="0">
                  <a:pos x="0" y="80"/>
                </a:cxn>
              </a:cxnLst>
              <a:rect l="0" t="0" r="r" b="b"/>
              <a:pathLst>
                <a:path w="197" h="160">
                  <a:moveTo>
                    <a:pt x="0" y="80"/>
                  </a:moveTo>
                  <a:lnTo>
                    <a:pt x="20" y="91"/>
                  </a:lnTo>
                  <a:lnTo>
                    <a:pt x="43" y="96"/>
                  </a:lnTo>
                  <a:lnTo>
                    <a:pt x="54" y="103"/>
                  </a:lnTo>
                  <a:lnTo>
                    <a:pt x="69" y="102"/>
                  </a:lnTo>
                  <a:lnTo>
                    <a:pt x="85" y="119"/>
                  </a:lnTo>
                  <a:lnTo>
                    <a:pt x="109" y="130"/>
                  </a:lnTo>
                  <a:lnTo>
                    <a:pt x="117" y="160"/>
                  </a:lnTo>
                  <a:lnTo>
                    <a:pt x="197" y="93"/>
                  </a:lnTo>
                  <a:lnTo>
                    <a:pt x="149" y="11"/>
                  </a:lnTo>
                  <a:lnTo>
                    <a:pt x="139" y="0"/>
                  </a:lnTo>
                  <a:lnTo>
                    <a:pt x="82" y="0"/>
                  </a:lnTo>
                  <a:lnTo>
                    <a:pt x="82" y="6"/>
                  </a:lnTo>
                  <a:lnTo>
                    <a:pt x="62" y="6"/>
                  </a:lnTo>
                  <a:lnTo>
                    <a:pt x="62" y="29"/>
                  </a:lnTo>
                  <a:lnTo>
                    <a:pt x="0" y="80"/>
                  </a:lnTo>
                  <a:close/>
                </a:path>
              </a:pathLst>
            </a:custGeom>
            <a:solidFill>
              <a:schemeClr val="accent3"/>
            </a:solidFill>
            <a:ln w="9525">
              <a:solidFill>
                <a:schemeClr val="tx1"/>
              </a:solidFill>
              <a:round/>
              <a:headEnd/>
              <a:tailEnd/>
            </a:ln>
          </p:spPr>
          <p:txBody>
            <a:bodyPr/>
            <a:lstStyle/>
            <a:p>
              <a:endParaRPr lang="en-US" b="1" dirty="0"/>
            </a:p>
          </p:txBody>
        </p:sp>
        <p:sp>
          <p:nvSpPr>
            <p:cNvPr id="499" name="Freeform 455"/>
            <p:cNvSpPr>
              <a:spLocks/>
            </p:cNvSpPr>
            <p:nvPr/>
          </p:nvSpPr>
          <p:spPr bwMode="auto">
            <a:xfrm>
              <a:off x="5094288" y="3179763"/>
              <a:ext cx="204787" cy="311150"/>
            </a:xfrm>
            <a:custGeom>
              <a:avLst/>
              <a:gdLst/>
              <a:ahLst/>
              <a:cxnLst>
                <a:cxn ang="0">
                  <a:pos x="29" y="208"/>
                </a:cxn>
                <a:cxn ang="0">
                  <a:pos x="7" y="202"/>
                </a:cxn>
                <a:cxn ang="0">
                  <a:pos x="0" y="198"/>
                </a:cxn>
                <a:cxn ang="0">
                  <a:pos x="0" y="2"/>
                </a:cxn>
                <a:cxn ang="0">
                  <a:pos x="24" y="2"/>
                </a:cxn>
                <a:cxn ang="0">
                  <a:pos x="83" y="0"/>
                </a:cxn>
                <a:cxn ang="0">
                  <a:pos x="81" y="8"/>
                </a:cxn>
                <a:cxn ang="0">
                  <a:pos x="137" y="122"/>
                </a:cxn>
                <a:cxn ang="0">
                  <a:pos x="137" y="128"/>
                </a:cxn>
                <a:cxn ang="0">
                  <a:pos x="117" y="128"/>
                </a:cxn>
                <a:cxn ang="0">
                  <a:pos x="117" y="151"/>
                </a:cxn>
                <a:cxn ang="0">
                  <a:pos x="55" y="202"/>
                </a:cxn>
                <a:cxn ang="0">
                  <a:pos x="29" y="208"/>
                </a:cxn>
              </a:cxnLst>
              <a:rect l="0" t="0" r="r" b="b"/>
              <a:pathLst>
                <a:path w="137" h="208">
                  <a:moveTo>
                    <a:pt x="29" y="208"/>
                  </a:moveTo>
                  <a:lnTo>
                    <a:pt x="7" y="202"/>
                  </a:lnTo>
                  <a:lnTo>
                    <a:pt x="0" y="198"/>
                  </a:lnTo>
                  <a:lnTo>
                    <a:pt x="0" y="2"/>
                  </a:lnTo>
                  <a:lnTo>
                    <a:pt x="24" y="2"/>
                  </a:lnTo>
                  <a:lnTo>
                    <a:pt x="83" y="0"/>
                  </a:lnTo>
                  <a:lnTo>
                    <a:pt x="81" y="8"/>
                  </a:lnTo>
                  <a:lnTo>
                    <a:pt x="137" y="122"/>
                  </a:lnTo>
                  <a:lnTo>
                    <a:pt x="137" y="128"/>
                  </a:lnTo>
                  <a:lnTo>
                    <a:pt x="117" y="128"/>
                  </a:lnTo>
                  <a:lnTo>
                    <a:pt x="117" y="151"/>
                  </a:lnTo>
                  <a:lnTo>
                    <a:pt x="55" y="202"/>
                  </a:lnTo>
                  <a:lnTo>
                    <a:pt x="29" y="208"/>
                  </a:lnTo>
                  <a:close/>
                </a:path>
              </a:pathLst>
            </a:custGeom>
            <a:solidFill>
              <a:schemeClr val="accent3"/>
            </a:solidFill>
            <a:ln w="9525">
              <a:solidFill>
                <a:schemeClr val="tx1"/>
              </a:solidFill>
              <a:round/>
              <a:headEnd/>
              <a:tailEnd/>
            </a:ln>
          </p:spPr>
          <p:txBody>
            <a:bodyPr/>
            <a:lstStyle/>
            <a:p>
              <a:endParaRPr lang="en-US" b="1" dirty="0"/>
            </a:p>
          </p:txBody>
        </p:sp>
        <p:sp>
          <p:nvSpPr>
            <p:cNvPr id="500" name="Freeform 456"/>
            <p:cNvSpPr>
              <a:spLocks/>
            </p:cNvSpPr>
            <p:nvPr/>
          </p:nvSpPr>
          <p:spPr bwMode="auto">
            <a:xfrm>
              <a:off x="4933950" y="3476625"/>
              <a:ext cx="203200" cy="260350"/>
            </a:xfrm>
            <a:custGeom>
              <a:avLst/>
              <a:gdLst/>
              <a:ahLst/>
              <a:cxnLst>
                <a:cxn ang="0">
                  <a:pos x="107" y="0"/>
                </a:cxn>
                <a:cxn ang="0">
                  <a:pos x="114" y="4"/>
                </a:cxn>
                <a:cxn ang="0">
                  <a:pos x="136" y="10"/>
                </a:cxn>
                <a:cxn ang="0">
                  <a:pos x="134" y="174"/>
                </a:cxn>
                <a:cxn ang="0">
                  <a:pos x="30" y="174"/>
                </a:cxn>
                <a:cxn ang="0">
                  <a:pos x="0" y="174"/>
                </a:cxn>
                <a:cxn ang="0">
                  <a:pos x="0" y="121"/>
                </a:cxn>
                <a:cxn ang="0">
                  <a:pos x="0" y="3"/>
                </a:cxn>
                <a:cxn ang="0">
                  <a:pos x="16" y="3"/>
                </a:cxn>
                <a:cxn ang="0">
                  <a:pos x="17" y="15"/>
                </a:cxn>
                <a:cxn ang="0">
                  <a:pos x="31" y="21"/>
                </a:cxn>
                <a:cxn ang="0">
                  <a:pos x="46" y="12"/>
                </a:cxn>
                <a:cxn ang="0">
                  <a:pos x="53" y="6"/>
                </a:cxn>
                <a:cxn ang="0">
                  <a:pos x="68" y="20"/>
                </a:cxn>
                <a:cxn ang="0">
                  <a:pos x="87" y="7"/>
                </a:cxn>
                <a:cxn ang="0">
                  <a:pos x="107" y="0"/>
                </a:cxn>
              </a:cxnLst>
              <a:rect l="0" t="0" r="r" b="b"/>
              <a:pathLst>
                <a:path w="136" h="174">
                  <a:moveTo>
                    <a:pt x="107" y="0"/>
                  </a:moveTo>
                  <a:lnTo>
                    <a:pt x="114" y="4"/>
                  </a:lnTo>
                  <a:lnTo>
                    <a:pt x="136" y="10"/>
                  </a:lnTo>
                  <a:lnTo>
                    <a:pt x="134" y="174"/>
                  </a:lnTo>
                  <a:lnTo>
                    <a:pt x="30" y="174"/>
                  </a:lnTo>
                  <a:lnTo>
                    <a:pt x="0" y="174"/>
                  </a:lnTo>
                  <a:lnTo>
                    <a:pt x="0" y="121"/>
                  </a:lnTo>
                  <a:lnTo>
                    <a:pt x="0" y="3"/>
                  </a:lnTo>
                  <a:lnTo>
                    <a:pt x="16" y="3"/>
                  </a:lnTo>
                  <a:lnTo>
                    <a:pt x="17" y="15"/>
                  </a:lnTo>
                  <a:lnTo>
                    <a:pt x="31" y="21"/>
                  </a:lnTo>
                  <a:lnTo>
                    <a:pt x="46" y="12"/>
                  </a:lnTo>
                  <a:lnTo>
                    <a:pt x="53" y="6"/>
                  </a:lnTo>
                  <a:lnTo>
                    <a:pt x="68" y="20"/>
                  </a:lnTo>
                  <a:lnTo>
                    <a:pt x="87" y="7"/>
                  </a:lnTo>
                  <a:lnTo>
                    <a:pt x="107" y="0"/>
                  </a:lnTo>
                  <a:close/>
                </a:path>
              </a:pathLst>
            </a:custGeom>
            <a:solidFill>
              <a:schemeClr val="accent3"/>
            </a:solidFill>
            <a:ln w="9525">
              <a:solidFill>
                <a:schemeClr val="tx1"/>
              </a:solidFill>
              <a:round/>
              <a:headEnd/>
              <a:tailEnd/>
            </a:ln>
          </p:spPr>
          <p:txBody>
            <a:bodyPr/>
            <a:lstStyle/>
            <a:p>
              <a:endParaRPr lang="en-US" b="1" dirty="0"/>
            </a:p>
          </p:txBody>
        </p:sp>
        <p:sp>
          <p:nvSpPr>
            <p:cNvPr id="501" name="Freeform 457"/>
            <p:cNvSpPr>
              <a:spLocks/>
            </p:cNvSpPr>
            <p:nvPr/>
          </p:nvSpPr>
          <p:spPr bwMode="auto">
            <a:xfrm>
              <a:off x="4878388" y="3182938"/>
              <a:ext cx="215900" cy="325437"/>
            </a:xfrm>
            <a:custGeom>
              <a:avLst/>
              <a:gdLst/>
              <a:ahLst/>
              <a:cxnLst>
                <a:cxn ang="0">
                  <a:pos x="68" y="217"/>
                </a:cxn>
                <a:cxn ang="0">
                  <a:pos x="54" y="211"/>
                </a:cxn>
                <a:cxn ang="0">
                  <a:pos x="53" y="199"/>
                </a:cxn>
                <a:cxn ang="0">
                  <a:pos x="37" y="199"/>
                </a:cxn>
                <a:cxn ang="0">
                  <a:pos x="20" y="194"/>
                </a:cxn>
                <a:cxn ang="0">
                  <a:pos x="17" y="176"/>
                </a:cxn>
                <a:cxn ang="0">
                  <a:pos x="6" y="174"/>
                </a:cxn>
                <a:cxn ang="0">
                  <a:pos x="0" y="166"/>
                </a:cxn>
                <a:cxn ang="0">
                  <a:pos x="0" y="0"/>
                </a:cxn>
                <a:cxn ang="0">
                  <a:pos x="31" y="0"/>
                </a:cxn>
                <a:cxn ang="0">
                  <a:pos x="144" y="0"/>
                </a:cxn>
                <a:cxn ang="0">
                  <a:pos x="144" y="196"/>
                </a:cxn>
                <a:cxn ang="0">
                  <a:pos x="124" y="203"/>
                </a:cxn>
                <a:cxn ang="0">
                  <a:pos x="105" y="216"/>
                </a:cxn>
                <a:cxn ang="0">
                  <a:pos x="90" y="202"/>
                </a:cxn>
                <a:cxn ang="0">
                  <a:pos x="83" y="208"/>
                </a:cxn>
                <a:cxn ang="0">
                  <a:pos x="68" y="217"/>
                </a:cxn>
              </a:cxnLst>
              <a:rect l="0" t="0" r="r" b="b"/>
              <a:pathLst>
                <a:path w="144" h="217">
                  <a:moveTo>
                    <a:pt x="68" y="217"/>
                  </a:moveTo>
                  <a:lnTo>
                    <a:pt x="54" y="211"/>
                  </a:lnTo>
                  <a:lnTo>
                    <a:pt x="53" y="199"/>
                  </a:lnTo>
                  <a:lnTo>
                    <a:pt x="37" y="199"/>
                  </a:lnTo>
                  <a:lnTo>
                    <a:pt x="20" y="194"/>
                  </a:lnTo>
                  <a:lnTo>
                    <a:pt x="17" y="176"/>
                  </a:lnTo>
                  <a:lnTo>
                    <a:pt x="6" y="174"/>
                  </a:lnTo>
                  <a:lnTo>
                    <a:pt x="0" y="166"/>
                  </a:lnTo>
                  <a:lnTo>
                    <a:pt x="0" y="0"/>
                  </a:lnTo>
                  <a:lnTo>
                    <a:pt x="31" y="0"/>
                  </a:lnTo>
                  <a:lnTo>
                    <a:pt x="144" y="0"/>
                  </a:lnTo>
                  <a:lnTo>
                    <a:pt x="144" y="196"/>
                  </a:lnTo>
                  <a:lnTo>
                    <a:pt x="124" y="203"/>
                  </a:lnTo>
                  <a:lnTo>
                    <a:pt x="105" y="216"/>
                  </a:lnTo>
                  <a:lnTo>
                    <a:pt x="90" y="202"/>
                  </a:lnTo>
                  <a:lnTo>
                    <a:pt x="83" y="208"/>
                  </a:lnTo>
                  <a:lnTo>
                    <a:pt x="68" y="217"/>
                  </a:lnTo>
                  <a:close/>
                </a:path>
              </a:pathLst>
            </a:custGeom>
            <a:solidFill>
              <a:schemeClr val="accent3"/>
            </a:solidFill>
            <a:ln w="9525">
              <a:solidFill>
                <a:schemeClr val="tx1"/>
              </a:solidFill>
              <a:round/>
              <a:headEnd/>
              <a:tailEnd/>
            </a:ln>
          </p:spPr>
          <p:txBody>
            <a:bodyPr/>
            <a:lstStyle/>
            <a:p>
              <a:endParaRPr lang="en-US" b="1" dirty="0"/>
            </a:p>
          </p:txBody>
        </p:sp>
        <p:sp>
          <p:nvSpPr>
            <p:cNvPr id="502" name="Freeform 458"/>
            <p:cNvSpPr>
              <a:spLocks/>
            </p:cNvSpPr>
            <p:nvPr/>
          </p:nvSpPr>
          <p:spPr bwMode="auto">
            <a:xfrm>
              <a:off x="5351463" y="3482975"/>
              <a:ext cx="274637" cy="211138"/>
            </a:xfrm>
            <a:custGeom>
              <a:avLst/>
              <a:gdLst/>
              <a:ahLst/>
              <a:cxnLst>
                <a:cxn ang="0">
                  <a:pos x="0" y="80"/>
                </a:cxn>
                <a:cxn ang="0">
                  <a:pos x="80" y="13"/>
                </a:cxn>
                <a:cxn ang="0">
                  <a:pos x="103" y="0"/>
                </a:cxn>
                <a:cxn ang="0">
                  <a:pos x="183" y="122"/>
                </a:cxn>
                <a:cxn ang="0">
                  <a:pos x="183" y="142"/>
                </a:cxn>
                <a:cxn ang="0">
                  <a:pos x="34" y="142"/>
                </a:cxn>
                <a:cxn ang="0">
                  <a:pos x="29" y="127"/>
                </a:cxn>
                <a:cxn ang="0">
                  <a:pos x="11" y="100"/>
                </a:cxn>
                <a:cxn ang="0">
                  <a:pos x="0" y="80"/>
                </a:cxn>
              </a:cxnLst>
              <a:rect l="0" t="0" r="r" b="b"/>
              <a:pathLst>
                <a:path w="183" h="142">
                  <a:moveTo>
                    <a:pt x="0" y="80"/>
                  </a:moveTo>
                  <a:lnTo>
                    <a:pt x="80" y="13"/>
                  </a:lnTo>
                  <a:lnTo>
                    <a:pt x="103" y="0"/>
                  </a:lnTo>
                  <a:lnTo>
                    <a:pt x="183" y="122"/>
                  </a:lnTo>
                  <a:lnTo>
                    <a:pt x="183" y="142"/>
                  </a:lnTo>
                  <a:lnTo>
                    <a:pt x="34" y="142"/>
                  </a:lnTo>
                  <a:lnTo>
                    <a:pt x="29" y="127"/>
                  </a:lnTo>
                  <a:lnTo>
                    <a:pt x="11" y="100"/>
                  </a:lnTo>
                  <a:lnTo>
                    <a:pt x="0" y="80"/>
                  </a:lnTo>
                  <a:close/>
                </a:path>
              </a:pathLst>
            </a:custGeom>
            <a:solidFill>
              <a:schemeClr val="accent3"/>
            </a:solidFill>
            <a:ln w="9525">
              <a:solidFill>
                <a:schemeClr val="tx1"/>
              </a:solidFill>
              <a:round/>
              <a:headEnd/>
              <a:tailEnd/>
            </a:ln>
          </p:spPr>
          <p:txBody>
            <a:bodyPr/>
            <a:lstStyle/>
            <a:p>
              <a:endParaRPr lang="en-US" b="1" dirty="0"/>
            </a:p>
          </p:txBody>
        </p:sp>
        <p:sp>
          <p:nvSpPr>
            <p:cNvPr id="503" name="Freeform 459"/>
            <p:cNvSpPr>
              <a:spLocks/>
            </p:cNvSpPr>
            <p:nvPr/>
          </p:nvSpPr>
          <p:spPr bwMode="auto">
            <a:xfrm>
              <a:off x="5133975" y="3482975"/>
              <a:ext cx="280988" cy="260350"/>
            </a:xfrm>
            <a:custGeom>
              <a:avLst/>
              <a:gdLst/>
              <a:ahLst/>
              <a:cxnLst>
                <a:cxn ang="0">
                  <a:pos x="0" y="174"/>
                </a:cxn>
                <a:cxn ang="0">
                  <a:pos x="0" y="170"/>
                </a:cxn>
                <a:cxn ang="0">
                  <a:pos x="2" y="6"/>
                </a:cxn>
                <a:cxn ang="0">
                  <a:pos x="28" y="0"/>
                </a:cxn>
                <a:cxn ang="0">
                  <a:pos x="48" y="11"/>
                </a:cxn>
                <a:cxn ang="0">
                  <a:pos x="71" y="16"/>
                </a:cxn>
                <a:cxn ang="0">
                  <a:pos x="82" y="23"/>
                </a:cxn>
                <a:cxn ang="0">
                  <a:pos x="97" y="22"/>
                </a:cxn>
                <a:cxn ang="0">
                  <a:pos x="113" y="39"/>
                </a:cxn>
                <a:cxn ang="0">
                  <a:pos x="137" y="50"/>
                </a:cxn>
                <a:cxn ang="0">
                  <a:pos x="145" y="80"/>
                </a:cxn>
                <a:cxn ang="0">
                  <a:pos x="156" y="100"/>
                </a:cxn>
                <a:cxn ang="0">
                  <a:pos x="174" y="127"/>
                </a:cxn>
                <a:cxn ang="0">
                  <a:pos x="179" y="142"/>
                </a:cxn>
                <a:cxn ang="0">
                  <a:pos x="187" y="174"/>
                </a:cxn>
                <a:cxn ang="0">
                  <a:pos x="37" y="174"/>
                </a:cxn>
                <a:cxn ang="0">
                  <a:pos x="0" y="174"/>
                </a:cxn>
              </a:cxnLst>
              <a:rect l="0" t="0" r="r" b="b"/>
              <a:pathLst>
                <a:path w="187" h="174">
                  <a:moveTo>
                    <a:pt x="0" y="174"/>
                  </a:moveTo>
                  <a:lnTo>
                    <a:pt x="0" y="170"/>
                  </a:lnTo>
                  <a:lnTo>
                    <a:pt x="2" y="6"/>
                  </a:lnTo>
                  <a:lnTo>
                    <a:pt x="28" y="0"/>
                  </a:lnTo>
                  <a:lnTo>
                    <a:pt x="48" y="11"/>
                  </a:lnTo>
                  <a:lnTo>
                    <a:pt x="71" y="16"/>
                  </a:lnTo>
                  <a:lnTo>
                    <a:pt x="82" y="23"/>
                  </a:lnTo>
                  <a:lnTo>
                    <a:pt x="97" y="22"/>
                  </a:lnTo>
                  <a:lnTo>
                    <a:pt x="113" y="39"/>
                  </a:lnTo>
                  <a:lnTo>
                    <a:pt x="137" y="50"/>
                  </a:lnTo>
                  <a:lnTo>
                    <a:pt x="145" y="80"/>
                  </a:lnTo>
                  <a:lnTo>
                    <a:pt x="156" y="100"/>
                  </a:lnTo>
                  <a:lnTo>
                    <a:pt x="174" y="127"/>
                  </a:lnTo>
                  <a:lnTo>
                    <a:pt x="179" y="142"/>
                  </a:lnTo>
                  <a:lnTo>
                    <a:pt x="187" y="174"/>
                  </a:lnTo>
                  <a:lnTo>
                    <a:pt x="37" y="174"/>
                  </a:lnTo>
                  <a:lnTo>
                    <a:pt x="0" y="174"/>
                  </a:lnTo>
                  <a:close/>
                </a:path>
              </a:pathLst>
            </a:custGeom>
            <a:solidFill>
              <a:schemeClr val="accent3"/>
            </a:solidFill>
            <a:ln w="9525">
              <a:solidFill>
                <a:schemeClr val="tx1"/>
              </a:solidFill>
              <a:round/>
              <a:headEnd/>
              <a:tailEnd/>
            </a:ln>
          </p:spPr>
          <p:txBody>
            <a:bodyPr/>
            <a:lstStyle/>
            <a:p>
              <a:endParaRPr lang="en-US" b="1" dirty="0"/>
            </a:p>
          </p:txBody>
        </p:sp>
        <p:sp>
          <p:nvSpPr>
            <p:cNvPr id="504" name="Freeform 460"/>
            <p:cNvSpPr>
              <a:spLocks/>
            </p:cNvSpPr>
            <p:nvPr/>
          </p:nvSpPr>
          <p:spPr bwMode="auto">
            <a:xfrm>
              <a:off x="7067550" y="3557588"/>
              <a:ext cx="204788" cy="452437"/>
            </a:xfrm>
            <a:custGeom>
              <a:avLst/>
              <a:gdLst/>
              <a:ahLst/>
              <a:cxnLst>
                <a:cxn ang="0">
                  <a:pos x="0" y="47"/>
                </a:cxn>
                <a:cxn ang="0">
                  <a:pos x="5" y="53"/>
                </a:cxn>
                <a:cxn ang="0">
                  <a:pos x="23" y="50"/>
                </a:cxn>
                <a:cxn ang="0">
                  <a:pos x="35" y="64"/>
                </a:cxn>
                <a:cxn ang="0">
                  <a:pos x="45" y="89"/>
                </a:cxn>
                <a:cxn ang="0">
                  <a:pos x="51" y="104"/>
                </a:cxn>
                <a:cxn ang="0">
                  <a:pos x="88" y="163"/>
                </a:cxn>
                <a:cxn ang="0">
                  <a:pos x="86" y="190"/>
                </a:cxn>
                <a:cxn ang="0">
                  <a:pos x="89" y="209"/>
                </a:cxn>
                <a:cxn ang="0">
                  <a:pos x="82" y="235"/>
                </a:cxn>
                <a:cxn ang="0">
                  <a:pos x="77" y="244"/>
                </a:cxn>
                <a:cxn ang="0">
                  <a:pos x="85" y="257"/>
                </a:cxn>
                <a:cxn ang="0">
                  <a:pos x="86" y="269"/>
                </a:cxn>
                <a:cxn ang="0">
                  <a:pos x="86" y="303"/>
                </a:cxn>
                <a:cxn ang="0">
                  <a:pos x="134" y="298"/>
                </a:cxn>
                <a:cxn ang="0">
                  <a:pos x="137" y="56"/>
                </a:cxn>
                <a:cxn ang="0">
                  <a:pos x="129" y="36"/>
                </a:cxn>
                <a:cxn ang="0">
                  <a:pos x="119" y="9"/>
                </a:cxn>
                <a:cxn ang="0">
                  <a:pos x="111" y="0"/>
                </a:cxn>
                <a:cxn ang="0">
                  <a:pos x="83" y="9"/>
                </a:cxn>
                <a:cxn ang="0">
                  <a:pos x="51" y="23"/>
                </a:cxn>
                <a:cxn ang="0">
                  <a:pos x="0" y="47"/>
                </a:cxn>
              </a:cxnLst>
              <a:rect l="0" t="0" r="r" b="b"/>
              <a:pathLst>
                <a:path w="137" h="303">
                  <a:moveTo>
                    <a:pt x="0" y="47"/>
                  </a:moveTo>
                  <a:lnTo>
                    <a:pt x="5" y="53"/>
                  </a:lnTo>
                  <a:lnTo>
                    <a:pt x="23" y="50"/>
                  </a:lnTo>
                  <a:lnTo>
                    <a:pt x="35" y="64"/>
                  </a:lnTo>
                  <a:lnTo>
                    <a:pt x="45" y="89"/>
                  </a:lnTo>
                  <a:lnTo>
                    <a:pt x="51" y="104"/>
                  </a:lnTo>
                  <a:lnTo>
                    <a:pt x="88" y="163"/>
                  </a:lnTo>
                  <a:lnTo>
                    <a:pt x="86" y="190"/>
                  </a:lnTo>
                  <a:lnTo>
                    <a:pt x="89" y="209"/>
                  </a:lnTo>
                  <a:lnTo>
                    <a:pt x="82" y="235"/>
                  </a:lnTo>
                  <a:lnTo>
                    <a:pt x="77" y="244"/>
                  </a:lnTo>
                  <a:lnTo>
                    <a:pt x="85" y="257"/>
                  </a:lnTo>
                  <a:lnTo>
                    <a:pt x="86" y="269"/>
                  </a:lnTo>
                  <a:lnTo>
                    <a:pt x="86" y="303"/>
                  </a:lnTo>
                  <a:lnTo>
                    <a:pt x="134" y="298"/>
                  </a:lnTo>
                  <a:lnTo>
                    <a:pt x="137" y="56"/>
                  </a:lnTo>
                  <a:lnTo>
                    <a:pt x="129" y="36"/>
                  </a:lnTo>
                  <a:lnTo>
                    <a:pt x="119" y="9"/>
                  </a:lnTo>
                  <a:lnTo>
                    <a:pt x="111" y="0"/>
                  </a:lnTo>
                  <a:lnTo>
                    <a:pt x="83" y="9"/>
                  </a:lnTo>
                  <a:lnTo>
                    <a:pt x="51" y="23"/>
                  </a:lnTo>
                  <a:lnTo>
                    <a:pt x="0" y="4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05" name="Freeform 461"/>
            <p:cNvSpPr>
              <a:spLocks/>
            </p:cNvSpPr>
            <p:nvPr/>
          </p:nvSpPr>
          <p:spPr bwMode="auto">
            <a:xfrm>
              <a:off x="7234238" y="3546475"/>
              <a:ext cx="165100" cy="460375"/>
            </a:xfrm>
            <a:custGeom>
              <a:avLst/>
              <a:gdLst/>
              <a:ahLst/>
              <a:cxnLst>
                <a:cxn ang="0">
                  <a:pos x="94" y="0"/>
                </a:cxn>
                <a:cxn ang="0">
                  <a:pos x="97" y="11"/>
                </a:cxn>
                <a:cxn ang="0">
                  <a:pos x="106" y="25"/>
                </a:cxn>
                <a:cxn ang="0">
                  <a:pos x="106" y="37"/>
                </a:cxn>
                <a:cxn ang="0">
                  <a:pos x="111" y="53"/>
                </a:cxn>
                <a:cxn ang="0">
                  <a:pos x="109" y="88"/>
                </a:cxn>
                <a:cxn ang="0">
                  <a:pos x="109" y="117"/>
                </a:cxn>
                <a:cxn ang="0">
                  <a:pos x="106" y="128"/>
                </a:cxn>
                <a:cxn ang="0">
                  <a:pos x="100" y="139"/>
                </a:cxn>
                <a:cxn ang="0">
                  <a:pos x="97" y="148"/>
                </a:cxn>
                <a:cxn ang="0">
                  <a:pos x="91" y="165"/>
                </a:cxn>
                <a:cxn ang="0">
                  <a:pos x="83" y="174"/>
                </a:cxn>
                <a:cxn ang="0">
                  <a:pos x="75" y="188"/>
                </a:cxn>
                <a:cxn ang="0">
                  <a:pos x="75" y="213"/>
                </a:cxn>
                <a:cxn ang="0">
                  <a:pos x="69" y="231"/>
                </a:cxn>
                <a:cxn ang="0">
                  <a:pos x="68" y="247"/>
                </a:cxn>
                <a:cxn ang="0">
                  <a:pos x="71" y="264"/>
                </a:cxn>
                <a:cxn ang="0">
                  <a:pos x="72" y="281"/>
                </a:cxn>
                <a:cxn ang="0">
                  <a:pos x="77" y="293"/>
                </a:cxn>
                <a:cxn ang="0">
                  <a:pos x="75" y="307"/>
                </a:cxn>
                <a:cxn ang="0">
                  <a:pos x="23" y="305"/>
                </a:cxn>
                <a:cxn ang="0">
                  <a:pos x="26" y="63"/>
                </a:cxn>
                <a:cxn ang="0">
                  <a:pos x="8" y="16"/>
                </a:cxn>
                <a:cxn ang="0">
                  <a:pos x="0" y="7"/>
                </a:cxn>
                <a:cxn ang="0">
                  <a:pos x="94" y="0"/>
                </a:cxn>
              </a:cxnLst>
              <a:rect l="0" t="0" r="r" b="b"/>
              <a:pathLst>
                <a:path w="111" h="307">
                  <a:moveTo>
                    <a:pt x="94" y="0"/>
                  </a:moveTo>
                  <a:lnTo>
                    <a:pt x="97" y="11"/>
                  </a:lnTo>
                  <a:lnTo>
                    <a:pt x="106" y="25"/>
                  </a:lnTo>
                  <a:lnTo>
                    <a:pt x="106" y="37"/>
                  </a:lnTo>
                  <a:lnTo>
                    <a:pt x="111" y="53"/>
                  </a:lnTo>
                  <a:lnTo>
                    <a:pt x="109" y="88"/>
                  </a:lnTo>
                  <a:lnTo>
                    <a:pt x="109" y="117"/>
                  </a:lnTo>
                  <a:lnTo>
                    <a:pt x="106" y="128"/>
                  </a:lnTo>
                  <a:lnTo>
                    <a:pt x="100" y="139"/>
                  </a:lnTo>
                  <a:lnTo>
                    <a:pt x="97" y="148"/>
                  </a:lnTo>
                  <a:lnTo>
                    <a:pt x="91" y="165"/>
                  </a:lnTo>
                  <a:lnTo>
                    <a:pt x="83" y="174"/>
                  </a:lnTo>
                  <a:lnTo>
                    <a:pt x="75" y="188"/>
                  </a:lnTo>
                  <a:lnTo>
                    <a:pt x="75" y="213"/>
                  </a:lnTo>
                  <a:lnTo>
                    <a:pt x="69" y="231"/>
                  </a:lnTo>
                  <a:lnTo>
                    <a:pt x="68" y="247"/>
                  </a:lnTo>
                  <a:lnTo>
                    <a:pt x="71" y="264"/>
                  </a:lnTo>
                  <a:lnTo>
                    <a:pt x="72" y="281"/>
                  </a:lnTo>
                  <a:lnTo>
                    <a:pt x="77" y="293"/>
                  </a:lnTo>
                  <a:lnTo>
                    <a:pt x="75" y="307"/>
                  </a:lnTo>
                  <a:lnTo>
                    <a:pt x="23" y="305"/>
                  </a:lnTo>
                  <a:lnTo>
                    <a:pt x="26" y="63"/>
                  </a:lnTo>
                  <a:lnTo>
                    <a:pt x="8" y="16"/>
                  </a:lnTo>
                  <a:lnTo>
                    <a:pt x="0" y="7"/>
                  </a:lnTo>
                  <a:lnTo>
                    <a:pt x="94" y="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06" name="Freeform 462"/>
            <p:cNvSpPr>
              <a:spLocks/>
            </p:cNvSpPr>
            <p:nvPr/>
          </p:nvSpPr>
          <p:spPr bwMode="auto">
            <a:xfrm>
              <a:off x="7196138" y="4003675"/>
              <a:ext cx="158750" cy="152400"/>
            </a:xfrm>
            <a:custGeom>
              <a:avLst/>
              <a:gdLst/>
              <a:ahLst/>
              <a:cxnLst>
                <a:cxn ang="0">
                  <a:pos x="0" y="5"/>
                </a:cxn>
                <a:cxn ang="0">
                  <a:pos x="3" y="23"/>
                </a:cxn>
                <a:cxn ang="0">
                  <a:pos x="0" y="36"/>
                </a:cxn>
                <a:cxn ang="0">
                  <a:pos x="6" y="48"/>
                </a:cxn>
                <a:cxn ang="0">
                  <a:pos x="17" y="63"/>
                </a:cxn>
                <a:cxn ang="0">
                  <a:pos x="23" y="71"/>
                </a:cxn>
                <a:cxn ang="0">
                  <a:pos x="28" y="79"/>
                </a:cxn>
                <a:cxn ang="0">
                  <a:pos x="42" y="82"/>
                </a:cxn>
                <a:cxn ang="0">
                  <a:pos x="57" y="83"/>
                </a:cxn>
                <a:cxn ang="0">
                  <a:pos x="69" y="85"/>
                </a:cxn>
                <a:cxn ang="0">
                  <a:pos x="86" y="102"/>
                </a:cxn>
                <a:cxn ang="0">
                  <a:pos x="89" y="85"/>
                </a:cxn>
                <a:cxn ang="0">
                  <a:pos x="97" y="76"/>
                </a:cxn>
                <a:cxn ang="0">
                  <a:pos x="103" y="56"/>
                </a:cxn>
                <a:cxn ang="0">
                  <a:pos x="106" y="39"/>
                </a:cxn>
                <a:cxn ang="0">
                  <a:pos x="105" y="14"/>
                </a:cxn>
                <a:cxn ang="0">
                  <a:pos x="100" y="2"/>
                </a:cxn>
                <a:cxn ang="0">
                  <a:pos x="48" y="0"/>
                </a:cxn>
                <a:cxn ang="0">
                  <a:pos x="0" y="5"/>
                </a:cxn>
              </a:cxnLst>
              <a:rect l="0" t="0" r="r" b="b"/>
              <a:pathLst>
                <a:path w="106" h="102">
                  <a:moveTo>
                    <a:pt x="0" y="5"/>
                  </a:moveTo>
                  <a:lnTo>
                    <a:pt x="3" y="23"/>
                  </a:lnTo>
                  <a:lnTo>
                    <a:pt x="0" y="36"/>
                  </a:lnTo>
                  <a:lnTo>
                    <a:pt x="6" y="48"/>
                  </a:lnTo>
                  <a:lnTo>
                    <a:pt x="17" y="63"/>
                  </a:lnTo>
                  <a:lnTo>
                    <a:pt x="23" y="71"/>
                  </a:lnTo>
                  <a:lnTo>
                    <a:pt x="28" y="79"/>
                  </a:lnTo>
                  <a:lnTo>
                    <a:pt x="42" y="82"/>
                  </a:lnTo>
                  <a:lnTo>
                    <a:pt x="57" y="83"/>
                  </a:lnTo>
                  <a:lnTo>
                    <a:pt x="69" y="85"/>
                  </a:lnTo>
                  <a:lnTo>
                    <a:pt x="86" y="102"/>
                  </a:lnTo>
                  <a:lnTo>
                    <a:pt x="89" y="85"/>
                  </a:lnTo>
                  <a:lnTo>
                    <a:pt x="97" y="76"/>
                  </a:lnTo>
                  <a:lnTo>
                    <a:pt x="103" y="56"/>
                  </a:lnTo>
                  <a:lnTo>
                    <a:pt x="106" y="39"/>
                  </a:lnTo>
                  <a:lnTo>
                    <a:pt x="105" y="14"/>
                  </a:lnTo>
                  <a:lnTo>
                    <a:pt x="100" y="2"/>
                  </a:lnTo>
                  <a:lnTo>
                    <a:pt x="48" y="0"/>
                  </a:lnTo>
                  <a:lnTo>
                    <a:pt x="0" y="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07" name="Freeform 463"/>
            <p:cNvSpPr>
              <a:spLocks/>
            </p:cNvSpPr>
            <p:nvPr/>
          </p:nvSpPr>
          <p:spPr bwMode="auto">
            <a:xfrm>
              <a:off x="6935788" y="3870325"/>
              <a:ext cx="265112" cy="201613"/>
            </a:xfrm>
            <a:custGeom>
              <a:avLst/>
              <a:gdLst/>
              <a:ahLst/>
              <a:cxnLst>
                <a:cxn ang="0">
                  <a:pos x="0" y="18"/>
                </a:cxn>
                <a:cxn ang="0">
                  <a:pos x="48" y="20"/>
                </a:cxn>
                <a:cxn ang="0">
                  <a:pos x="45" y="6"/>
                </a:cxn>
                <a:cxn ang="0">
                  <a:pos x="177" y="0"/>
                </a:cxn>
                <a:cxn ang="0">
                  <a:pos x="170" y="26"/>
                </a:cxn>
                <a:cxn ang="0">
                  <a:pos x="165" y="35"/>
                </a:cxn>
                <a:cxn ang="0">
                  <a:pos x="173" y="48"/>
                </a:cxn>
                <a:cxn ang="0">
                  <a:pos x="174" y="60"/>
                </a:cxn>
                <a:cxn ang="0">
                  <a:pos x="174" y="94"/>
                </a:cxn>
                <a:cxn ang="0">
                  <a:pos x="177" y="112"/>
                </a:cxn>
                <a:cxn ang="0">
                  <a:pos x="174" y="120"/>
                </a:cxn>
                <a:cxn ang="0">
                  <a:pos x="163" y="119"/>
                </a:cxn>
                <a:cxn ang="0">
                  <a:pos x="154" y="106"/>
                </a:cxn>
                <a:cxn ang="0">
                  <a:pos x="133" y="119"/>
                </a:cxn>
                <a:cxn ang="0">
                  <a:pos x="128" y="129"/>
                </a:cxn>
                <a:cxn ang="0">
                  <a:pos x="119" y="135"/>
                </a:cxn>
                <a:cxn ang="0">
                  <a:pos x="83" y="135"/>
                </a:cxn>
                <a:cxn ang="0">
                  <a:pos x="43" y="135"/>
                </a:cxn>
                <a:cxn ang="0">
                  <a:pos x="29" y="115"/>
                </a:cxn>
                <a:cxn ang="0">
                  <a:pos x="25" y="89"/>
                </a:cxn>
                <a:cxn ang="0">
                  <a:pos x="17" y="77"/>
                </a:cxn>
                <a:cxn ang="0">
                  <a:pos x="11" y="57"/>
                </a:cxn>
                <a:cxn ang="0">
                  <a:pos x="2" y="42"/>
                </a:cxn>
                <a:cxn ang="0">
                  <a:pos x="0" y="18"/>
                </a:cxn>
              </a:cxnLst>
              <a:rect l="0" t="0" r="r" b="b"/>
              <a:pathLst>
                <a:path w="177" h="135">
                  <a:moveTo>
                    <a:pt x="0" y="18"/>
                  </a:moveTo>
                  <a:lnTo>
                    <a:pt x="48" y="20"/>
                  </a:lnTo>
                  <a:lnTo>
                    <a:pt x="45" y="6"/>
                  </a:lnTo>
                  <a:lnTo>
                    <a:pt x="177" y="0"/>
                  </a:lnTo>
                  <a:lnTo>
                    <a:pt x="170" y="26"/>
                  </a:lnTo>
                  <a:lnTo>
                    <a:pt x="165" y="35"/>
                  </a:lnTo>
                  <a:lnTo>
                    <a:pt x="173" y="48"/>
                  </a:lnTo>
                  <a:lnTo>
                    <a:pt x="174" y="60"/>
                  </a:lnTo>
                  <a:lnTo>
                    <a:pt x="174" y="94"/>
                  </a:lnTo>
                  <a:lnTo>
                    <a:pt x="177" y="112"/>
                  </a:lnTo>
                  <a:lnTo>
                    <a:pt x="174" y="120"/>
                  </a:lnTo>
                  <a:lnTo>
                    <a:pt x="163" y="119"/>
                  </a:lnTo>
                  <a:lnTo>
                    <a:pt x="154" y="106"/>
                  </a:lnTo>
                  <a:lnTo>
                    <a:pt x="133" y="119"/>
                  </a:lnTo>
                  <a:lnTo>
                    <a:pt x="128" y="129"/>
                  </a:lnTo>
                  <a:lnTo>
                    <a:pt x="119" y="135"/>
                  </a:lnTo>
                  <a:lnTo>
                    <a:pt x="83" y="135"/>
                  </a:lnTo>
                  <a:lnTo>
                    <a:pt x="43" y="135"/>
                  </a:lnTo>
                  <a:lnTo>
                    <a:pt x="29" y="115"/>
                  </a:lnTo>
                  <a:lnTo>
                    <a:pt x="25" y="89"/>
                  </a:lnTo>
                  <a:lnTo>
                    <a:pt x="17" y="77"/>
                  </a:lnTo>
                  <a:lnTo>
                    <a:pt x="11" y="57"/>
                  </a:lnTo>
                  <a:lnTo>
                    <a:pt x="2" y="42"/>
                  </a:lnTo>
                  <a:lnTo>
                    <a:pt x="0" y="18"/>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08" name="Freeform 464"/>
            <p:cNvSpPr>
              <a:spLocks/>
            </p:cNvSpPr>
            <p:nvPr/>
          </p:nvSpPr>
          <p:spPr bwMode="auto">
            <a:xfrm>
              <a:off x="7059613" y="4029075"/>
              <a:ext cx="265112" cy="315913"/>
            </a:xfrm>
            <a:custGeom>
              <a:avLst/>
              <a:gdLst/>
              <a:ahLst/>
              <a:cxnLst>
                <a:cxn ang="0">
                  <a:pos x="0" y="29"/>
                </a:cxn>
                <a:cxn ang="0">
                  <a:pos x="36" y="29"/>
                </a:cxn>
                <a:cxn ang="0">
                  <a:pos x="45" y="23"/>
                </a:cxn>
                <a:cxn ang="0">
                  <a:pos x="50" y="13"/>
                </a:cxn>
                <a:cxn ang="0">
                  <a:pos x="71" y="0"/>
                </a:cxn>
                <a:cxn ang="0">
                  <a:pos x="80" y="13"/>
                </a:cxn>
                <a:cxn ang="0">
                  <a:pos x="91" y="14"/>
                </a:cxn>
                <a:cxn ang="0">
                  <a:pos x="91" y="19"/>
                </a:cxn>
                <a:cxn ang="0">
                  <a:pos x="97" y="31"/>
                </a:cxn>
                <a:cxn ang="0">
                  <a:pos x="119" y="62"/>
                </a:cxn>
                <a:cxn ang="0">
                  <a:pos x="133" y="65"/>
                </a:cxn>
                <a:cxn ang="0">
                  <a:pos x="160" y="68"/>
                </a:cxn>
                <a:cxn ang="0">
                  <a:pos x="177" y="85"/>
                </a:cxn>
                <a:cxn ang="0">
                  <a:pos x="157" y="105"/>
                </a:cxn>
                <a:cxn ang="0">
                  <a:pos x="150" y="120"/>
                </a:cxn>
                <a:cxn ang="0">
                  <a:pos x="159" y="137"/>
                </a:cxn>
                <a:cxn ang="0">
                  <a:pos x="165" y="156"/>
                </a:cxn>
                <a:cxn ang="0">
                  <a:pos x="140" y="156"/>
                </a:cxn>
                <a:cxn ang="0">
                  <a:pos x="100" y="168"/>
                </a:cxn>
                <a:cxn ang="0">
                  <a:pos x="67" y="191"/>
                </a:cxn>
                <a:cxn ang="0">
                  <a:pos x="36" y="211"/>
                </a:cxn>
                <a:cxn ang="0">
                  <a:pos x="36" y="100"/>
                </a:cxn>
                <a:cxn ang="0">
                  <a:pos x="2" y="100"/>
                </a:cxn>
                <a:cxn ang="0">
                  <a:pos x="0" y="29"/>
                </a:cxn>
              </a:cxnLst>
              <a:rect l="0" t="0" r="r" b="b"/>
              <a:pathLst>
                <a:path w="177" h="211">
                  <a:moveTo>
                    <a:pt x="0" y="29"/>
                  </a:moveTo>
                  <a:lnTo>
                    <a:pt x="36" y="29"/>
                  </a:lnTo>
                  <a:lnTo>
                    <a:pt x="45" y="23"/>
                  </a:lnTo>
                  <a:lnTo>
                    <a:pt x="50" y="13"/>
                  </a:lnTo>
                  <a:lnTo>
                    <a:pt x="71" y="0"/>
                  </a:lnTo>
                  <a:lnTo>
                    <a:pt x="80" y="13"/>
                  </a:lnTo>
                  <a:lnTo>
                    <a:pt x="91" y="14"/>
                  </a:lnTo>
                  <a:lnTo>
                    <a:pt x="91" y="19"/>
                  </a:lnTo>
                  <a:lnTo>
                    <a:pt x="97" y="31"/>
                  </a:lnTo>
                  <a:lnTo>
                    <a:pt x="119" y="62"/>
                  </a:lnTo>
                  <a:lnTo>
                    <a:pt x="133" y="65"/>
                  </a:lnTo>
                  <a:lnTo>
                    <a:pt x="160" y="68"/>
                  </a:lnTo>
                  <a:lnTo>
                    <a:pt x="177" y="85"/>
                  </a:lnTo>
                  <a:lnTo>
                    <a:pt x="157" y="105"/>
                  </a:lnTo>
                  <a:lnTo>
                    <a:pt x="150" y="120"/>
                  </a:lnTo>
                  <a:lnTo>
                    <a:pt x="159" y="137"/>
                  </a:lnTo>
                  <a:lnTo>
                    <a:pt x="165" y="156"/>
                  </a:lnTo>
                  <a:lnTo>
                    <a:pt x="140" y="156"/>
                  </a:lnTo>
                  <a:lnTo>
                    <a:pt x="100" y="168"/>
                  </a:lnTo>
                  <a:lnTo>
                    <a:pt x="67" y="191"/>
                  </a:lnTo>
                  <a:lnTo>
                    <a:pt x="36" y="211"/>
                  </a:lnTo>
                  <a:lnTo>
                    <a:pt x="36" y="100"/>
                  </a:lnTo>
                  <a:lnTo>
                    <a:pt x="2" y="100"/>
                  </a:lnTo>
                  <a:lnTo>
                    <a:pt x="0" y="29"/>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09" name="Freeform 465"/>
            <p:cNvSpPr>
              <a:spLocks/>
            </p:cNvSpPr>
            <p:nvPr/>
          </p:nvSpPr>
          <p:spPr bwMode="auto">
            <a:xfrm>
              <a:off x="6759575" y="3897313"/>
              <a:ext cx="303213" cy="292100"/>
            </a:xfrm>
            <a:custGeom>
              <a:avLst/>
              <a:gdLst/>
              <a:ahLst/>
              <a:cxnLst>
                <a:cxn ang="0">
                  <a:pos x="0" y="50"/>
                </a:cxn>
                <a:cxn ang="0">
                  <a:pos x="29" y="37"/>
                </a:cxn>
                <a:cxn ang="0">
                  <a:pos x="81" y="0"/>
                </a:cxn>
                <a:cxn ang="0">
                  <a:pos x="118" y="0"/>
                </a:cxn>
                <a:cxn ang="0">
                  <a:pos x="120" y="24"/>
                </a:cxn>
                <a:cxn ang="0">
                  <a:pos x="129" y="39"/>
                </a:cxn>
                <a:cxn ang="0">
                  <a:pos x="135" y="59"/>
                </a:cxn>
                <a:cxn ang="0">
                  <a:pos x="143" y="71"/>
                </a:cxn>
                <a:cxn ang="0">
                  <a:pos x="147" y="97"/>
                </a:cxn>
                <a:cxn ang="0">
                  <a:pos x="161" y="117"/>
                </a:cxn>
                <a:cxn ang="0">
                  <a:pos x="201" y="117"/>
                </a:cxn>
                <a:cxn ang="0">
                  <a:pos x="203" y="188"/>
                </a:cxn>
                <a:cxn ang="0">
                  <a:pos x="63" y="196"/>
                </a:cxn>
                <a:cxn ang="0">
                  <a:pos x="54" y="184"/>
                </a:cxn>
                <a:cxn ang="0">
                  <a:pos x="54" y="167"/>
                </a:cxn>
                <a:cxn ang="0">
                  <a:pos x="37" y="162"/>
                </a:cxn>
                <a:cxn ang="0">
                  <a:pos x="21" y="107"/>
                </a:cxn>
                <a:cxn ang="0">
                  <a:pos x="0" y="50"/>
                </a:cxn>
              </a:cxnLst>
              <a:rect l="0" t="0" r="r" b="b"/>
              <a:pathLst>
                <a:path w="203" h="196">
                  <a:moveTo>
                    <a:pt x="0" y="50"/>
                  </a:moveTo>
                  <a:lnTo>
                    <a:pt x="29" y="37"/>
                  </a:lnTo>
                  <a:lnTo>
                    <a:pt x="81" y="0"/>
                  </a:lnTo>
                  <a:lnTo>
                    <a:pt x="118" y="0"/>
                  </a:lnTo>
                  <a:lnTo>
                    <a:pt x="120" y="24"/>
                  </a:lnTo>
                  <a:lnTo>
                    <a:pt x="129" y="39"/>
                  </a:lnTo>
                  <a:lnTo>
                    <a:pt x="135" y="59"/>
                  </a:lnTo>
                  <a:lnTo>
                    <a:pt x="143" y="71"/>
                  </a:lnTo>
                  <a:lnTo>
                    <a:pt x="147" y="97"/>
                  </a:lnTo>
                  <a:lnTo>
                    <a:pt x="161" y="117"/>
                  </a:lnTo>
                  <a:lnTo>
                    <a:pt x="201" y="117"/>
                  </a:lnTo>
                  <a:lnTo>
                    <a:pt x="203" y="188"/>
                  </a:lnTo>
                  <a:lnTo>
                    <a:pt x="63" y="196"/>
                  </a:lnTo>
                  <a:lnTo>
                    <a:pt x="54" y="184"/>
                  </a:lnTo>
                  <a:lnTo>
                    <a:pt x="54" y="167"/>
                  </a:lnTo>
                  <a:lnTo>
                    <a:pt x="37" y="162"/>
                  </a:lnTo>
                  <a:lnTo>
                    <a:pt x="21" y="107"/>
                  </a:lnTo>
                  <a:lnTo>
                    <a:pt x="0" y="5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10" name="Freeform 466"/>
            <p:cNvSpPr>
              <a:spLocks/>
            </p:cNvSpPr>
            <p:nvPr/>
          </p:nvSpPr>
          <p:spPr bwMode="auto">
            <a:xfrm>
              <a:off x="6845300" y="4178300"/>
              <a:ext cx="268288" cy="195263"/>
            </a:xfrm>
            <a:custGeom>
              <a:avLst/>
              <a:gdLst/>
              <a:ahLst/>
              <a:cxnLst>
                <a:cxn ang="0">
                  <a:pos x="6" y="8"/>
                </a:cxn>
                <a:cxn ang="0">
                  <a:pos x="23" y="33"/>
                </a:cxn>
                <a:cxn ang="0">
                  <a:pos x="23" y="51"/>
                </a:cxn>
                <a:cxn ang="0">
                  <a:pos x="20" y="68"/>
                </a:cxn>
                <a:cxn ang="0">
                  <a:pos x="29" y="73"/>
                </a:cxn>
                <a:cxn ang="0">
                  <a:pos x="18" y="79"/>
                </a:cxn>
                <a:cxn ang="0">
                  <a:pos x="7" y="79"/>
                </a:cxn>
                <a:cxn ang="0">
                  <a:pos x="3" y="93"/>
                </a:cxn>
                <a:cxn ang="0">
                  <a:pos x="9" y="102"/>
                </a:cxn>
                <a:cxn ang="0">
                  <a:pos x="3" y="110"/>
                </a:cxn>
                <a:cxn ang="0">
                  <a:pos x="0" y="120"/>
                </a:cxn>
                <a:cxn ang="0">
                  <a:pos x="13" y="131"/>
                </a:cxn>
                <a:cxn ang="0">
                  <a:pos x="32" y="131"/>
                </a:cxn>
                <a:cxn ang="0">
                  <a:pos x="58" y="116"/>
                </a:cxn>
                <a:cxn ang="0">
                  <a:pos x="67" y="120"/>
                </a:cxn>
                <a:cxn ang="0">
                  <a:pos x="83" y="114"/>
                </a:cxn>
                <a:cxn ang="0">
                  <a:pos x="124" y="102"/>
                </a:cxn>
                <a:cxn ang="0">
                  <a:pos x="134" y="108"/>
                </a:cxn>
                <a:cxn ang="0">
                  <a:pos x="155" y="107"/>
                </a:cxn>
                <a:cxn ang="0">
                  <a:pos x="161" y="96"/>
                </a:cxn>
                <a:cxn ang="0">
                  <a:pos x="180" y="111"/>
                </a:cxn>
                <a:cxn ang="0">
                  <a:pos x="180" y="0"/>
                </a:cxn>
                <a:cxn ang="0">
                  <a:pos x="146" y="0"/>
                </a:cxn>
                <a:cxn ang="0">
                  <a:pos x="6" y="8"/>
                </a:cxn>
              </a:cxnLst>
              <a:rect l="0" t="0" r="r" b="b"/>
              <a:pathLst>
                <a:path w="180" h="131">
                  <a:moveTo>
                    <a:pt x="6" y="8"/>
                  </a:moveTo>
                  <a:lnTo>
                    <a:pt x="23" y="33"/>
                  </a:lnTo>
                  <a:lnTo>
                    <a:pt x="23" y="51"/>
                  </a:lnTo>
                  <a:lnTo>
                    <a:pt x="20" y="68"/>
                  </a:lnTo>
                  <a:lnTo>
                    <a:pt x="29" y="73"/>
                  </a:lnTo>
                  <a:lnTo>
                    <a:pt x="18" y="79"/>
                  </a:lnTo>
                  <a:lnTo>
                    <a:pt x="7" y="79"/>
                  </a:lnTo>
                  <a:lnTo>
                    <a:pt x="3" y="93"/>
                  </a:lnTo>
                  <a:lnTo>
                    <a:pt x="9" y="102"/>
                  </a:lnTo>
                  <a:lnTo>
                    <a:pt x="3" y="110"/>
                  </a:lnTo>
                  <a:lnTo>
                    <a:pt x="0" y="120"/>
                  </a:lnTo>
                  <a:lnTo>
                    <a:pt x="13" y="131"/>
                  </a:lnTo>
                  <a:lnTo>
                    <a:pt x="32" y="131"/>
                  </a:lnTo>
                  <a:lnTo>
                    <a:pt x="58" y="116"/>
                  </a:lnTo>
                  <a:lnTo>
                    <a:pt x="67" y="120"/>
                  </a:lnTo>
                  <a:lnTo>
                    <a:pt x="83" y="114"/>
                  </a:lnTo>
                  <a:lnTo>
                    <a:pt x="124" y="102"/>
                  </a:lnTo>
                  <a:lnTo>
                    <a:pt x="134" y="108"/>
                  </a:lnTo>
                  <a:lnTo>
                    <a:pt x="155" y="107"/>
                  </a:lnTo>
                  <a:lnTo>
                    <a:pt x="161" y="96"/>
                  </a:lnTo>
                  <a:lnTo>
                    <a:pt x="180" y="111"/>
                  </a:lnTo>
                  <a:lnTo>
                    <a:pt x="180" y="0"/>
                  </a:lnTo>
                  <a:lnTo>
                    <a:pt x="146" y="0"/>
                  </a:lnTo>
                  <a:lnTo>
                    <a:pt x="6" y="8"/>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11" name="Freeform 467"/>
            <p:cNvSpPr>
              <a:spLocks/>
            </p:cNvSpPr>
            <p:nvPr/>
          </p:nvSpPr>
          <p:spPr bwMode="auto">
            <a:xfrm>
              <a:off x="6950075" y="3622675"/>
              <a:ext cx="250825" cy="255588"/>
            </a:xfrm>
            <a:custGeom>
              <a:avLst/>
              <a:gdLst/>
              <a:ahLst/>
              <a:cxnLst>
                <a:cxn ang="0">
                  <a:pos x="0" y="17"/>
                </a:cxn>
                <a:cxn ang="0">
                  <a:pos x="19" y="0"/>
                </a:cxn>
                <a:cxn ang="0">
                  <a:pos x="79" y="3"/>
                </a:cxn>
                <a:cxn ang="0">
                  <a:pos x="84" y="9"/>
                </a:cxn>
                <a:cxn ang="0">
                  <a:pos x="102" y="6"/>
                </a:cxn>
                <a:cxn ang="0">
                  <a:pos x="114" y="20"/>
                </a:cxn>
                <a:cxn ang="0">
                  <a:pos x="130" y="60"/>
                </a:cxn>
                <a:cxn ang="0">
                  <a:pos x="167" y="119"/>
                </a:cxn>
                <a:cxn ang="0">
                  <a:pos x="165" y="146"/>
                </a:cxn>
                <a:cxn ang="0">
                  <a:pos x="168" y="165"/>
                </a:cxn>
                <a:cxn ang="0">
                  <a:pos x="36" y="171"/>
                </a:cxn>
                <a:cxn ang="0">
                  <a:pos x="0" y="17"/>
                </a:cxn>
              </a:cxnLst>
              <a:rect l="0" t="0" r="r" b="b"/>
              <a:pathLst>
                <a:path w="168" h="171">
                  <a:moveTo>
                    <a:pt x="0" y="17"/>
                  </a:moveTo>
                  <a:lnTo>
                    <a:pt x="19" y="0"/>
                  </a:lnTo>
                  <a:lnTo>
                    <a:pt x="79" y="3"/>
                  </a:lnTo>
                  <a:lnTo>
                    <a:pt x="84" y="9"/>
                  </a:lnTo>
                  <a:lnTo>
                    <a:pt x="102" y="6"/>
                  </a:lnTo>
                  <a:lnTo>
                    <a:pt x="114" y="20"/>
                  </a:lnTo>
                  <a:lnTo>
                    <a:pt x="130" y="60"/>
                  </a:lnTo>
                  <a:lnTo>
                    <a:pt x="167" y="119"/>
                  </a:lnTo>
                  <a:lnTo>
                    <a:pt x="165" y="146"/>
                  </a:lnTo>
                  <a:lnTo>
                    <a:pt x="168" y="165"/>
                  </a:lnTo>
                  <a:lnTo>
                    <a:pt x="36" y="171"/>
                  </a:lnTo>
                  <a:lnTo>
                    <a:pt x="0" y="1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12" name="Freeform 468"/>
            <p:cNvSpPr>
              <a:spLocks/>
            </p:cNvSpPr>
            <p:nvPr/>
          </p:nvSpPr>
          <p:spPr bwMode="auto">
            <a:xfrm>
              <a:off x="4978400" y="3736975"/>
              <a:ext cx="211138" cy="215900"/>
            </a:xfrm>
            <a:custGeom>
              <a:avLst/>
              <a:gdLst/>
              <a:ahLst/>
              <a:cxnLst>
                <a:cxn ang="0">
                  <a:pos x="0" y="0"/>
                </a:cxn>
                <a:cxn ang="0">
                  <a:pos x="104" y="0"/>
                </a:cxn>
                <a:cxn ang="0">
                  <a:pos x="104" y="4"/>
                </a:cxn>
                <a:cxn ang="0">
                  <a:pos x="141" y="4"/>
                </a:cxn>
                <a:cxn ang="0">
                  <a:pos x="141" y="144"/>
                </a:cxn>
                <a:cxn ang="0">
                  <a:pos x="53" y="144"/>
                </a:cxn>
                <a:cxn ang="0">
                  <a:pos x="0" y="144"/>
                </a:cxn>
                <a:cxn ang="0">
                  <a:pos x="0" y="77"/>
                </a:cxn>
                <a:cxn ang="0">
                  <a:pos x="0" y="0"/>
                </a:cxn>
              </a:cxnLst>
              <a:rect l="0" t="0" r="r" b="b"/>
              <a:pathLst>
                <a:path w="141" h="144">
                  <a:moveTo>
                    <a:pt x="0" y="0"/>
                  </a:moveTo>
                  <a:lnTo>
                    <a:pt x="104" y="0"/>
                  </a:lnTo>
                  <a:lnTo>
                    <a:pt x="104" y="4"/>
                  </a:lnTo>
                  <a:lnTo>
                    <a:pt x="141" y="4"/>
                  </a:lnTo>
                  <a:lnTo>
                    <a:pt x="141" y="144"/>
                  </a:lnTo>
                  <a:lnTo>
                    <a:pt x="53" y="144"/>
                  </a:lnTo>
                  <a:lnTo>
                    <a:pt x="0" y="144"/>
                  </a:lnTo>
                  <a:lnTo>
                    <a:pt x="0" y="77"/>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513" name="Freeform 469"/>
            <p:cNvSpPr>
              <a:spLocks/>
            </p:cNvSpPr>
            <p:nvPr/>
          </p:nvSpPr>
          <p:spPr bwMode="auto">
            <a:xfrm>
              <a:off x="5189538" y="3743325"/>
              <a:ext cx="260350" cy="209550"/>
            </a:xfrm>
            <a:custGeom>
              <a:avLst/>
              <a:gdLst/>
              <a:ahLst/>
              <a:cxnLst>
                <a:cxn ang="0">
                  <a:pos x="0" y="0"/>
                </a:cxn>
                <a:cxn ang="0">
                  <a:pos x="150" y="0"/>
                </a:cxn>
                <a:cxn ang="0">
                  <a:pos x="148" y="25"/>
                </a:cxn>
                <a:cxn ang="0">
                  <a:pos x="156" y="28"/>
                </a:cxn>
                <a:cxn ang="0">
                  <a:pos x="156" y="40"/>
                </a:cxn>
                <a:cxn ang="0">
                  <a:pos x="154" y="54"/>
                </a:cxn>
                <a:cxn ang="0">
                  <a:pos x="162" y="68"/>
                </a:cxn>
                <a:cxn ang="0">
                  <a:pos x="156" y="73"/>
                </a:cxn>
                <a:cxn ang="0">
                  <a:pos x="154" y="99"/>
                </a:cxn>
                <a:cxn ang="0">
                  <a:pos x="162" y="103"/>
                </a:cxn>
                <a:cxn ang="0">
                  <a:pos x="160" y="111"/>
                </a:cxn>
                <a:cxn ang="0">
                  <a:pos x="174" y="114"/>
                </a:cxn>
                <a:cxn ang="0">
                  <a:pos x="174" y="140"/>
                </a:cxn>
                <a:cxn ang="0">
                  <a:pos x="0" y="140"/>
                </a:cxn>
                <a:cxn ang="0">
                  <a:pos x="0" y="0"/>
                </a:cxn>
              </a:cxnLst>
              <a:rect l="0" t="0" r="r" b="b"/>
              <a:pathLst>
                <a:path w="174" h="140">
                  <a:moveTo>
                    <a:pt x="0" y="0"/>
                  </a:moveTo>
                  <a:lnTo>
                    <a:pt x="150" y="0"/>
                  </a:lnTo>
                  <a:lnTo>
                    <a:pt x="148" y="25"/>
                  </a:lnTo>
                  <a:lnTo>
                    <a:pt x="156" y="28"/>
                  </a:lnTo>
                  <a:lnTo>
                    <a:pt x="156" y="40"/>
                  </a:lnTo>
                  <a:lnTo>
                    <a:pt x="154" y="54"/>
                  </a:lnTo>
                  <a:lnTo>
                    <a:pt x="162" y="68"/>
                  </a:lnTo>
                  <a:lnTo>
                    <a:pt x="156" y="73"/>
                  </a:lnTo>
                  <a:lnTo>
                    <a:pt x="154" y="99"/>
                  </a:lnTo>
                  <a:lnTo>
                    <a:pt x="162" y="103"/>
                  </a:lnTo>
                  <a:lnTo>
                    <a:pt x="160" y="111"/>
                  </a:lnTo>
                  <a:lnTo>
                    <a:pt x="174" y="114"/>
                  </a:lnTo>
                  <a:lnTo>
                    <a:pt x="174" y="140"/>
                  </a:lnTo>
                  <a:lnTo>
                    <a:pt x="0" y="140"/>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514" name="Freeform 470"/>
            <p:cNvSpPr>
              <a:spLocks/>
            </p:cNvSpPr>
            <p:nvPr/>
          </p:nvSpPr>
          <p:spPr bwMode="auto">
            <a:xfrm>
              <a:off x="5057775" y="3952875"/>
              <a:ext cx="293688" cy="165100"/>
            </a:xfrm>
            <a:custGeom>
              <a:avLst/>
              <a:gdLst/>
              <a:ahLst/>
              <a:cxnLst>
                <a:cxn ang="0">
                  <a:pos x="0" y="0"/>
                </a:cxn>
                <a:cxn ang="0">
                  <a:pos x="88" y="0"/>
                </a:cxn>
                <a:cxn ang="0">
                  <a:pos x="196" y="0"/>
                </a:cxn>
                <a:cxn ang="0">
                  <a:pos x="196" y="111"/>
                </a:cxn>
                <a:cxn ang="0">
                  <a:pos x="0" y="111"/>
                </a:cxn>
                <a:cxn ang="0">
                  <a:pos x="0" y="64"/>
                </a:cxn>
                <a:cxn ang="0">
                  <a:pos x="0" y="0"/>
                </a:cxn>
              </a:cxnLst>
              <a:rect l="0" t="0" r="r" b="b"/>
              <a:pathLst>
                <a:path w="196" h="111">
                  <a:moveTo>
                    <a:pt x="0" y="0"/>
                  </a:moveTo>
                  <a:lnTo>
                    <a:pt x="88" y="0"/>
                  </a:lnTo>
                  <a:lnTo>
                    <a:pt x="196" y="0"/>
                  </a:lnTo>
                  <a:lnTo>
                    <a:pt x="196" y="111"/>
                  </a:lnTo>
                  <a:lnTo>
                    <a:pt x="0" y="111"/>
                  </a:lnTo>
                  <a:lnTo>
                    <a:pt x="0" y="64"/>
                  </a:lnTo>
                  <a:lnTo>
                    <a:pt x="0" y="0"/>
                  </a:lnTo>
                  <a:close/>
                </a:path>
              </a:pathLst>
            </a:custGeom>
            <a:solidFill>
              <a:schemeClr val="tx2"/>
            </a:solidFill>
            <a:ln w="9525">
              <a:solidFill>
                <a:schemeClr val="tx1"/>
              </a:solidFill>
              <a:round/>
              <a:headEnd/>
              <a:tailEnd/>
            </a:ln>
          </p:spPr>
          <p:txBody>
            <a:bodyPr/>
            <a:lstStyle/>
            <a:p>
              <a:endParaRPr lang="en-US" b="1" dirty="0"/>
            </a:p>
          </p:txBody>
        </p:sp>
        <p:sp>
          <p:nvSpPr>
            <p:cNvPr id="515" name="Freeform 471"/>
            <p:cNvSpPr>
              <a:spLocks/>
            </p:cNvSpPr>
            <p:nvPr/>
          </p:nvSpPr>
          <p:spPr bwMode="auto">
            <a:xfrm>
              <a:off x="5402263" y="3694113"/>
              <a:ext cx="260350" cy="284162"/>
            </a:xfrm>
            <a:custGeom>
              <a:avLst/>
              <a:gdLst/>
              <a:ahLst/>
              <a:cxnLst>
                <a:cxn ang="0">
                  <a:pos x="8" y="31"/>
                </a:cxn>
                <a:cxn ang="0">
                  <a:pos x="0" y="0"/>
                </a:cxn>
                <a:cxn ang="0">
                  <a:pos x="149" y="0"/>
                </a:cxn>
                <a:cxn ang="0">
                  <a:pos x="174" y="34"/>
                </a:cxn>
                <a:cxn ang="0">
                  <a:pos x="138" y="69"/>
                </a:cxn>
                <a:cxn ang="0">
                  <a:pos x="111" y="129"/>
                </a:cxn>
                <a:cxn ang="0">
                  <a:pos x="94" y="169"/>
                </a:cxn>
                <a:cxn ang="0">
                  <a:pos x="101" y="171"/>
                </a:cxn>
                <a:cxn ang="0">
                  <a:pos x="91" y="189"/>
                </a:cxn>
                <a:cxn ang="0">
                  <a:pos x="32" y="172"/>
                </a:cxn>
                <a:cxn ang="0">
                  <a:pos x="32" y="146"/>
                </a:cxn>
                <a:cxn ang="0">
                  <a:pos x="18" y="143"/>
                </a:cxn>
                <a:cxn ang="0">
                  <a:pos x="20" y="135"/>
                </a:cxn>
                <a:cxn ang="0">
                  <a:pos x="12" y="131"/>
                </a:cxn>
                <a:cxn ang="0">
                  <a:pos x="14" y="105"/>
                </a:cxn>
                <a:cxn ang="0">
                  <a:pos x="20" y="100"/>
                </a:cxn>
                <a:cxn ang="0">
                  <a:pos x="12" y="86"/>
                </a:cxn>
                <a:cxn ang="0">
                  <a:pos x="14" y="60"/>
                </a:cxn>
                <a:cxn ang="0">
                  <a:pos x="6" y="57"/>
                </a:cxn>
                <a:cxn ang="0">
                  <a:pos x="8" y="31"/>
                </a:cxn>
              </a:cxnLst>
              <a:rect l="0" t="0" r="r" b="b"/>
              <a:pathLst>
                <a:path w="174" h="189">
                  <a:moveTo>
                    <a:pt x="8" y="31"/>
                  </a:moveTo>
                  <a:lnTo>
                    <a:pt x="0" y="0"/>
                  </a:lnTo>
                  <a:lnTo>
                    <a:pt x="149" y="0"/>
                  </a:lnTo>
                  <a:lnTo>
                    <a:pt x="174" y="34"/>
                  </a:lnTo>
                  <a:lnTo>
                    <a:pt x="138" y="69"/>
                  </a:lnTo>
                  <a:lnTo>
                    <a:pt x="111" y="129"/>
                  </a:lnTo>
                  <a:lnTo>
                    <a:pt x="94" y="169"/>
                  </a:lnTo>
                  <a:lnTo>
                    <a:pt x="101" y="171"/>
                  </a:lnTo>
                  <a:lnTo>
                    <a:pt x="91" y="189"/>
                  </a:lnTo>
                  <a:lnTo>
                    <a:pt x="32" y="172"/>
                  </a:lnTo>
                  <a:lnTo>
                    <a:pt x="32" y="146"/>
                  </a:lnTo>
                  <a:lnTo>
                    <a:pt x="18" y="143"/>
                  </a:lnTo>
                  <a:lnTo>
                    <a:pt x="20" y="135"/>
                  </a:lnTo>
                  <a:lnTo>
                    <a:pt x="12" y="131"/>
                  </a:lnTo>
                  <a:lnTo>
                    <a:pt x="14" y="105"/>
                  </a:lnTo>
                  <a:lnTo>
                    <a:pt x="20" y="100"/>
                  </a:lnTo>
                  <a:lnTo>
                    <a:pt x="12" y="86"/>
                  </a:lnTo>
                  <a:lnTo>
                    <a:pt x="14" y="60"/>
                  </a:lnTo>
                  <a:lnTo>
                    <a:pt x="6" y="57"/>
                  </a:lnTo>
                  <a:lnTo>
                    <a:pt x="8" y="31"/>
                  </a:lnTo>
                  <a:close/>
                </a:path>
              </a:pathLst>
            </a:custGeom>
            <a:solidFill>
              <a:schemeClr val="tx2"/>
            </a:solidFill>
            <a:ln w="9525">
              <a:solidFill>
                <a:schemeClr val="tx1"/>
              </a:solidFill>
              <a:round/>
              <a:headEnd/>
              <a:tailEnd/>
            </a:ln>
          </p:spPr>
          <p:txBody>
            <a:bodyPr/>
            <a:lstStyle/>
            <a:p>
              <a:endParaRPr lang="en-US" b="1" dirty="0"/>
            </a:p>
          </p:txBody>
        </p:sp>
        <p:sp>
          <p:nvSpPr>
            <p:cNvPr id="516" name="Freeform 472"/>
            <p:cNvSpPr>
              <a:spLocks/>
            </p:cNvSpPr>
            <p:nvPr/>
          </p:nvSpPr>
          <p:spPr bwMode="auto">
            <a:xfrm>
              <a:off x="5568950" y="3746500"/>
              <a:ext cx="365125" cy="233363"/>
            </a:xfrm>
            <a:custGeom>
              <a:avLst/>
              <a:gdLst/>
              <a:ahLst/>
              <a:cxnLst>
                <a:cxn ang="0">
                  <a:pos x="0" y="95"/>
                </a:cxn>
                <a:cxn ang="0">
                  <a:pos x="27" y="95"/>
                </a:cxn>
                <a:cxn ang="0">
                  <a:pos x="57" y="128"/>
                </a:cxn>
                <a:cxn ang="0">
                  <a:pos x="58" y="141"/>
                </a:cxn>
                <a:cxn ang="0">
                  <a:pos x="74" y="155"/>
                </a:cxn>
                <a:cxn ang="0">
                  <a:pos x="92" y="143"/>
                </a:cxn>
                <a:cxn ang="0">
                  <a:pos x="117" y="137"/>
                </a:cxn>
                <a:cxn ang="0">
                  <a:pos x="126" y="131"/>
                </a:cxn>
                <a:cxn ang="0">
                  <a:pos x="138" y="138"/>
                </a:cxn>
                <a:cxn ang="0">
                  <a:pos x="164" y="138"/>
                </a:cxn>
                <a:cxn ang="0">
                  <a:pos x="181" y="157"/>
                </a:cxn>
                <a:cxn ang="0">
                  <a:pos x="197" y="157"/>
                </a:cxn>
                <a:cxn ang="0">
                  <a:pos x="221" y="155"/>
                </a:cxn>
                <a:cxn ang="0">
                  <a:pos x="244" y="138"/>
                </a:cxn>
                <a:cxn ang="0">
                  <a:pos x="214" y="60"/>
                </a:cxn>
                <a:cxn ang="0">
                  <a:pos x="200" y="46"/>
                </a:cxn>
                <a:cxn ang="0">
                  <a:pos x="107" y="9"/>
                </a:cxn>
                <a:cxn ang="0">
                  <a:pos x="63" y="0"/>
                </a:cxn>
                <a:cxn ang="0">
                  <a:pos x="27" y="35"/>
                </a:cxn>
                <a:cxn ang="0">
                  <a:pos x="0" y="95"/>
                </a:cxn>
              </a:cxnLst>
              <a:rect l="0" t="0" r="r" b="b"/>
              <a:pathLst>
                <a:path w="244" h="157">
                  <a:moveTo>
                    <a:pt x="0" y="95"/>
                  </a:moveTo>
                  <a:lnTo>
                    <a:pt x="27" y="95"/>
                  </a:lnTo>
                  <a:lnTo>
                    <a:pt x="57" y="128"/>
                  </a:lnTo>
                  <a:lnTo>
                    <a:pt x="58" y="141"/>
                  </a:lnTo>
                  <a:lnTo>
                    <a:pt x="74" y="155"/>
                  </a:lnTo>
                  <a:lnTo>
                    <a:pt x="92" y="143"/>
                  </a:lnTo>
                  <a:lnTo>
                    <a:pt x="117" y="137"/>
                  </a:lnTo>
                  <a:lnTo>
                    <a:pt x="126" y="131"/>
                  </a:lnTo>
                  <a:lnTo>
                    <a:pt x="138" y="138"/>
                  </a:lnTo>
                  <a:lnTo>
                    <a:pt x="164" y="138"/>
                  </a:lnTo>
                  <a:lnTo>
                    <a:pt x="181" y="157"/>
                  </a:lnTo>
                  <a:lnTo>
                    <a:pt x="197" y="157"/>
                  </a:lnTo>
                  <a:lnTo>
                    <a:pt x="221" y="155"/>
                  </a:lnTo>
                  <a:lnTo>
                    <a:pt x="244" y="138"/>
                  </a:lnTo>
                  <a:lnTo>
                    <a:pt x="214" y="60"/>
                  </a:lnTo>
                  <a:lnTo>
                    <a:pt x="200" y="46"/>
                  </a:lnTo>
                  <a:lnTo>
                    <a:pt x="107" y="9"/>
                  </a:lnTo>
                  <a:lnTo>
                    <a:pt x="63" y="0"/>
                  </a:lnTo>
                  <a:lnTo>
                    <a:pt x="27" y="35"/>
                  </a:lnTo>
                  <a:lnTo>
                    <a:pt x="0" y="95"/>
                  </a:lnTo>
                  <a:close/>
                </a:path>
              </a:pathLst>
            </a:custGeom>
            <a:solidFill>
              <a:schemeClr val="tx2"/>
            </a:solidFill>
            <a:ln w="9525">
              <a:solidFill>
                <a:schemeClr val="tx1"/>
              </a:solidFill>
              <a:round/>
              <a:headEnd/>
              <a:tailEnd/>
            </a:ln>
          </p:spPr>
          <p:txBody>
            <a:bodyPr/>
            <a:lstStyle/>
            <a:p>
              <a:endParaRPr lang="en-US" b="1" dirty="0"/>
            </a:p>
          </p:txBody>
        </p:sp>
        <p:sp>
          <p:nvSpPr>
            <p:cNvPr id="517" name="Freeform 473"/>
            <p:cNvSpPr>
              <a:spLocks/>
            </p:cNvSpPr>
            <p:nvPr/>
          </p:nvSpPr>
          <p:spPr bwMode="auto">
            <a:xfrm>
              <a:off x="5522913" y="3887788"/>
              <a:ext cx="315912" cy="288925"/>
            </a:xfrm>
            <a:custGeom>
              <a:avLst/>
              <a:gdLst/>
              <a:ahLst/>
              <a:cxnLst>
                <a:cxn ang="0">
                  <a:pos x="10" y="60"/>
                </a:cxn>
                <a:cxn ang="0">
                  <a:pos x="20" y="42"/>
                </a:cxn>
                <a:cxn ang="0">
                  <a:pos x="13" y="40"/>
                </a:cxn>
                <a:cxn ang="0">
                  <a:pos x="30" y="0"/>
                </a:cxn>
                <a:cxn ang="0">
                  <a:pos x="57" y="0"/>
                </a:cxn>
                <a:cxn ang="0">
                  <a:pos x="87" y="33"/>
                </a:cxn>
                <a:cxn ang="0">
                  <a:pos x="88" y="46"/>
                </a:cxn>
                <a:cxn ang="0">
                  <a:pos x="104" y="60"/>
                </a:cxn>
                <a:cxn ang="0">
                  <a:pos x="122" y="48"/>
                </a:cxn>
                <a:cxn ang="0">
                  <a:pos x="147" y="42"/>
                </a:cxn>
                <a:cxn ang="0">
                  <a:pos x="156" y="36"/>
                </a:cxn>
                <a:cxn ang="0">
                  <a:pos x="168" y="43"/>
                </a:cxn>
                <a:cxn ang="0">
                  <a:pos x="194" y="43"/>
                </a:cxn>
                <a:cxn ang="0">
                  <a:pos x="211" y="62"/>
                </a:cxn>
                <a:cxn ang="0">
                  <a:pos x="191" y="120"/>
                </a:cxn>
                <a:cxn ang="0">
                  <a:pos x="144" y="174"/>
                </a:cxn>
                <a:cxn ang="0">
                  <a:pos x="124" y="193"/>
                </a:cxn>
                <a:cxn ang="0">
                  <a:pos x="0" y="85"/>
                </a:cxn>
                <a:cxn ang="0">
                  <a:pos x="10" y="60"/>
                </a:cxn>
              </a:cxnLst>
              <a:rect l="0" t="0" r="r" b="b"/>
              <a:pathLst>
                <a:path w="211" h="193">
                  <a:moveTo>
                    <a:pt x="10" y="60"/>
                  </a:moveTo>
                  <a:lnTo>
                    <a:pt x="20" y="42"/>
                  </a:lnTo>
                  <a:lnTo>
                    <a:pt x="13" y="40"/>
                  </a:lnTo>
                  <a:lnTo>
                    <a:pt x="30" y="0"/>
                  </a:lnTo>
                  <a:lnTo>
                    <a:pt x="57" y="0"/>
                  </a:lnTo>
                  <a:lnTo>
                    <a:pt x="87" y="33"/>
                  </a:lnTo>
                  <a:lnTo>
                    <a:pt x="88" y="46"/>
                  </a:lnTo>
                  <a:lnTo>
                    <a:pt x="104" y="60"/>
                  </a:lnTo>
                  <a:lnTo>
                    <a:pt x="122" y="48"/>
                  </a:lnTo>
                  <a:lnTo>
                    <a:pt x="147" y="42"/>
                  </a:lnTo>
                  <a:lnTo>
                    <a:pt x="156" y="36"/>
                  </a:lnTo>
                  <a:lnTo>
                    <a:pt x="168" y="43"/>
                  </a:lnTo>
                  <a:lnTo>
                    <a:pt x="194" y="43"/>
                  </a:lnTo>
                  <a:lnTo>
                    <a:pt x="211" y="62"/>
                  </a:lnTo>
                  <a:lnTo>
                    <a:pt x="191" y="120"/>
                  </a:lnTo>
                  <a:lnTo>
                    <a:pt x="144" y="174"/>
                  </a:lnTo>
                  <a:lnTo>
                    <a:pt x="124" y="193"/>
                  </a:lnTo>
                  <a:lnTo>
                    <a:pt x="0" y="85"/>
                  </a:lnTo>
                  <a:lnTo>
                    <a:pt x="10" y="60"/>
                  </a:lnTo>
                  <a:close/>
                </a:path>
              </a:pathLst>
            </a:custGeom>
            <a:solidFill>
              <a:srgbClr val="E7E8E8"/>
            </a:solidFill>
            <a:ln w="9525">
              <a:solidFill>
                <a:schemeClr val="tx1"/>
              </a:solidFill>
              <a:round/>
              <a:headEnd/>
              <a:tailEnd/>
            </a:ln>
          </p:spPr>
          <p:txBody>
            <a:bodyPr/>
            <a:lstStyle/>
            <a:p>
              <a:endParaRPr lang="en-US" b="1" dirty="0"/>
            </a:p>
          </p:txBody>
        </p:sp>
        <p:sp>
          <p:nvSpPr>
            <p:cNvPr id="518" name="Freeform 474"/>
            <p:cNvSpPr>
              <a:spLocks/>
            </p:cNvSpPr>
            <p:nvPr/>
          </p:nvSpPr>
          <p:spPr bwMode="auto">
            <a:xfrm>
              <a:off x="5351463" y="3952875"/>
              <a:ext cx="187325" cy="258763"/>
            </a:xfrm>
            <a:custGeom>
              <a:avLst/>
              <a:gdLst/>
              <a:ahLst/>
              <a:cxnLst>
                <a:cxn ang="0">
                  <a:pos x="0" y="111"/>
                </a:cxn>
                <a:cxn ang="0">
                  <a:pos x="0" y="0"/>
                </a:cxn>
                <a:cxn ang="0">
                  <a:pos x="66" y="0"/>
                </a:cxn>
                <a:cxn ang="0">
                  <a:pos x="125" y="17"/>
                </a:cxn>
                <a:cxn ang="0">
                  <a:pos x="115" y="42"/>
                </a:cxn>
                <a:cxn ang="0">
                  <a:pos x="82" y="145"/>
                </a:cxn>
                <a:cxn ang="0">
                  <a:pos x="49" y="173"/>
                </a:cxn>
                <a:cxn ang="0">
                  <a:pos x="0" y="111"/>
                </a:cxn>
              </a:cxnLst>
              <a:rect l="0" t="0" r="r" b="b"/>
              <a:pathLst>
                <a:path w="125" h="173">
                  <a:moveTo>
                    <a:pt x="0" y="111"/>
                  </a:moveTo>
                  <a:lnTo>
                    <a:pt x="0" y="0"/>
                  </a:lnTo>
                  <a:lnTo>
                    <a:pt x="66" y="0"/>
                  </a:lnTo>
                  <a:lnTo>
                    <a:pt x="125" y="17"/>
                  </a:lnTo>
                  <a:lnTo>
                    <a:pt x="115" y="42"/>
                  </a:lnTo>
                  <a:lnTo>
                    <a:pt x="82" y="145"/>
                  </a:lnTo>
                  <a:lnTo>
                    <a:pt x="49" y="173"/>
                  </a:lnTo>
                  <a:lnTo>
                    <a:pt x="0" y="111"/>
                  </a:lnTo>
                  <a:close/>
                </a:path>
              </a:pathLst>
            </a:custGeom>
            <a:solidFill>
              <a:srgbClr val="E7E8E8"/>
            </a:solidFill>
            <a:ln w="9525">
              <a:solidFill>
                <a:schemeClr val="tx1"/>
              </a:solidFill>
              <a:round/>
              <a:headEnd/>
              <a:tailEnd/>
            </a:ln>
          </p:spPr>
          <p:txBody>
            <a:bodyPr/>
            <a:lstStyle/>
            <a:p>
              <a:endParaRPr lang="en-US" b="1" dirty="0"/>
            </a:p>
          </p:txBody>
        </p:sp>
        <p:sp>
          <p:nvSpPr>
            <p:cNvPr id="519" name="Freeform 475"/>
            <p:cNvSpPr>
              <a:spLocks/>
            </p:cNvSpPr>
            <p:nvPr/>
          </p:nvSpPr>
          <p:spPr bwMode="auto">
            <a:xfrm>
              <a:off x="5643563" y="4148138"/>
              <a:ext cx="233362" cy="207962"/>
            </a:xfrm>
            <a:custGeom>
              <a:avLst/>
              <a:gdLst/>
              <a:ahLst/>
              <a:cxnLst>
                <a:cxn ang="0">
                  <a:pos x="0" y="70"/>
                </a:cxn>
                <a:cxn ang="0">
                  <a:pos x="0" y="59"/>
                </a:cxn>
                <a:cxn ang="0">
                  <a:pos x="44" y="19"/>
                </a:cxn>
                <a:cxn ang="0">
                  <a:pos x="64" y="0"/>
                </a:cxn>
                <a:cxn ang="0">
                  <a:pos x="156" y="90"/>
                </a:cxn>
                <a:cxn ang="0">
                  <a:pos x="94" y="136"/>
                </a:cxn>
                <a:cxn ang="0">
                  <a:pos x="73" y="139"/>
                </a:cxn>
                <a:cxn ang="0">
                  <a:pos x="51" y="125"/>
                </a:cxn>
                <a:cxn ang="0">
                  <a:pos x="34" y="108"/>
                </a:cxn>
                <a:cxn ang="0">
                  <a:pos x="28" y="105"/>
                </a:cxn>
                <a:cxn ang="0">
                  <a:pos x="11" y="76"/>
                </a:cxn>
                <a:cxn ang="0">
                  <a:pos x="0" y="70"/>
                </a:cxn>
              </a:cxnLst>
              <a:rect l="0" t="0" r="r" b="b"/>
              <a:pathLst>
                <a:path w="156" h="139">
                  <a:moveTo>
                    <a:pt x="0" y="70"/>
                  </a:moveTo>
                  <a:lnTo>
                    <a:pt x="0" y="59"/>
                  </a:lnTo>
                  <a:lnTo>
                    <a:pt x="44" y="19"/>
                  </a:lnTo>
                  <a:lnTo>
                    <a:pt x="64" y="0"/>
                  </a:lnTo>
                  <a:lnTo>
                    <a:pt x="156" y="90"/>
                  </a:lnTo>
                  <a:lnTo>
                    <a:pt x="94" y="136"/>
                  </a:lnTo>
                  <a:lnTo>
                    <a:pt x="73" y="139"/>
                  </a:lnTo>
                  <a:lnTo>
                    <a:pt x="51" y="125"/>
                  </a:lnTo>
                  <a:lnTo>
                    <a:pt x="34" y="108"/>
                  </a:lnTo>
                  <a:lnTo>
                    <a:pt x="28" y="105"/>
                  </a:lnTo>
                  <a:lnTo>
                    <a:pt x="11" y="76"/>
                  </a:lnTo>
                  <a:lnTo>
                    <a:pt x="0" y="70"/>
                  </a:lnTo>
                  <a:close/>
                </a:path>
              </a:pathLst>
            </a:custGeom>
            <a:solidFill>
              <a:schemeClr val="tx2"/>
            </a:solidFill>
            <a:ln w="9525">
              <a:solidFill>
                <a:schemeClr val="tx1"/>
              </a:solidFill>
              <a:round/>
              <a:headEnd/>
              <a:tailEnd/>
            </a:ln>
          </p:spPr>
          <p:txBody>
            <a:bodyPr/>
            <a:lstStyle/>
            <a:p>
              <a:endParaRPr lang="en-US" b="1" dirty="0"/>
            </a:p>
          </p:txBody>
        </p:sp>
        <p:sp>
          <p:nvSpPr>
            <p:cNvPr id="520" name="Freeform 476"/>
            <p:cNvSpPr>
              <a:spLocks/>
            </p:cNvSpPr>
            <p:nvPr/>
          </p:nvSpPr>
          <p:spPr bwMode="auto">
            <a:xfrm>
              <a:off x="5738813" y="3979863"/>
              <a:ext cx="257175" cy="303212"/>
            </a:xfrm>
            <a:custGeom>
              <a:avLst/>
              <a:gdLst/>
              <a:ahLst/>
              <a:cxnLst>
                <a:cxn ang="0">
                  <a:pos x="92" y="202"/>
                </a:cxn>
                <a:cxn ang="0">
                  <a:pos x="0" y="112"/>
                </a:cxn>
                <a:cxn ang="0">
                  <a:pos x="47" y="58"/>
                </a:cxn>
                <a:cxn ang="0">
                  <a:pos x="67" y="0"/>
                </a:cxn>
                <a:cxn ang="0">
                  <a:pos x="83" y="0"/>
                </a:cxn>
                <a:cxn ang="0">
                  <a:pos x="158" y="52"/>
                </a:cxn>
                <a:cxn ang="0">
                  <a:pos x="172" y="120"/>
                </a:cxn>
                <a:cxn ang="0">
                  <a:pos x="92" y="202"/>
                </a:cxn>
              </a:cxnLst>
              <a:rect l="0" t="0" r="r" b="b"/>
              <a:pathLst>
                <a:path w="172" h="202">
                  <a:moveTo>
                    <a:pt x="92" y="202"/>
                  </a:moveTo>
                  <a:lnTo>
                    <a:pt x="0" y="112"/>
                  </a:lnTo>
                  <a:lnTo>
                    <a:pt x="47" y="58"/>
                  </a:lnTo>
                  <a:lnTo>
                    <a:pt x="67" y="0"/>
                  </a:lnTo>
                  <a:lnTo>
                    <a:pt x="83" y="0"/>
                  </a:lnTo>
                  <a:lnTo>
                    <a:pt x="158" y="52"/>
                  </a:lnTo>
                  <a:lnTo>
                    <a:pt x="172" y="120"/>
                  </a:lnTo>
                  <a:lnTo>
                    <a:pt x="92" y="202"/>
                  </a:lnTo>
                  <a:close/>
                </a:path>
              </a:pathLst>
            </a:custGeom>
            <a:solidFill>
              <a:schemeClr val="tx2"/>
            </a:solidFill>
            <a:ln w="9525">
              <a:solidFill>
                <a:schemeClr val="tx1"/>
              </a:solidFill>
              <a:round/>
              <a:headEnd/>
              <a:tailEnd/>
            </a:ln>
          </p:spPr>
          <p:txBody>
            <a:bodyPr/>
            <a:lstStyle/>
            <a:p>
              <a:endParaRPr lang="en-US" b="1" dirty="0"/>
            </a:p>
          </p:txBody>
        </p:sp>
        <p:sp>
          <p:nvSpPr>
            <p:cNvPr id="521" name="Freeform 477"/>
            <p:cNvSpPr>
              <a:spLocks/>
            </p:cNvSpPr>
            <p:nvPr/>
          </p:nvSpPr>
          <p:spPr bwMode="auto">
            <a:xfrm>
              <a:off x="5862638" y="3903663"/>
              <a:ext cx="285750" cy="257175"/>
            </a:xfrm>
            <a:custGeom>
              <a:avLst/>
              <a:gdLst/>
              <a:ahLst/>
              <a:cxnLst>
                <a:cxn ang="0">
                  <a:pos x="0" y="51"/>
                </a:cxn>
                <a:cxn ang="0">
                  <a:pos x="24" y="49"/>
                </a:cxn>
                <a:cxn ang="0">
                  <a:pos x="47" y="32"/>
                </a:cxn>
                <a:cxn ang="0">
                  <a:pos x="101" y="0"/>
                </a:cxn>
                <a:cxn ang="0">
                  <a:pos x="117" y="11"/>
                </a:cxn>
                <a:cxn ang="0">
                  <a:pos x="123" y="31"/>
                </a:cxn>
                <a:cxn ang="0">
                  <a:pos x="152" y="52"/>
                </a:cxn>
                <a:cxn ang="0">
                  <a:pos x="157" y="69"/>
                </a:cxn>
                <a:cxn ang="0">
                  <a:pos x="191" y="83"/>
                </a:cxn>
                <a:cxn ang="0">
                  <a:pos x="151" y="131"/>
                </a:cxn>
                <a:cxn ang="0">
                  <a:pos x="89" y="171"/>
                </a:cxn>
                <a:cxn ang="0">
                  <a:pos x="75" y="103"/>
                </a:cxn>
                <a:cxn ang="0">
                  <a:pos x="0" y="51"/>
                </a:cxn>
              </a:cxnLst>
              <a:rect l="0" t="0" r="r" b="b"/>
              <a:pathLst>
                <a:path w="191" h="171">
                  <a:moveTo>
                    <a:pt x="0" y="51"/>
                  </a:moveTo>
                  <a:lnTo>
                    <a:pt x="24" y="49"/>
                  </a:lnTo>
                  <a:lnTo>
                    <a:pt x="47" y="32"/>
                  </a:lnTo>
                  <a:lnTo>
                    <a:pt x="101" y="0"/>
                  </a:lnTo>
                  <a:lnTo>
                    <a:pt x="117" y="11"/>
                  </a:lnTo>
                  <a:lnTo>
                    <a:pt x="123" y="31"/>
                  </a:lnTo>
                  <a:lnTo>
                    <a:pt x="152" y="52"/>
                  </a:lnTo>
                  <a:lnTo>
                    <a:pt x="157" y="69"/>
                  </a:lnTo>
                  <a:lnTo>
                    <a:pt x="191" y="83"/>
                  </a:lnTo>
                  <a:lnTo>
                    <a:pt x="151" y="131"/>
                  </a:lnTo>
                  <a:lnTo>
                    <a:pt x="89" y="171"/>
                  </a:lnTo>
                  <a:lnTo>
                    <a:pt x="75" y="103"/>
                  </a:lnTo>
                  <a:lnTo>
                    <a:pt x="0" y="51"/>
                  </a:lnTo>
                  <a:close/>
                </a:path>
              </a:pathLst>
            </a:custGeom>
            <a:solidFill>
              <a:schemeClr val="tx2"/>
            </a:solidFill>
            <a:ln w="9525">
              <a:solidFill>
                <a:schemeClr val="tx1"/>
              </a:solidFill>
              <a:round/>
              <a:headEnd/>
              <a:tailEnd/>
            </a:ln>
          </p:spPr>
          <p:txBody>
            <a:bodyPr/>
            <a:lstStyle/>
            <a:p>
              <a:endParaRPr lang="en-US" b="1" dirty="0"/>
            </a:p>
          </p:txBody>
        </p:sp>
        <p:sp>
          <p:nvSpPr>
            <p:cNvPr id="522" name="Freeform 478"/>
            <p:cNvSpPr>
              <a:spLocks/>
            </p:cNvSpPr>
            <p:nvPr/>
          </p:nvSpPr>
          <p:spPr bwMode="auto">
            <a:xfrm>
              <a:off x="5473700" y="4014788"/>
              <a:ext cx="234950" cy="295275"/>
            </a:xfrm>
            <a:custGeom>
              <a:avLst/>
              <a:gdLst/>
              <a:ahLst/>
              <a:cxnLst>
                <a:cxn ang="0">
                  <a:pos x="33" y="0"/>
                </a:cxn>
                <a:cxn ang="0">
                  <a:pos x="157" y="108"/>
                </a:cxn>
                <a:cxn ang="0">
                  <a:pos x="113" y="148"/>
                </a:cxn>
                <a:cxn ang="0">
                  <a:pos x="113" y="159"/>
                </a:cxn>
                <a:cxn ang="0">
                  <a:pos x="78" y="197"/>
                </a:cxn>
                <a:cxn ang="0">
                  <a:pos x="78" y="169"/>
                </a:cxn>
                <a:cxn ang="0">
                  <a:pos x="0" y="103"/>
                </a:cxn>
                <a:cxn ang="0">
                  <a:pos x="33" y="0"/>
                </a:cxn>
              </a:cxnLst>
              <a:rect l="0" t="0" r="r" b="b"/>
              <a:pathLst>
                <a:path w="157" h="197">
                  <a:moveTo>
                    <a:pt x="33" y="0"/>
                  </a:moveTo>
                  <a:lnTo>
                    <a:pt x="157" y="108"/>
                  </a:lnTo>
                  <a:lnTo>
                    <a:pt x="113" y="148"/>
                  </a:lnTo>
                  <a:lnTo>
                    <a:pt x="113" y="159"/>
                  </a:lnTo>
                  <a:lnTo>
                    <a:pt x="78" y="197"/>
                  </a:lnTo>
                  <a:lnTo>
                    <a:pt x="78" y="169"/>
                  </a:lnTo>
                  <a:lnTo>
                    <a:pt x="0" y="103"/>
                  </a:lnTo>
                  <a:lnTo>
                    <a:pt x="33" y="0"/>
                  </a:lnTo>
                  <a:close/>
                </a:path>
              </a:pathLst>
            </a:custGeom>
            <a:solidFill>
              <a:schemeClr val="tx2"/>
            </a:solidFill>
            <a:ln w="9525">
              <a:solidFill>
                <a:schemeClr val="tx1"/>
              </a:solidFill>
              <a:round/>
              <a:headEnd/>
              <a:tailEnd/>
            </a:ln>
          </p:spPr>
          <p:txBody>
            <a:bodyPr/>
            <a:lstStyle/>
            <a:p>
              <a:endParaRPr lang="en-US" b="1" dirty="0"/>
            </a:p>
          </p:txBody>
        </p:sp>
        <p:sp>
          <p:nvSpPr>
            <p:cNvPr id="523" name="Freeform 479"/>
            <p:cNvSpPr>
              <a:spLocks/>
            </p:cNvSpPr>
            <p:nvPr/>
          </p:nvSpPr>
          <p:spPr bwMode="auto">
            <a:xfrm>
              <a:off x="6846888" y="2363788"/>
              <a:ext cx="276225" cy="209550"/>
            </a:xfrm>
            <a:custGeom>
              <a:avLst/>
              <a:gdLst/>
              <a:ahLst/>
              <a:cxnLst>
                <a:cxn ang="0">
                  <a:pos x="117" y="24"/>
                </a:cxn>
                <a:cxn ang="0">
                  <a:pos x="120" y="77"/>
                </a:cxn>
                <a:cxn ang="0">
                  <a:pos x="97" y="78"/>
                </a:cxn>
                <a:cxn ang="0">
                  <a:pos x="86" y="90"/>
                </a:cxn>
                <a:cxn ang="0">
                  <a:pos x="80" y="91"/>
                </a:cxn>
                <a:cxn ang="0">
                  <a:pos x="76" y="87"/>
                </a:cxn>
                <a:cxn ang="0">
                  <a:pos x="65" y="87"/>
                </a:cxn>
                <a:cxn ang="0">
                  <a:pos x="58" y="83"/>
                </a:cxn>
                <a:cxn ang="0">
                  <a:pos x="44" y="83"/>
                </a:cxn>
                <a:cxn ang="0">
                  <a:pos x="34" y="90"/>
                </a:cxn>
                <a:cxn ang="0">
                  <a:pos x="20" y="90"/>
                </a:cxn>
                <a:cxn ang="0">
                  <a:pos x="0" y="75"/>
                </a:cxn>
                <a:cxn ang="0">
                  <a:pos x="0" y="0"/>
                </a:cxn>
                <a:cxn ang="0">
                  <a:pos x="31" y="7"/>
                </a:cxn>
                <a:cxn ang="0">
                  <a:pos x="62" y="26"/>
                </a:cxn>
                <a:cxn ang="0">
                  <a:pos x="66" y="24"/>
                </a:cxn>
                <a:cxn ang="0">
                  <a:pos x="76" y="24"/>
                </a:cxn>
                <a:cxn ang="0">
                  <a:pos x="89" y="20"/>
                </a:cxn>
                <a:cxn ang="0">
                  <a:pos x="99" y="20"/>
                </a:cxn>
                <a:cxn ang="0">
                  <a:pos x="116" y="24"/>
                </a:cxn>
                <a:cxn ang="0">
                  <a:pos x="117" y="24"/>
                </a:cxn>
              </a:cxnLst>
              <a:rect l="0" t="0" r="r" b="b"/>
              <a:pathLst>
                <a:path w="120" h="91">
                  <a:moveTo>
                    <a:pt x="117" y="24"/>
                  </a:moveTo>
                  <a:cubicBezTo>
                    <a:pt x="120" y="77"/>
                    <a:pt x="120" y="77"/>
                    <a:pt x="120" y="77"/>
                  </a:cubicBezTo>
                  <a:cubicBezTo>
                    <a:pt x="97" y="78"/>
                    <a:pt x="97" y="78"/>
                    <a:pt x="97" y="78"/>
                  </a:cubicBezTo>
                  <a:cubicBezTo>
                    <a:pt x="86" y="90"/>
                    <a:pt x="86" y="90"/>
                    <a:pt x="86" y="90"/>
                  </a:cubicBezTo>
                  <a:cubicBezTo>
                    <a:pt x="80" y="91"/>
                    <a:pt x="80" y="91"/>
                    <a:pt x="80" y="91"/>
                  </a:cubicBezTo>
                  <a:cubicBezTo>
                    <a:pt x="76" y="87"/>
                    <a:pt x="76" y="87"/>
                    <a:pt x="76" y="87"/>
                  </a:cubicBezTo>
                  <a:cubicBezTo>
                    <a:pt x="65" y="87"/>
                    <a:pt x="65" y="87"/>
                    <a:pt x="65" y="87"/>
                  </a:cubicBezTo>
                  <a:cubicBezTo>
                    <a:pt x="58" y="83"/>
                    <a:pt x="58" y="83"/>
                    <a:pt x="58" y="83"/>
                  </a:cubicBezTo>
                  <a:cubicBezTo>
                    <a:pt x="44" y="83"/>
                    <a:pt x="44" y="83"/>
                    <a:pt x="44" y="83"/>
                  </a:cubicBezTo>
                  <a:cubicBezTo>
                    <a:pt x="34" y="90"/>
                    <a:pt x="34" y="90"/>
                    <a:pt x="34" y="90"/>
                  </a:cubicBezTo>
                  <a:cubicBezTo>
                    <a:pt x="20" y="90"/>
                    <a:pt x="20" y="90"/>
                    <a:pt x="20" y="90"/>
                  </a:cubicBezTo>
                  <a:cubicBezTo>
                    <a:pt x="0" y="75"/>
                    <a:pt x="0" y="75"/>
                    <a:pt x="0" y="75"/>
                  </a:cubicBezTo>
                  <a:cubicBezTo>
                    <a:pt x="0" y="0"/>
                    <a:pt x="0" y="0"/>
                    <a:pt x="0" y="0"/>
                  </a:cubicBezTo>
                  <a:cubicBezTo>
                    <a:pt x="10" y="5"/>
                    <a:pt x="21" y="3"/>
                    <a:pt x="31" y="7"/>
                  </a:cubicBezTo>
                  <a:cubicBezTo>
                    <a:pt x="45" y="12"/>
                    <a:pt x="48" y="24"/>
                    <a:pt x="62" y="26"/>
                  </a:cubicBezTo>
                  <a:cubicBezTo>
                    <a:pt x="66" y="24"/>
                    <a:pt x="66" y="24"/>
                    <a:pt x="66" y="24"/>
                  </a:cubicBezTo>
                  <a:cubicBezTo>
                    <a:pt x="76" y="24"/>
                    <a:pt x="76" y="24"/>
                    <a:pt x="76" y="24"/>
                  </a:cubicBezTo>
                  <a:cubicBezTo>
                    <a:pt x="81" y="22"/>
                    <a:pt x="84" y="21"/>
                    <a:pt x="89" y="20"/>
                  </a:cubicBezTo>
                  <a:cubicBezTo>
                    <a:pt x="99" y="20"/>
                    <a:pt x="99" y="20"/>
                    <a:pt x="99" y="20"/>
                  </a:cubicBezTo>
                  <a:cubicBezTo>
                    <a:pt x="104" y="25"/>
                    <a:pt x="110" y="25"/>
                    <a:pt x="116" y="24"/>
                  </a:cubicBezTo>
                  <a:lnTo>
                    <a:pt x="117" y="24"/>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24" name="Freeform 480"/>
            <p:cNvSpPr>
              <a:spLocks/>
            </p:cNvSpPr>
            <p:nvPr/>
          </p:nvSpPr>
          <p:spPr bwMode="auto">
            <a:xfrm>
              <a:off x="6705600" y="2517775"/>
              <a:ext cx="123825" cy="187325"/>
            </a:xfrm>
            <a:custGeom>
              <a:avLst/>
              <a:gdLst/>
              <a:ahLst/>
              <a:cxnLst>
                <a:cxn ang="0">
                  <a:pos x="0" y="6"/>
                </a:cxn>
                <a:cxn ang="0">
                  <a:pos x="16" y="8"/>
                </a:cxn>
                <a:cxn ang="0">
                  <a:pos x="22" y="0"/>
                </a:cxn>
                <a:cxn ang="0">
                  <a:pos x="76" y="0"/>
                </a:cxn>
                <a:cxn ang="0">
                  <a:pos x="80" y="8"/>
                </a:cxn>
                <a:cxn ang="0">
                  <a:pos x="83" y="126"/>
                </a:cxn>
                <a:cxn ang="0">
                  <a:pos x="54" y="103"/>
                </a:cxn>
                <a:cxn ang="0">
                  <a:pos x="40" y="100"/>
                </a:cxn>
                <a:cxn ang="0">
                  <a:pos x="33" y="95"/>
                </a:cxn>
                <a:cxn ang="0">
                  <a:pos x="0" y="114"/>
                </a:cxn>
                <a:cxn ang="0">
                  <a:pos x="0" y="6"/>
                </a:cxn>
              </a:cxnLst>
              <a:rect l="0" t="0" r="r" b="b"/>
              <a:pathLst>
                <a:path w="83" h="126">
                  <a:moveTo>
                    <a:pt x="0" y="6"/>
                  </a:moveTo>
                  <a:lnTo>
                    <a:pt x="16" y="8"/>
                  </a:lnTo>
                  <a:lnTo>
                    <a:pt x="22" y="0"/>
                  </a:lnTo>
                  <a:lnTo>
                    <a:pt x="76" y="0"/>
                  </a:lnTo>
                  <a:lnTo>
                    <a:pt x="80" y="8"/>
                  </a:lnTo>
                  <a:lnTo>
                    <a:pt x="83" y="126"/>
                  </a:lnTo>
                  <a:lnTo>
                    <a:pt x="54" y="103"/>
                  </a:lnTo>
                  <a:lnTo>
                    <a:pt x="40" y="100"/>
                  </a:lnTo>
                  <a:lnTo>
                    <a:pt x="33" y="95"/>
                  </a:lnTo>
                  <a:lnTo>
                    <a:pt x="0" y="114"/>
                  </a:lnTo>
                  <a:lnTo>
                    <a:pt x="0" y="6"/>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25" name="Freeform 481"/>
            <p:cNvSpPr>
              <a:spLocks/>
            </p:cNvSpPr>
            <p:nvPr/>
          </p:nvSpPr>
          <p:spPr bwMode="auto">
            <a:xfrm>
              <a:off x="6824663" y="2528888"/>
              <a:ext cx="65087" cy="222250"/>
            </a:xfrm>
            <a:custGeom>
              <a:avLst/>
              <a:gdLst/>
              <a:ahLst/>
              <a:cxnLst>
                <a:cxn ang="0">
                  <a:pos x="43" y="27"/>
                </a:cxn>
                <a:cxn ang="0">
                  <a:pos x="43" y="148"/>
                </a:cxn>
                <a:cxn ang="0">
                  <a:pos x="31" y="148"/>
                </a:cxn>
                <a:cxn ang="0">
                  <a:pos x="23" y="138"/>
                </a:cxn>
                <a:cxn ang="0">
                  <a:pos x="13" y="135"/>
                </a:cxn>
                <a:cxn ang="0">
                  <a:pos x="13" y="126"/>
                </a:cxn>
                <a:cxn ang="0">
                  <a:pos x="3" y="118"/>
                </a:cxn>
                <a:cxn ang="0">
                  <a:pos x="0" y="0"/>
                </a:cxn>
                <a:cxn ang="0">
                  <a:pos x="14" y="4"/>
                </a:cxn>
                <a:cxn ang="0">
                  <a:pos x="43" y="27"/>
                </a:cxn>
              </a:cxnLst>
              <a:rect l="0" t="0" r="r" b="b"/>
              <a:pathLst>
                <a:path w="43" h="148">
                  <a:moveTo>
                    <a:pt x="43" y="27"/>
                  </a:moveTo>
                  <a:lnTo>
                    <a:pt x="43" y="148"/>
                  </a:lnTo>
                  <a:lnTo>
                    <a:pt x="31" y="148"/>
                  </a:lnTo>
                  <a:lnTo>
                    <a:pt x="23" y="138"/>
                  </a:lnTo>
                  <a:lnTo>
                    <a:pt x="13" y="135"/>
                  </a:lnTo>
                  <a:lnTo>
                    <a:pt x="13" y="126"/>
                  </a:lnTo>
                  <a:lnTo>
                    <a:pt x="3" y="118"/>
                  </a:lnTo>
                  <a:lnTo>
                    <a:pt x="0" y="0"/>
                  </a:lnTo>
                  <a:lnTo>
                    <a:pt x="14" y="4"/>
                  </a:lnTo>
                  <a:lnTo>
                    <a:pt x="43" y="2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26" name="Freeform 482"/>
            <p:cNvSpPr>
              <a:spLocks/>
            </p:cNvSpPr>
            <p:nvPr/>
          </p:nvSpPr>
          <p:spPr bwMode="auto">
            <a:xfrm>
              <a:off x="6889750" y="2540000"/>
              <a:ext cx="241300" cy="211138"/>
            </a:xfrm>
            <a:custGeom>
              <a:avLst/>
              <a:gdLst/>
              <a:ahLst/>
              <a:cxnLst>
                <a:cxn ang="0">
                  <a:pos x="0" y="20"/>
                </a:cxn>
                <a:cxn ang="0">
                  <a:pos x="24" y="20"/>
                </a:cxn>
                <a:cxn ang="0">
                  <a:pos x="39" y="10"/>
                </a:cxn>
                <a:cxn ang="0">
                  <a:pos x="60" y="10"/>
                </a:cxn>
                <a:cxn ang="0">
                  <a:pos x="71" y="16"/>
                </a:cxn>
                <a:cxn ang="0">
                  <a:pos x="88" y="16"/>
                </a:cxn>
                <a:cxn ang="0">
                  <a:pos x="94" y="22"/>
                </a:cxn>
                <a:cxn ang="0">
                  <a:pos x="104" y="20"/>
                </a:cxn>
                <a:cxn ang="0">
                  <a:pos x="121" y="2"/>
                </a:cxn>
                <a:cxn ang="0">
                  <a:pos x="156" y="0"/>
                </a:cxn>
                <a:cxn ang="0">
                  <a:pos x="161" y="134"/>
                </a:cxn>
                <a:cxn ang="0">
                  <a:pos x="0" y="141"/>
                </a:cxn>
                <a:cxn ang="0">
                  <a:pos x="0" y="20"/>
                </a:cxn>
              </a:cxnLst>
              <a:rect l="0" t="0" r="r" b="b"/>
              <a:pathLst>
                <a:path w="161" h="141">
                  <a:moveTo>
                    <a:pt x="0" y="20"/>
                  </a:moveTo>
                  <a:lnTo>
                    <a:pt x="24" y="20"/>
                  </a:lnTo>
                  <a:lnTo>
                    <a:pt x="39" y="10"/>
                  </a:lnTo>
                  <a:lnTo>
                    <a:pt x="60" y="10"/>
                  </a:lnTo>
                  <a:lnTo>
                    <a:pt x="71" y="16"/>
                  </a:lnTo>
                  <a:lnTo>
                    <a:pt x="88" y="16"/>
                  </a:lnTo>
                  <a:lnTo>
                    <a:pt x="94" y="22"/>
                  </a:lnTo>
                  <a:lnTo>
                    <a:pt x="104" y="20"/>
                  </a:lnTo>
                  <a:lnTo>
                    <a:pt x="121" y="2"/>
                  </a:lnTo>
                  <a:lnTo>
                    <a:pt x="156" y="0"/>
                  </a:lnTo>
                  <a:lnTo>
                    <a:pt x="161" y="134"/>
                  </a:lnTo>
                  <a:lnTo>
                    <a:pt x="0" y="141"/>
                  </a:lnTo>
                  <a:lnTo>
                    <a:pt x="0" y="20"/>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27" name="Freeform 483"/>
            <p:cNvSpPr>
              <a:spLocks/>
            </p:cNvSpPr>
            <p:nvPr/>
          </p:nvSpPr>
          <p:spPr bwMode="auto">
            <a:xfrm>
              <a:off x="6704013" y="2659063"/>
              <a:ext cx="163512" cy="92075"/>
            </a:xfrm>
            <a:custGeom>
              <a:avLst/>
              <a:gdLst/>
              <a:ahLst/>
              <a:cxnLst>
                <a:cxn ang="0">
                  <a:pos x="1" y="19"/>
                </a:cxn>
                <a:cxn ang="0">
                  <a:pos x="0" y="42"/>
                </a:cxn>
                <a:cxn ang="0">
                  <a:pos x="0" y="61"/>
                </a:cxn>
                <a:cxn ang="0">
                  <a:pos x="109" y="56"/>
                </a:cxn>
                <a:cxn ang="0">
                  <a:pos x="104" y="51"/>
                </a:cxn>
                <a:cxn ang="0">
                  <a:pos x="94" y="48"/>
                </a:cxn>
                <a:cxn ang="0">
                  <a:pos x="94" y="39"/>
                </a:cxn>
                <a:cxn ang="0">
                  <a:pos x="83" y="30"/>
                </a:cxn>
                <a:cxn ang="0">
                  <a:pos x="55" y="8"/>
                </a:cxn>
                <a:cxn ang="0">
                  <a:pos x="43" y="5"/>
                </a:cxn>
                <a:cxn ang="0">
                  <a:pos x="34" y="0"/>
                </a:cxn>
                <a:cxn ang="0">
                  <a:pos x="1" y="19"/>
                </a:cxn>
              </a:cxnLst>
              <a:rect l="0" t="0" r="r" b="b"/>
              <a:pathLst>
                <a:path w="109" h="61">
                  <a:moveTo>
                    <a:pt x="1" y="19"/>
                  </a:moveTo>
                  <a:lnTo>
                    <a:pt x="0" y="42"/>
                  </a:lnTo>
                  <a:lnTo>
                    <a:pt x="0" y="61"/>
                  </a:lnTo>
                  <a:lnTo>
                    <a:pt x="109" y="56"/>
                  </a:lnTo>
                  <a:lnTo>
                    <a:pt x="104" y="51"/>
                  </a:lnTo>
                  <a:lnTo>
                    <a:pt x="94" y="48"/>
                  </a:lnTo>
                  <a:lnTo>
                    <a:pt x="94" y="39"/>
                  </a:lnTo>
                  <a:lnTo>
                    <a:pt x="83" y="30"/>
                  </a:lnTo>
                  <a:lnTo>
                    <a:pt x="55" y="8"/>
                  </a:lnTo>
                  <a:lnTo>
                    <a:pt x="43" y="5"/>
                  </a:lnTo>
                  <a:lnTo>
                    <a:pt x="34" y="0"/>
                  </a:lnTo>
                  <a:lnTo>
                    <a:pt x="1" y="19"/>
                  </a:lnTo>
                  <a:close/>
                </a:path>
              </a:pathLst>
            </a:custGeom>
            <a:solidFill>
              <a:srgbClr val="B3B4B4"/>
            </a:solidFill>
            <a:ln w="9525">
              <a:solidFill>
                <a:schemeClr val="tx1"/>
              </a:solidFill>
              <a:round/>
              <a:headEnd/>
              <a:tailEnd/>
            </a:ln>
          </p:spPr>
          <p:txBody>
            <a:bodyPr/>
            <a:lstStyle/>
            <a:p>
              <a:endParaRPr lang="en-US" b="1" dirty="0"/>
            </a:p>
          </p:txBody>
        </p:sp>
        <p:sp>
          <p:nvSpPr>
            <p:cNvPr id="528" name="Freeform 484"/>
            <p:cNvSpPr>
              <a:spLocks/>
            </p:cNvSpPr>
            <p:nvPr/>
          </p:nvSpPr>
          <p:spPr bwMode="auto">
            <a:xfrm>
              <a:off x="6704013" y="2743200"/>
              <a:ext cx="176212" cy="187325"/>
            </a:xfrm>
            <a:custGeom>
              <a:avLst/>
              <a:gdLst/>
              <a:ahLst/>
              <a:cxnLst>
                <a:cxn ang="0">
                  <a:pos x="0" y="5"/>
                </a:cxn>
                <a:cxn ang="0">
                  <a:pos x="0" y="115"/>
                </a:cxn>
                <a:cxn ang="0">
                  <a:pos x="47" y="125"/>
                </a:cxn>
                <a:cxn ang="0">
                  <a:pos x="91" y="106"/>
                </a:cxn>
                <a:cxn ang="0">
                  <a:pos x="103" y="82"/>
                </a:cxn>
                <a:cxn ang="0">
                  <a:pos x="107" y="85"/>
                </a:cxn>
                <a:cxn ang="0">
                  <a:pos x="118" y="82"/>
                </a:cxn>
                <a:cxn ang="0">
                  <a:pos x="118" y="5"/>
                </a:cxn>
                <a:cxn ang="0">
                  <a:pos x="112" y="5"/>
                </a:cxn>
                <a:cxn ang="0">
                  <a:pos x="109" y="0"/>
                </a:cxn>
                <a:cxn ang="0">
                  <a:pos x="0" y="5"/>
                </a:cxn>
              </a:cxnLst>
              <a:rect l="0" t="0" r="r" b="b"/>
              <a:pathLst>
                <a:path w="118" h="125">
                  <a:moveTo>
                    <a:pt x="0" y="5"/>
                  </a:moveTo>
                  <a:lnTo>
                    <a:pt x="0" y="115"/>
                  </a:lnTo>
                  <a:lnTo>
                    <a:pt x="47" y="125"/>
                  </a:lnTo>
                  <a:lnTo>
                    <a:pt x="91" y="106"/>
                  </a:lnTo>
                  <a:lnTo>
                    <a:pt x="103" y="82"/>
                  </a:lnTo>
                  <a:lnTo>
                    <a:pt x="107" y="85"/>
                  </a:lnTo>
                  <a:lnTo>
                    <a:pt x="118" y="82"/>
                  </a:lnTo>
                  <a:lnTo>
                    <a:pt x="118" y="5"/>
                  </a:lnTo>
                  <a:lnTo>
                    <a:pt x="112" y="5"/>
                  </a:lnTo>
                  <a:lnTo>
                    <a:pt x="109" y="0"/>
                  </a:lnTo>
                  <a:lnTo>
                    <a:pt x="0" y="5"/>
                  </a:lnTo>
                  <a:close/>
                </a:path>
              </a:pathLst>
            </a:custGeom>
            <a:solidFill>
              <a:srgbClr val="B3B4B4"/>
            </a:solidFill>
            <a:ln w="9525">
              <a:solidFill>
                <a:schemeClr val="tx1"/>
              </a:solidFill>
              <a:round/>
              <a:headEnd/>
              <a:tailEnd/>
            </a:ln>
          </p:spPr>
          <p:txBody>
            <a:bodyPr/>
            <a:lstStyle/>
            <a:p>
              <a:endParaRPr lang="en-US" b="1" dirty="0"/>
            </a:p>
          </p:txBody>
        </p:sp>
        <p:sp>
          <p:nvSpPr>
            <p:cNvPr id="529" name="Freeform 485"/>
            <p:cNvSpPr>
              <a:spLocks/>
            </p:cNvSpPr>
            <p:nvPr/>
          </p:nvSpPr>
          <p:spPr bwMode="auto">
            <a:xfrm>
              <a:off x="6880225" y="2740025"/>
              <a:ext cx="258763" cy="100013"/>
            </a:xfrm>
            <a:custGeom>
              <a:avLst/>
              <a:gdLst/>
              <a:ahLst/>
              <a:cxnLst>
                <a:cxn ang="0">
                  <a:pos x="0" y="7"/>
                </a:cxn>
                <a:cxn ang="0">
                  <a:pos x="6" y="7"/>
                </a:cxn>
                <a:cxn ang="0">
                  <a:pos x="167" y="0"/>
                </a:cxn>
                <a:cxn ang="0">
                  <a:pos x="173" y="60"/>
                </a:cxn>
                <a:cxn ang="0">
                  <a:pos x="162" y="60"/>
                </a:cxn>
                <a:cxn ang="0">
                  <a:pos x="156" y="53"/>
                </a:cxn>
                <a:cxn ang="0">
                  <a:pos x="143" y="54"/>
                </a:cxn>
                <a:cxn ang="0">
                  <a:pos x="139" y="60"/>
                </a:cxn>
                <a:cxn ang="0">
                  <a:pos x="127" y="60"/>
                </a:cxn>
                <a:cxn ang="0">
                  <a:pos x="125" y="54"/>
                </a:cxn>
                <a:cxn ang="0">
                  <a:pos x="113" y="51"/>
                </a:cxn>
                <a:cxn ang="0">
                  <a:pos x="97" y="54"/>
                </a:cxn>
                <a:cxn ang="0">
                  <a:pos x="94" y="63"/>
                </a:cxn>
                <a:cxn ang="0">
                  <a:pos x="82" y="67"/>
                </a:cxn>
                <a:cxn ang="0">
                  <a:pos x="51" y="65"/>
                </a:cxn>
                <a:cxn ang="0">
                  <a:pos x="0" y="47"/>
                </a:cxn>
                <a:cxn ang="0">
                  <a:pos x="0" y="7"/>
                </a:cxn>
              </a:cxnLst>
              <a:rect l="0" t="0" r="r" b="b"/>
              <a:pathLst>
                <a:path w="173" h="67">
                  <a:moveTo>
                    <a:pt x="0" y="7"/>
                  </a:moveTo>
                  <a:lnTo>
                    <a:pt x="6" y="7"/>
                  </a:lnTo>
                  <a:lnTo>
                    <a:pt x="167" y="0"/>
                  </a:lnTo>
                  <a:lnTo>
                    <a:pt x="173" y="60"/>
                  </a:lnTo>
                  <a:lnTo>
                    <a:pt x="162" y="60"/>
                  </a:lnTo>
                  <a:lnTo>
                    <a:pt x="156" y="53"/>
                  </a:lnTo>
                  <a:lnTo>
                    <a:pt x="143" y="54"/>
                  </a:lnTo>
                  <a:lnTo>
                    <a:pt x="139" y="60"/>
                  </a:lnTo>
                  <a:lnTo>
                    <a:pt x="127" y="60"/>
                  </a:lnTo>
                  <a:lnTo>
                    <a:pt x="125" y="54"/>
                  </a:lnTo>
                  <a:lnTo>
                    <a:pt x="113" y="51"/>
                  </a:lnTo>
                  <a:lnTo>
                    <a:pt x="97" y="54"/>
                  </a:lnTo>
                  <a:lnTo>
                    <a:pt x="94" y="63"/>
                  </a:lnTo>
                  <a:lnTo>
                    <a:pt x="82" y="67"/>
                  </a:lnTo>
                  <a:lnTo>
                    <a:pt x="51" y="65"/>
                  </a:lnTo>
                  <a:lnTo>
                    <a:pt x="0" y="47"/>
                  </a:lnTo>
                  <a:lnTo>
                    <a:pt x="0" y="7"/>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30" name="Freeform 486"/>
            <p:cNvSpPr>
              <a:spLocks/>
            </p:cNvSpPr>
            <p:nvPr/>
          </p:nvSpPr>
          <p:spPr bwMode="auto">
            <a:xfrm>
              <a:off x="6931025" y="2978150"/>
              <a:ext cx="242888" cy="207963"/>
            </a:xfrm>
            <a:custGeom>
              <a:avLst/>
              <a:gdLst/>
              <a:ahLst/>
              <a:cxnLst>
                <a:cxn ang="0">
                  <a:pos x="31" y="5"/>
                </a:cxn>
                <a:cxn ang="0">
                  <a:pos x="23" y="32"/>
                </a:cxn>
                <a:cxn ang="0">
                  <a:pos x="16" y="51"/>
                </a:cxn>
                <a:cxn ang="0">
                  <a:pos x="8" y="60"/>
                </a:cxn>
                <a:cxn ang="0">
                  <a:pos x="0" y="111"/>
                </a:cxn>
                <a:cxn ang="0">
                  <a:pos x="8" y="139"/>
                </a:cxn>
                <a:cxn ang="0">
                  <a:pos x="32" y="137"/>
                </a:cxn>
                <a:cxn ang="0">
                  <a:pos x="162" y="132"/>
                </a:cxn>
                <a:cxn ang="0">
                  <a:pos x="149" y="119"/>
                </a:cxn>
                <a:cxn ang="0">
                  <a:pos x="143" y="0"/>
                </a:cxn>
                <a:cxn ang="0">
                  <a:pos x="80" y="20"/>
                </a:cxn>
                <a:cxn ang="0">
                  <a:pos x="62" y="20"/>
                </a:cxn>
                <a:cxn ang="0">
                  <a:pos x="31" y="5"/>
                </a:cxn>
              </a:cxnLst>
              <a:rect l="0" t="0" r="r" b="b"/>
              <a:pathLst>
                <a:path w="162" h="139">
                  <a:moveTo>
                    <a:pt x="31" y="5"/>
                  </a:moveTo>
                  <a:lnTo>
                    <a:pt x="23" y="32"/>
                  </a:lnTo>
                  <a:lnTo>
                    <a:pt x="16" y="51"/>
                  </a:lnTo>
                  <a:lnTo>
                    <a:pt x="8" y="60"/>
                  </a:lnTo>
                  <a:lnTo>
                    <a:pt x="0" y="111"/>
                  </a:lnTo>
                  <a:lnTo>
                    <a:pt x="8" y="139"/>
                  </a:lnTo>
                  <a:lnTo>
                    <a:pt x="32" y="137"/>
                  </a:lnTo>
                  <a:lnTo>
                    <a:pt x="162" y="132"/>
                  </a:lnTo>
                  <a:lnTo>
                    <a:pt x="149" y="119"/>
                  </a:lnTo>
                  <a:lnTo>
                    <a:pt x="143" y="0"/>
                  </a:lnTo>
                  <a:lnTo>
                    <a:pt x="80" y="20"/>
                  </a:lnTo>
                  <a:lnTo>
                    <a:pt x="62" y="20"/>
                  </a:lnTo>
                  <a:lnTo>
                    <a:pt x="31" y="5"/>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31" name="Freeform 487"/>
            <p:cNvSpPr>
              <a:spLocks/>
            </p:cNvSpPr>
            <p:nvPr/>
          </p:nvSpPr>
          <p:spPr bwMode="auto">
            <a:xfrm>
              <a:off x="6880225" y="2809875"/>
              <a:ext cx="265113" cy="198438"/>
            </a:xfrm>
            <a:custGeom>
              <a:avLst/>
              <a:gdLst/>
              <a:ahLst/>
              <a:cxnLst>
                <a:cxn ang="0">
                  <a:pos x="177" y="112"/>
                </a:cxn>
                <a:cxn ang="0">
                  <a:pos x="114" y="132"/>
                </a:cxn>
                <a:cxn ang="0">
                  <a:pos x="96" y="132"/>
                </a:cxn>
                <a:cxn ang="0">
                  <a:pos x="65" y="117"/>
                </a:cxn>
                <a:cxn ang="0">
                  <a:pos x="62" y="114"/>
                </a:cxn>
                <a:cxn ang="0">
                  <a:pos x="36" y="115"/>
                </a:cxn>
                <a:cxn ang="0">
                  <a:pos x="17" y="114"/>
                </a:cxn>
                <a:cxn ang="0">
                  <a:pos x="0" y="109"/>
                </a:cxn>
                <a:cxn ang="0">
                  <a:pos x="0" y="37"/>
                </a:cxn>
                <a:cxn ang="0">
                  <a:pos x="0" y="0"/>
                </a:cxn>
                <a:cxn ang="0">
                  <a:pos x="51" y="18"/>
                </a:cxn>
                <a:cxn ang="0">
                  <a:pos x="82" y="20"/>
                </a:cxn>
                <a:cxn ang="0">
                  <a:pos x="94" y="16"/>
                </a:cxn>
                <a:cxn ang="0">
                  <a:pos x="97" y="7"/>
                </a:cxn>
                <a:cxn ang="0">
                  <a:pos x="113" y="4"/>
                </a:cxn>
                <a:cxn ang="0">
                  <a:pos x="125" y="7"/>
                </a:cxn>
                <a:cxn ang="0">
                  <a:pos x="127" y="13"/>
                </a:cxn>
                <a:cxn ang="0">
                  <a:pos x="139" y="13"/>
                </a:cxn>
                <a:cxn ang="0">
                  <a:pos x="143" y="7"/>
                </a:cxn>
                <a:cxn ang="0">
                  <a:pos x="156" y="6"/>
                </a:cxn>
                <a:cxn ang="0">
                  <a:pos x="162" y="13"/>
                </a:cxn>
                <a:cxn ang="0">
                  <a:pos x="173" y="13"/>
                </a:cxn>
                <a:cxn ang="0">
                  <a:pos x="177" y="112"/>
                </a:cxn>
              </a:cxnLst>
              <a:rect l="0" t="0" r="r" b="b"/>
              <a:pathLst>
                <a:path w="177" h="132">
                  <a:moveTo>
                    <a:pt x="177" y="112"/>
                  </a:moveTo>
                  <a:lnTo>
                    <a:pt x="114" y="132"/>
                  </a:lnTo>
                  <a:lnTo>
                    <a:pt x="96" y="132"/>
                  </a:lnTo>
                  <a:lnTo>
                    <a:pt x="65" y="117"/>
                  </a:lnTo>
                  <a:lnTo>
                    <a:pt x="62" y="114"/>
                  </a:lnTo>
                  <a:lnTo>
                    <a:pt x="36" y="115"/>
                  </a:lnTo>
                  <a:lnTo>
                    <a:pt x="17" y="114"/>
                  </a:lnTo>
                  <a:lnTo>
                    <a:pt x="0" y="109"/>
                  </a:lnTo>
                  <a:lnTo>
                    <a:pt x="0" y="37"/>
                  </a:lnTo>
                  <a:lnTo>
                    <a:pt x="0" y="0"/>
                  </a:lnTo>
                  <a:lnTo>
                    <a:pt x="51" y="18"/>
                  </a:lnTo>
                  <a:lnTo>
                    <a:pt x="82" y="20"/>
                  </a:lnTo>
                  <a:lnTo>
                    <a:pt x="94" y="16"/>
                  </a:lnTo>
                  <a:lnTo>
                    <a:pt x="97" y="7"/>
                  </a:lnTo>
                  <a:lnTo>
                    <a:pt x="113" y="4"/>
                  </a:lnTo>
                  <a:lnTo>
                    <a:pt x="125" y="7"/>
                  </a:lnTo>
                  <a:lnTo>
                    <a:pt x="127" y="13"/>
                  </a:lnTo>
                  <a:lnTo>
                    <a:pt x="139" y="13"/>
                  </a:lnTo>
                  <a:lnTo>
                    <a:pt x="143" y="7"/>
                  </a:lnTo>
                  <a:lnTo>
                    <a:pt x="156" y="6"/>
                  </a:lnTo>
                  <a:lnTo>
                    <a:pt x="162" y="13"/>
                  </a:lnTo>
                  <a:lnTo>
                    <a:pt x="173" y="13"/>
                  </a:lnTo>
                  <a:lnTo>
                    <a:pt x="177" y="112"/>
                  </a:lnTo>
                  <a:close/>
                </a:path>
              </a:pathLst>
            </a:custGeom>
            <a:solidFill>
              <a:schemeClr val="bg1">
                <a:lumMod val="75000"/>
              </a:schemeClr>
            </a:solidFill>
            <a:ln w="9525">
              <a:solidFill>
                <a:schemeClr val="tx1"/>
              </a:solidFill>
              <a:round/>
              <a:headEnd/>
              <a:tailEnd/>
            </a:ln>
          </p:spPr>
          <p:txBody>
            <a:bodyPr/>
            <a:lstStyle/>
            <a:p>
              <a:endParaRPr lang="en-US" b="1" dirty="0"/>
            </a:p>
          </p:txBody>
        </p:sp>
        <p:sp>
          <p:nvSpPr>
            <p:cNvPr id="532" name="Freeform 488"/>
            <p:cNvSpPr>
              <a:spLocks/>
            </p:cNvSpPr>
            <p:nvPr/>
          </p:nvSpPr>
          <p:spPr bwMode="auto">
            <a:xfrm>
              <a:off x="3621088" y="1066800"/>
              <a:ext cx="320675" cy="209550"/>
            </a:xfrm>
            <a:custGeom>
              <a:avLst/>
              <a:gdLst/>
              <a:ahLst/>
              <a:cxnLst>
                <a:cxn ang="0">
                  <a:pos x="4" y="0"/>
                </a:cxn>
                <a:cxn ang="0">
                  <a:pos x="214" y="3"/>
                </a:cxn>
                <a:cxn ang="0">
                  <a:pos x="214" y="141"/>
                </a:cxn>
                <a:cxn ang="0">
                  <a:pos x="0" y="134"/>
                </a:cxn>
                <a:cxn ang="0">
                  <a:pos x="4" y="0"/>
                </a:cxn>
              </a:cxnLst>
              <a:rect l="0" t="0" r="r" b="b"/>
              <a:pathLst>
                <a:path w="214" h="141">
                  <a:moveTo>
                    <a:pt x="4" y="0"/>
                  </a:moveTo>
                  <a:lnTo>
                    <a:pt x="214" y="3"/>
                  </a:lnTo>
                  <a:lnTo>
                    <a:pt x="214" y="141"/>
                  </a:lnTo>
                  <a:lnTo>
                    <a:pt x="0" y="134"/>
                  </a:lnTo>
                  <a:lnTo>
                    <a:pt x="4"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3" name="Freeform 489"/>
            <p:cNvSpPr>
              <a:spLocks/>
            </p:cNvSpPr>
            <p:nvPr/>
          </p:nvSpPr>
          <p:spPr bwMode="auto">
            <a:xfrm>
              <a:off x="3941763" y="1069975"/>
              <a:ext cx="211137" cy="209550"/>
            </a:xfrm>
            <a:custGeom>
              <a:avLst/>
              <a:gdLst/>
              <a:ahLst/>
              <a:cxnLst>
                <a:cxn ang="0">
                  <a:pos x="0" y="0"/>
                </a:cxn>
                <a:cxn ang="0">
                  <a:pos x="141" y="6"/>
                </a:cxn>
                <a:cxn ang="0">
                  <a:pos x="141" y="140"/>
                </a:cxn>
                <a:cxn ang="0">
                  <a:pos x="0" y="138"/>
                </a:cxn>
                <a:cxn ang="0">
                  <a:pos x="0" y="0"/>
                </a:cxn>
              </a:cxnLst>
              <a:rect l="0" t="0" r="r" b="b"/>
              <a:pathLst>
                <a:path w="141" h="140">
                  <a:moveTo>
                    <a:pt x="0" y="0"/>
                  </a:moveTo>
                  <a:lnTo>
                    <a:pt x="141" y="6"/>
                  </a:lnTo>
                  <a:lnTo>
                    <a:pt x="141" y="140"/>
                  </a:lnTo>
                  <a:lnTo>
                    <a:pt x="0" y="138"/>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4" name="Freeform 490"/>
            <p:cNvSpPr>
              <a:spLocks/>
            </p:cNvSpPr>
            <p:nvPr/>
          </p:nvSpPr>
          <p:spPr bwMode="auto">
            <a:xfrm>
              <a:off x="3613150" y="1266825"/>
              <a:ext cx="328613" cy="211138"/>
            </a:xfrm>
            <a:custGeom>
              <a:avLst/>
              <a:gdLst/>
              <a:ahLst/>
              <a:cxnLst>
                <a:cxn ang="0">
                  <a:pos x="6" y="0"/>
                </a:cxn>
                <a:cxn ang="0">
                  <a:pos x="220" y="7"/>
                </a:cxn>
                <a:cxn ang="0">
                  <a:pos x="220" y="141"/>
                </a:cxn>
                <a:cxn ang="0">
                  <a:pos x="0" y="135"/>
                </a:cxn>
                <a:cxn ang="0">
                  <a:pos x="6" y="0"/>
                </a:cxn>
              </a:cxnLst>
              <a:rect l="0" t="0" r="r" b="b"/>
              <a:pathLst>
                <a:path w="220" h="141">
                  <a:moveTo>
                    <a:pt x="6" y="0"/>
                  </a:moveTo>
                  <a:lnTo>
                    <a:pt x="220" y="7"/>
                  </a:lnTo>
                  <a:lnTo>
                    <a:pt x="220" y="141"/>
                  </a:lnTo>
                  <a:lnTo>
                    <a:pt x="0" y="135"/>
                  </a:lnTo>
                  <a:lnTo>
                    <a:pt x="6"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5" name="Freeform 491"/>
            <p:cNvSpPr>
              <a:spLocks/>
            </p:cNvSpPr>
            <p:nvPr/>
          </p:nvSpPr>
          <p:spPr bwMode="auto">
            <a:xfrm>
              <a:off x="3941763" y="1276350"/>
              <a:ext cx="211137" cy="207963"/>
            </a:xfrm>
            <a:custGeom>
              <a:avLst/>
              <a:gdLst/>
              <a:ahLst/>
              <a:cxnLst>
                <a:cxn ang="0">
                  <a:pos x="0" y="0"/>
                </a:cxn>
                <a:cxn ang="0">
                  <a:pos x="141" y="2"/>
                </a:cxn>
                <a:cxn ang="0">
                  <a:pos x="141" y="139"/>
                </a:cxn>
                <a:cxn ang="0">
                  <a:pos x="0" y="134"/>
                </a:cxn>
                <a:cxn ang="0">
                  <a:pos x="0" y="0"/>
                </a:cxn>
              </a:cxnLst>
              <a:rect l="0" t="0" r="r" b="b"/>
              <a:pathLst>
                <a:path w="141" h="139">
                  <a:moveTo>
                    <a:pt x="0" y="0"/>
                  </a:moveTo>
                  <a:lnTo>
                    <a:pt x="141" y="2"/>
                  </a:lnTo>
                  <a:lnTo>
                    <a:pt x="141" y="139"/>
                  </a:lnTo>
                  <a:lnTo>
                    <a:pt x="0" y="134"/>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6" name="Freeform 492"/>
            <p:cNvSpPr>
              <a:spLocks/>
            </p:cNvSpPr>
            <p:nvPr/>
          </p:nvSpPr>
          <p:spPr bwMode="auto">
            <a:xfrm>
              <a:off x="4152900" y="1079500"/>
              <a:ext cx="204788" cy="209550"/>
            </a:xfrm>
            <a:custGeom>
              <a:avLst/>
              <a:gdLst/>
              <a:ahLst/>
              <a:cxnLst>
                <a:cxn ang="0">
                  <a:pos x="0" y="0"/>
                </a:cxn>
                <a:cxn ang="0">
                  <a:pos x="137" y="5"/>
                </a:cxn>
                <a:cxn ang="0">
                  <a:pos x="137" y="140"/>
                </a:cxn>
                <a:cxn ang="0">
                  <a:pos x="0" y="134"/>
                </a:cxn>
                <a:cxn ang="0">
                  <a:pos x="0" y="0"/>
                </a:cxn>
              </a:cxnLst>
              <a:rect l="0" t="0" r="r" b="b"/>
              <a:pathLst>
                <a:path w="137" h="140">
                  <a:moveTo>
                    <a:pt x="0" y="0"/>
                  </a:moveTo>
                  <a:lnTo>
                    <a:pt x="137" y="5"/>
                  </a:lnTo>
                  <a:lnTo>
                    <a:pt x="137" y="140"/>
                  </a:lnTo>
                  <a:lnTo>
                    <a:pt x="0" y="134"/>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7" name="Freeform 493"/>
            <p:cNvSpPr>
              <a:spLocks/>
            </p:cNvSpPr>
            <p:nvPr/>
          </p:nvSpPr>
          <p:spPr bwMode="auto">
            <a:xfrm>
              <a:off x="4152900" y="1279525"/>
              <a:ext cx="204788" cy="212725"/>
            </a:xfrm>
            <a:custGeom>
              <a:avLst/>
              <a:gdLst/>
              <a:ahLst/>
              <a:cxnLst>
                <a:cxn ang="0">
                  <a:pos x="0" y="0"/>
                </a:cxn>
                <a:cxn ang="0">
                  <a:pos x="137" y="6"/>
                </a:cxn>
                <a:cxn ang="0">
                  <a:pos x="137" y="142"/>
                </a:cxn>
                <a:cxn ang="0">
                  <a:pos x="0" y="137"/>
                </a:cxn>
                <a:cxn ang="0">
                  <a:pos x="0" y="0"/>
                </a:cxn>
              </a:cxnLst>
              <a:rect l="0" t="0" r="r" b="b"/>
              <a:pathLst>
                <a:path w="137" h="142">
                  <a:moveTo>
                    <a:pt x="0" y="0"/>
                  </a:moveTo>
                  <a:lnTo>
                    <a:pt x="137" y="6"/>
                  </a:lnTo>
                  <a:lnTo>
                    <a:pt x="137" y="142"/>
                  </a:lnTo>
                  <a:lnTo>
                    <a:pt x="0" y="13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8" name="Freeform 494"/>
            <p:cNvSpPr>
              <a:spLocks/>
            </p:cNvSpPr>
            <p:nvPr/>
          </p:nvSpPr>
          <p:spPr bwMode="auto">
            <a:xfrm>
              <a:off x="4357688" y="1087438"/>
              <a:ext cx="212725" cy="206375"/>
            </a:xfrm>
            <a:custGeom>
              <a:avLst/>
              <a:gdLst/>
              <a:ahLst/>
              <a:cxnLst>
                <a:cxn ang="0">
                  <a:pos x="0" y="0"/>
                </a:cxn>
                <a:cxn ang="0">
                  <a:pos x="142" y="1"/>
                </a:cxn>
                <a:cxn ang="0">
                  <a:pos x="142" y="138"/>
                </a:cxn>
                <a:cxn ang="0">
                  <a:pos x="0" y="135"/>
                </a:cxn>
                <a:cxn ang="0">
                  <a:pos x="0" y="0"/>
                </a:cxn>
              </a:cxnLst>
              <a:rect l="0" t="0" r="r" b="b"/>
              <a:pathLst>
                <a:path w="142" h="138">
                  <a:moveTo>
                    <a:pt x="0" y="0"/>
                  </a:moveTo>
                  <a:lnTo>
                    <a:pt x="142" y="1"/>
                  </a:lnTo>
                  <a:lnTo>
                    <a:pt x="142" y="138"/>
                  </a:lnTo>
                  <a:lnTo>
                    <a:pt x="0" y="135"/>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39" name="Freeform 495"/>
            <p:cNvSpPr>
              <a:spLocks/>
            </p:cNvSpPr>
            <p:nvPr/>
          </p:nvSpPr>
          <p:spPr bwMode="auto">
            <a:xfrm>
              <a:off x="4570413" y="1089025"/>
              <a:ext cx="222250" cy="212725"/>
            </a:xfrm>
            <a:custGeom>
              <a:avLst/>
              <a:gdLst/>
              <a:ahLst/>
              <a:cxnLst>
                <a:cxn ang="0">
                  <a:pos x="0" y="0"/>
                </a:cxn>
                <a:cxn ang="0">
                  <a:pos x="148" y="2"/>
                </a:cxn>
                <a:cxn ang="0">
                  <a:pos x="148" y="142"/>
                </a:cxn>
                <a:cxn ang="0">
                  <a:pos x="0" y="137"/>
                </a:cxn>
                <a:cxn ang="0">
                  <a:pos x="0" y="0"/>
                </a:cxn>
              </a:cxnLst>
              <a:rect l="0" t="0" r="r" b="b"/>
              <a:pathLst>
                <a:path w="148" h="142">
                  <a:moveTo>
                    <a:pt x="0" y="0"/>
                  </a:moveTo>
                  <a:lnTo>
                    <a:pt x="148" y="2"/>
                  </a:lnTo>
                  <a:lnTo>
                    <a:pt x="148" y="142"/>
                  </a:lnTo>
                  <a:lnTo>
                    <a:pt x="0" y="13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0" name="Freeform 496"/>
            <p:cNvSpPr>
              <a:spLocks/>
            </p:cNvSpPr>
            <p:nvPr/>
          </p:nvSpPr>
          <p:spPr bwMode="auto">
            <a:xfrm>
              <a:off x="4357688" y="1289050"/>
              <a:ext cx="212725" cy="207963"/>
            </a:xfrm>
            <a:custGeom>
              <a:avLst/>
              <a:gdLst/>
              <a:ahLst/>
              <a:cxnLst>
                <a:cxn ang="0">
                  <a:pos x="0" y="0"/>
                </a:cxn>
                <a:cxn ang="0">
                  <a:pos x="142" y="3"/>
                </a:cxn>
                <a:cxn ang="0">
                  <a:pos x="142" y="139"/>
                </a:cxn>
                <a:cxn ang="0">
                  <a:pos x="0" y="136"/>
                </a:cxn>
                <a:cxn ang="0">
                  <a:pos x="0" y="0"/>
                </a:cxn>
              </a:cxnLst>
              <a:rect l="0" t="0" r="r" b="b"/>
              <a:pathLst>
                <a:path w="142" h="139">
                  <a:moveTo>
                    <a:pt x="0" y="0"/>
                  </a:moveTo>
                  <a:lnTo>
                    <a:pt x="142" y="3"/>
                  </a:lnTo>
                  <a:lnTo>
                    <a:pt x="142" y="139"/>
                  </a:lnTo>
                  <a:lnTo>
                    <a:pt x="0" y="136"/>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1" name="Freeform 497"/>
            <p:cNvSpPr>
              <a:spLocks/>
            </p:cNvSpPr>
            <p:nvPr/>
          </p:nvSpPr>
          <p:spPr bwMode="auto">
            <a:xfrm>
              <a:off x="4570413" y="1293813"/>
              <a:ext cx="222250" cy="209550"/>
            </a:xfrm>
            <a:custGeom>
              <a:avLst/>
              <a:gdLst/>
              <a:ahLst/>
              <a:cxnLst>
                <a:cxn ang="0">
                  <a:pos x="0" y="0"/>
                </a:cxn>
                <a:cxn ang="0">
                  <a:pos x="148" y="5"/>
                </a:cxn>
                <a:cxn ang="0">
                  <a:pos x="148" y="140"/>
                </a:cxn>
                <a:cxn ang="0">
                  <a:pos x="0" y="136"/>
                </a:cxn>
                <a:cxn ang="0">
                  <a:pos x="0" y="0"/>
                </a:cxn>
              </a:cxnLst>
              <a:rect l="0" t="0" r="r" b="b"/>
              <a:pathLst>
                <a:path w="148" h="140">
                  <a:moveTo>
                    <a:pt x="0" y="0"/>
                  </a:moveTo>
                  <a:lnTo>
                    <a:pt x="148" y="5"/>
                  </a:lnTo>
                  <a:lnTo>
                    <a:pt x="148" y="140"/>
                  </a:lnTo>
                  <a:lnTo>
                    <a:pt x="0" y="136"/>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2" name="Freeform 498"/>
            <p:cNvSpPr>
              <a:spLocks/>
            </p:cNvSpPr>
            <p:nvPr/>
          </p:nvSpPr>
          <p:spPr bwMode="auto">
            <a:xfrm>
              <a:off x="3606800" y="1468438"/>
              <a:ext cx="334963" cy="212725"/>
            </a:xfrm>
            <a:custGeom>
              <a:avLst/>
              <a:gdLst/>
              <a:ahLst/>
              <a:cxnLst>
                <a:cxn ang="0">
                  <a:pos x="4" y="0"/>
                </a:cxn>
                <a:cxn ang="0">
                  <a:pos x="224" y="6"/>
                </a:cxn>
                <a:cxn ang="0">
                  <a:pos x="224" y="142"/>
                </a:cxn>
                <a:cxn ang="0">
                  <a:pos x="0" y="134"/>
                </a:cxn>
                <a:cxn ang="0">
                  <a:pos x="4" y="0"/>
                </a:cxn>
              </a:cxnLst>
              <a:rect l="0" t="0" r="r" b="b"/>
              <a:pathLst>
                <a:path w="224" h="142">
                  <a:moveTo>
                    <a:pt x="4" y="0"/>
                  </a:moveTo>
                  <a:lnTo>
                    <a:pt x="224" y="6"/>
                  </a:lnTo>
                  <a:lnTo>
                    <a:pt x="224" y="142"/>
                  </a:lnTo>
                  <a:lnTo>
                    <a:pt x="0" y="134"/>
                  </a:lnTo>
                  <a:lnTo>
                    <a:pt x="4"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3" name="Freeform 499"/>
            <p:cNvSpPr>
              <a:spLocks/>
            </p:cNvSpPr>
            <p:nvPr/>
          </p:nvSpPr>
          <p:spPr bwMode="auto">
            <a:xfrm>
              <a:off x="3594100" y="1668463"/>
              <a:ext cx="347663" cy="230187"/>
            </a:xfrm>
            <a:custGeom>
              <a:avLst/>
              <a:gdLst/>
              <a:ahLst/>
              <a:cxnLst>
                <a:cxn ang="0">
                  <a:pos x="9" y="0"/>
                </a:cxn>
                <a:cxn ang="0">
                  <a:pos x="233" y="8"/>
                </a:cxn>
                <a:cxn ang="0">
                  <a:pos x="233" y="153"/>
                </a:cxn>
                <a:cxn ang="0">
                  <a:pos x="133" y="153"/>
                </a:cxn>
                <a:cxn ang="0">
                  <a:pos x="0" y="147"/>
                </a:cxn>
                <a:cxn ang="0">
                  <a:pos x="9" y="0"/>
                </a:cxn>
              </a:cxnLst>
              <a:rect l="0" t="0" r="r" b="b"/>
              <a:pathLst>
                <a:path w="233" h="153">
                  <a:moveTo>
                    <a:pt x="9" y="0"/>
                  </a:moveTo>
                  <a:lnTo>
                    <a:pt x="233" y="8"/>
                  </a:lnTo>
                  <a:lnTo>
                    <a:pt x="233" y="153"/>
                  </a:lnTo>
                  <a:lnTo>
                    <a:pt x="133" y="153"/>
                  </a:lnTo>
                  <a:lnTo>
                    <a:pt x="0" y="147"/>
                  </a:lnTo>
                  <a:lnTo>
                    <a:pt x="9"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4" name="Freeform 500"/>
            <p:cNvSpPr>
              <a:spLocks/>
            </p:cNvSpPr>
            <p:nvPr/>
          </p:nvSpPr>
          <p:spPr bwMode="auto">
            <a:xfrm>
              <a:off x="3941763" y="1477963"/>
              <a:ext cx="211137" cy="203200"/>
            </a:xfrm>
            <a:custGeom>
              <a:avLst/>
              <a:gdLst/>
              <a:ahLst/>
              <a:cxnLst>
                <a:cxn ang="0">
                  <a:pos x="0" y="0"/>
                </a:cxn>
                <a:cxn ang="0">
                  <a:pos x="141" y="5"/>
                </a:cxn>
                <a:cxn ang="0">
                  <a:pos x="141" y="136"/>
                </a:cxn>
                <a:cxn ang="0">
                  <a:pos x="0" y="136"/>
                </a:cxn>
                <a:cxn ang="0">
                  <a:pos x="0" y="0"/>
                </a:cxn>
              </a:cxnLst>
              <a:rect l="0" t="0" r="r" b="b"/>
              <a:pathLst>
                <a:path w="141" h="136">
                  <a:moveTo>
                    <a:pt x="0" y="0"/>
                  </a:moveTo>
                  <a:lnTo>
                    <a:pt x="141" y="5"/>
                  </a:lnTo>
                  <a:lnTo>
                    <a:pt x="141" y="136"/>
                  </a:lnTo>
                  <a:lnTo>
                    <a:pt x="0" y="136"/>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5" name="Freeform 501"/>
            <p:cNvSpPr>
              <a:spLocks/>
            </p:cNvSpPr>
            <p:nvPr/>
          </p:nvSpPr>
          <p:spPr bwMode="auto">
            <a:xfrm>
              <a:off x="3941763" y="1681163"/>
              <a:ext cx="363536" cy="222251"/>
            </a:xfrm>
            <a:custGeom>
              <a:avLst/>
              <a:gdLst/>
              <a:ahLst/>
              <a:cxnLst>
                <a:cxn ang="0">
                  <a:pos x="0" y="0"/>
                </a:cxn>
                <a:cxn ang="0">
                  <a:pos x="141" y="0"/>
                </a:cxn>
                <a:cxn ang="0">
                  <a:pos x="141" y="149"/>
                </a:cxn>
                <a:cxn ang="0">
                  <a:pos x="35" y="146"/>
                </a:cxn>
                <a:cxn ang="0">
                  <a:pos x="0" y="145"/>
                </a:cxn>
                <a:cxn ang="0">
                  <a:pos x="0" y="0"/>
                </a:cxn>
              </a:cxnLst>
              <a:rect l="0" t="0" r="r" b="b"/>
              <a:pathLst>
                <a:path w="141" h="149">
                  <a:moveTo>
                    <a:pt x="0" y="0"/>
                  </a:moveTo>
                  <a:lnTo>
                    <a:pt x="141" y="0"/>
                  </a:lnTo>
                  <a:lnTo>
                    <a:pt x="141" y="149"/>
                  </a:lnTo>
                  <a:lnTo>
                    <a:pt x="35" y="146"/>
                  </a:lnTo>
                  <a:lnTo>
                    <a:pt x="0" y="145"/>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6" name="Freeform 502"/>
            <p:cNvSpPr>
              <a:spLocks/>
            </p:cNvSpPr>
            <p:nvPr/>
          </p:nvSpPr>
          <p:spPr bwMode="auto">
            <a:xfrm>
              <a:off x="4152900" y="1484313"/>
              <a:ext cx="204788" cy="206375"/>
            </a:xfrm>
            <a:custGeom>
              <a:avLst/>
              <a:gdLst/>
              <a:ahLst/>
              <a:cxnLst>
                <a:cxn ang="0">
                  <a:pos x="0" y="0"/>
                </a:cxn>
                <a:cxn ang="0">
                  <a:pos x="137" y="5"/>
                </a:cxn>
                <a:cxn ang="0">
                  <a:pos x="137" y="137"/>
                </a:cxn>
                <a:cxn ang="0">
                  <a:pos x="0" y="131"/>
                </a:cxn>
                <a:cxn ang="0">
                  <a:pos x="0" y="97"/>
                </a:cxn>
                <a:cxn ang="0">
                  <a:pos x="0" y="0"/>
                </a:cxn>
              </a:cxnLst>
              <a:rect l="0" t="0" r="r" b="b"/>
              <a:pathLst>
                <a:path w="137" h="137">
                  <a:moveTo>
                    <a:pt x="0" y="0"/>
                  </a:moveTo>
                  <a:lnTo>
                    <a:pt x="137" y="5"/>
                  </a:lnTo>
                  <a:lnTo>
                    <a:pt x="137" y="137"/>
                  </a:lnTo>
                  <a:lnTo>
                    <a:pt x="0" y="131"/>
                  </a:lnTo>
                  <a:lnTo>
                    <a:pt x="0" y="97"/>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7" name="Freeform 503"/>
            <p:cNvSpPr>
              <a:spLocks/>
            </p:cNvSpPr>
            <p:nvPr/>
          </p:nvSpPr>
          <p:spPr bwMode="auto">
            <a:xfrm>
              <a:off x="4152900" y="1681163"/>
              <a:ext cx="204788" cy="225425"/>
            </a:xfrm>
            <a:custGeom>
              <a:avLst/>
              <a:gdLst/>
              <a:ahLst/>
              <a:cxnLst>
                <a:cxn ang="0">
                  <a:pos x="0" y="0"/>
                </a:cxn>
                <a:cxn ang="0">
                  <a:pos x="137" y="6"/>
                </a:cxn>
                <a:cxn ang="0">
                  <a:pos x="137" y="151"/>
                </a:cxn>
                <a:cxn ang="0">
                  <a:pos x="0" y="149"/>
                </a:cxn>
                <a:cxn ang="0">
                  <a:pos x="0" y="0"/>
                </a:cxn>
              </a:cxnLst>
              <a:rect l="0" t="0" r="r" b="b"/>
              <a:pathLst>
                <a:path w="137" h="151">
                  <a:moveTo>
                    <a:pt x="0" y="0"/>
                  </a:moveTo>
                  <a:lnTo>
                    <a:pt x="137" y="6"/>
                  </a:lnTo>
                  <a:lnTo>
                    <a:pt x="137" y="151"/>
                  </a:lnTo>
                  <a:lnTo>
                    <a:pt x="0" y="14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8" name="Freeform 504"/>
            <p:cNvSpPr>
              <a:spLocks/>
            </p:cNvSpPr>
            <p:nvPr/>
          </p:nvSpPr>
          <p:spPr bwMode="auto">
            <a:xfrm>
              <a:off x="4357688" y="1492250"/>
              <a:ext cx="212725" cy="201613"/>
            </a:xfrm>
            <a:custGeom>
              <a:avLst/>
              <a:gdLst/>
              <a:ahLst/>
              <a:cxnLst>
                <a:cxn ang="0">
                  <a:pos x="0" y="0"/>
                </a:cxn>
                <a:cxn ang="0">
                  <a:pos x="142" y="3"/>
                </a:cxn>
                <a:cxn ang="0">
                  <a:pos x="142" y="135"/>
                </a:cxn>
                <a:cxn ang="0">
                  <a:pos x="0" y="132"/>
                </a:cxn>
                <a:cxn ang="0">
                  <a:pos x="0" y="0"/>
                </a:cxn>
              </a:cxnLst>
              <a:rect l="0" t="0" r="r" b="b"/>
              <a:pathLst>
                <a:path w="142" h="135">
                  <a:moveTo>
                    <a:pt x="0" y="0"/>
                  </a:moveTo>
                  <a:lnTo>
                    <a:pt x="142" y="3"/>
                  </a:lnTo>
                  <a:lnTo>
                    <a:pt x="142" y="135"/>
                  </a:lnTo>
                  <a:lnTo>
                    <a:pt x="0" y="132"/>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49" name="Freeform 505"/>
            <p:cNvSpPr>
              <a:spLocks/>
            </p:cNvSpPr>
            <p:nvPr/>
          </p:nvSpPr>
          <p:spPr bwMode="auto">
            <a:xfrm>
              <a:off x="4092575" y="2970213"/>
              <a:ext cx="212725" cy="212725"/>
            </a:xfrm>
            <a:custGeom>
              <a:avLst/>
              <a:gdLst/>
              <a:ahLst/>
              <a:cxnLst>
                <a:cxn ang="0">
                  <a:pos x="0" y="134"/>
                </a:cxn>
                <a:cxn ang="0">
                  <a:pos x="113" y="140"/>
                </a:cxn>
                <a:cxn ang="0">
                  <a:pos x="142" y="142"/>
                </a:cxn>
                <a:cxn ang="0">
                  <a:pos x="142" y="2"/>
                </a:cxn>
                <a:cxn ang="0">
                  <a:pos x="5" y="0"/>
                </a:cxn>
                <a:cxn ang="0">
                  <a:pos x="0" y="134"/>
                </a:cxn>
              </a:cxnLst>
              <a:rect l="0" t="0" r="r" b="b"/>
              <a:pathLst>
                <a:path w="142" h="142">
                  <a:moveTo>
                    <a:pt x="0" y="134"/>
                  </a:moveTo>
                  <a:lnTo>
                    <a:pt x="113" y="140"/>
                  </a:lnTo>
                  <a:lnTo>
                    <a:pt x="142" y="142"/>
                  </a:lnTo>
                  <a:lnTo>
                    <a:pt x="142" y="2"/>
                  </a:lnTo>
                  <a:lnTo>
                    <a:pt x="5" y="0"/>
                  </a:lnTo>
                  <a:lnTo>
                    <a:pt x="0" y="134"/>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0" name="Freeform 506"/>
            <p:cNvSpPr>
              <a:spLocks/>
            </p:cNvSpPr>
            <p:nvPr/>
          </p:nvSpPr>
          <p:spPr bwMode="auto">
            <a:xfrm>
              <a:off x="4305300" y="2973388"/>
              <a:ext cx="201613" cy="209550"/>
            </a:xfrm>
            <a:custGeom>
              <a:avLst/>
              <a:gdLst/>
              <a:ahLst/>
              <a:cxnLst>
                <a:cxn ang="0">
                  <a:pos x="0" y="140"/>
                </a:cxn>
                <a:cxn ang="0">
                  <a:pos x="135" y="140"/>
                </a:cxn>
                <a:cxn ang="0">
                  <a:pos x="135" y="1"/>
                </a:cxn>
                <a:cxn ang="0">
                  <a:pos x="0" y="0"/>
                </a:cxn>
                <a:cxn ang="0">
                  <a:pos x="0" y="140"/>
                </a:cxn>
              </a:cxnLst>
              <a:rect l="0" t="0" r="r" b="b"/>
              <a:pathLst>
                <a:path w="135" h="140">
                  <a:moveTo>
                    <a:pt x="0" y="140"/>
                  </a:moveTo>
                  <a:lnTo>
                    <a:pt x="135" y="140"/>
                  </a:lnTo>
                  <a:lnTo>
                    <a:pt x="135" y="1"/>
                  </a:lnTo>
                  <a:lnTo>
                    <a:pt x="0" y="0"/>
                  </a:lnTo>
                  <a:lnTo>
                    <a:pt x="0" y="14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1" name="Freeform 507"/>
            <p:cNvSpPr>
              <a:spLocks/>
            </p:cNvSpPr>
            <p:nvPr/>
          </p:nvSpPr>
          <p:spPr bwMode="auto">
            <a:xfrm>
              <a:off x="4506913" y="2974975"/>
              <a:ext cx="206375" cy="207963"/>
            </a:xfrm>
            <a:custGeom>
              <a:avLst/>
              <a:gdLst/>
              <a:ahLst/>
              <a:cxnLst>
                <a:cxn ang="0">
                  <a:pos x="0" y="139"/>
                </a:cxn>
                <a:cxn ang="0">
                  <a:pos x="137" y="139"/>
                </a:cxn>
                <a:cxn ang="0">
                  <a:pos x="137" y="4"/>
                </a:cxn>
                <a:cxn ang="0">
                  <a:pos x="0" y="0"/>
                </a:cxn>
                <a:cxn ang="0">
                  <a:pos x="0" y="139"/>
                </a:cxn>
              </a:cxnLst>
              <a:rect l="0" t="0" r="r" b="b"/>
              <a:pathLst>
                <a:path w="137" h="139">
                  <a:moveTo>
                    <a:pt x="0" y="139"/>
                  </a:moveTo>
                  <a:lnTo>
                    <a:pt x="137" y="139"/>
                  </a:lnTo>
                  <a:lnTo>
                    <a:pt x="137" y="4"/>
                  </a:lnTo>
                  <a:lnTo>
                    <a:pt x="0" y="0"/>
                  </a:lnTo>
                  <a:lnTo>
                    <a:pt x="0" y="13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2" name="Rectangle 508"/>
            <p:cNvSpPr>
              <a:spLocks noChangeArrowheads="1"/>
            </p:cNvSpPr>
            <p:nvPr/>
          </p:nvSpPr>
          <p:spPr bwMode="auto">
            <a:xfrm>
              <a:off x="4713288" y="2981325"/>
              <a:ext cx="211137" cy="201613"/>
            </a:xfrm>
            <a:prstGeom prst="rect">
              <a:avLst/>
            </a:prstGeom>
            <a:solidFill>
              <a:schemeClr val="bg2">
                <a:lumMod val="90000"/>
              </a:schemeClr>
            </a:solidFill>
            <a:ln w="9525">
              <a:solidFill>
                <a:schemeClr val="tx1"/>
              </a:solidFill>
              <a:miter lim="800000"/>
              <a:headEnd/>
              <a:tailEnd/>
            </a:ln>
          </p:spPr>
          <p:txBody>
            <a:bodyPr/>
            <a:lstStyle/>
            <a:p>
              <a:endParaRPr lang="en-US" b="1" dirty="0"/>
            </a:p>
          </p:txBody>
        </p:sp>
        <p:sp>
          <p:nvSpPr>
            <p:cNvPr id="553" name="Freeform 509"/>
            <p:cNvSpPr>
              <a:spLocks/>
            </p:cNvSpPr>
            <p:nvPr/>
          </p:nvSpPr>
          <p:spPr bwMode="auto">
            <a:xfrm>
              <a:off x="4924425" y="2981325"/>
              <a:ext cx="206375" cy="201613"/>
            </a:xfrm>
            <a:custGeom>
              <a:avLst/>
              <a:gdLst/>
              <a:ahLst/>
              <a:cxnLst>
                <a:cxn ang="0">
                  <a:pos x="0" y="135"/>
                </a:cxn>
                <a:cxn ang="0">
                  <a:pos x="137" y="135"/>
                </a:cxn>
                <a:cxn ang="0">
                  <a:pos x="137" y="1"/>
                </a:cxn>
                <a:cxn ang="0">
                  <a:pos x="0" y="0"/>
                </a:cxn>
                <a:cxn ang="0">
                  <a:pos x="0" y="135"/>
                </a:cxn>
              </a:cxnLst>
              <a:rect l="0" t="0" r="r" b="b"/>
              <a:pathLst>
                <a:path w="137" h="135">
                  <a:moveTo>
                    <a:pt x="0" y="135"/>
                  </a:moveTo>
                  <a:lnTo>
                    <a:pt x="137" y="135"/>
                  </a:lnTo>
                  <a:lnTo>
                    <a:pt x="137" y="1"/>
                  </a:lnTo>
                  <a:lnTo>
                    <a:pt x="0" y="0"/>
                  </a:lnTo>
                  <a:lnTo>
                    <a:pt x="0" y="135"/>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4" name="Freeform 510"/>
            <p:cNvSpPr>
              <a:spLocks/>
            </p:cNvSpPr>
            <p:nvPr/>
          </p:nvSpPr>
          <p:spPr bwMode="auto">
            <a:xfrm>
              <a:off x="4933950" y="2773363"/>
              <a:ext cx="222250" cy="209550"/>
            </a:xfrm>
            <a:custGeom>
              <a:avLst/>
              <a:gdLst/>
              <a:ahLst/>
              <a:cxnLst>
                <a:cxn ang="0">
                  <a:pos x="148" y="1"/>
                </a:cxn>
                <a:cxn ang="0">
                  <a:pos x="148" y="140"/>
                </a:cxn>
                <a:cxn ang="0">
                  <a:pos x="131" y="140"/>
                </a:cxn>
                <a:cxn ang="0">
                  <a:pos x="0" y="139"/>
                </a:cxn>
                <a:cxn ang="0">
                  <a:pos x="0" y="0"/>
                </a:cxn>
                <a:cxn ang="0">
                  <a:pos x="28" y="1"/>
                </a:cxn>
                <a:cxn ang="0">
                  <a:pos x="148" y="1"/>
                </a:cxn>
              </a:cxnLst>
              <a:rect l="0" t="0" r="r" b="b"/>
              <a:pathLst>
                <a:path w="148" h="140">
                  <a:moveTo>
                    <a:pt x="148" y="1"/>
                  </a:moveTo>
                  <a:lnTo>
                    <a:pt x="148" y="140"/>
                  </a:lnTo>
                  <a:lnTo>
                    <a:pt x="131" y="140"/>
                  </a:lnTo>
                  <a:lnTo>
                    <a:pt x="0" y="139"/>
                  </a:lnTo>
                  <a:lnTo>
                    <a:pt x="0" y="0"/>
                  </a:lnTo>
                  <a:lnTo>
                    <a:pt x="28" y="1"/>
                  </a:lnTo>
                  <a:lnTo>
                    <a:pt x="148" y="1"/>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5" name="Freeform 511"/>
            <p:cNvSpPr>
              <a:spLocks/>
            </p:cNvSpPr>
            <p:nvPr/>
          </p:nvSpPr>
          <p:spPr bwMode="auto">
            <a:xfrm>
              <a:off x="4783138" y="2563813"/>
              <a:ext cx="192087" cy="211137"/>
            </a:xfrm>
            <a:custGeom>
              <a:avLst/>
              <a:gdLst/>
              <a:ahLst/>
              <a:cxnLst>
                <a:cxn ang="0">
                  <a:pos x="0" y="0"/>
                </a:cxn>
                <a:cxn ang="0">
                  <a:pos x="0" y="140"/>
                </a:cxn>
                <a:cxn ang="0">
                  <a:pos x="101" y="140"/>
                </a:cxn>
                <a:cxn ang="0">
                  <a:pos x="129" y="141"/>
                </a:cxn>
                <a:cxn ang="0">
                  <a:pos x="129" y="0"/>
                </a:cxn>
                <a:cxn ang="0">
                  <a:pos x="0" y="0"/>
                </a:cxn>
              </a:cxnLst>
              <a:rect l="0" t="0" r="r" b="b"/>
              <a:pathLst>
                <a:path w="129" h="141">
                  <a:moveTo>
                    <a:pt x="0" y="0"/>
                  </a:moveTo>
                  <a:lnTo>
                    <a:pt x="0" y="140"/>
                  </a:lnTo>
                  <a:lnTo>
                    <a:pt x="101" y="140"/>
                  </a:lnTo>
                  <a:lnTo>
                    <a:pt x="129" y="141"/>
                  </a:lnTo>
                  <a:lnTo>
                    <a:pt x="129" y="0"/>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6" name="Freeform 512"/>
            <p:cNvSpPr>
              <a:spLocks/>
            </p:cNvSpPr>
            <p:nvPr/>
          </p:nvSpPr>
          <p:spPr bwMode="auto">
            <a:xfrm>
              <a:off x="4567238" y="2551113"/>
              <a:ext cx="215900" cy="222250"/>
            </a:xfrm>
            <a:custGeom>
              <a:avLst/>
              <a:gdLst/>
              <a:ahLst/>
              <a:cxnLst>
                <a:cxn ang="0">
                  <a:pos x="2" y="0"/>
                </a:cxn>
                <a:cxn ang="0">
                  <a:pos x="144" y="8"/>
                </a:cxn>
                <a:cxn ang="0">
                  <a:pos x="144" y="148"/>
                </a:cxn>
                <a:cxn ang="0">
                  <a:pos x="97" y="148"/>
                </a:cxn>
                <a:cxn ang="0">
                  <a:pos x="0" y="145"/>
                </a:cxn>
                <a:cxn ang="0">
                  <a:pos x="2" y="0"/>
                </a:cxn>
              </a:cxnLst>
              <a:rect l="0" t="0" r="r" b="b"/>
              <a:pathLst>
                <a:path w="144" h="148">
                  <a:moveTo>
                    <a:pt x="2" y="0"/>
                  </a:moveTo>
                  <a:lnTo>
                    <a:pt x="144" y="8"/>
                  </a:lnTo>
                  <a:lnTo>
                    <a:pt x="144" y="148"/>
                  </a:lnTo>
                  <a:lnTo>
                    <a:pt x="97" y="148"/>
                  </a:lnTo>
                  <a:lnTo>
                    <a:pt x="0" y="145"/>
                  </a:lnTo>
                  <a:lnTo>
                    <a:pt x="2"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7" name="Freeform 513"/>
            <p:cNvSpPr>
              <a:spLocks/>
            </p:cNvSpPr>
            <p:nvPr/>
          </p:nvSpPr>
          <p:spPr bwMode="auto">
            <a:xfrm>
              <a:off x="4357688" y="2551113"/>
              <a:ext cx="212725" cy="217487"/>
            </a:xfrm>
            <a:custGeom>
              <a:avLst/>
              <a:gdLst/>
              <a:ahLst/>
              <a:cxnLst>
                <a:cxn ang="0">
                  <a:pos x="7" y="0"/>
                </a:cxn>
                <a:cxn ang="0">
                  <a:pos x="142" y="0"/>
                </a:cxn>
                <a:cxn ang="0">
                  <a:pos x="140" y="145"/>
                </a:cxn>
                <a:cxn ang="0">
                  <a:pos x="99" y="145"/>
                </a:cxn>
                <a:cxn ang="0">
                  <a:pos x="0" y="145"/>
                </a:cxn>
                <a:cxn ang="0">
                  <a:pos x="7" y="0"/>
                </a:cxn>
              </a:cxnLst>
              <a:rect l="0" t="0" r="r" b="b"/>
              <a:pathLst>
                <a:path w="142" h="145">
                  <a:moveTo>
                    <a:pt x="7" y="0"/>
                  </a:moveTo>
                  <a:lnTo>
                    <a:pt x="142" y="0"/>
                  </a:lnTo>
                  <a:lnTo>
                    <a:pt x="140" y="145"/>
                  </a:lnTo>
                  <a:lnTo>
                    <a:pt x="99" y="145"/>
                  </a:lnTo>
                  <a:lnTo>
                    <a:pt x="0" y="145"/>
                  </a:lnTo>
                  <a:lnTo>
                    <a:pt x="7"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8" name="Freeform 514"/>
            <p:cNvSpPr>
              <a:spLocks/>
            </p:cNvSpPr>
            <p:nvPr/>
          </p:nvSpPr>
          <p:spPr bwMode="auto">
            <a:xfrm>
              <a:off x="4100513" y="2759075"/>
              <a:ext cx="204787" cy="214313"/>
            </a:xfrm>
            <a:custGeom>
              <a:avLst/>
              <a:gdLst/>
              <a:ahLst/>
              <a:cxnLst>
                <a:cxn ang="0">
                  <a:pos x="0" y="0"/>
                </a:cxn>
                <a:cxn ang="0">
                  <a:pos x="37" y="0"/>
                </a:cxn>
                <a:cxn ang="0">
                  <a:pos x="137" y="3"/>
                </a:cxn>
                <a:cxn ang="0">
                  <a:pos x="137" y="143"/>
                </a:cxn>
                <a:cxn ang="0">
                  <a:pos x="0" y="141"/>
                </a:cxn>
                <a:cxn ang="0">
                  <a:pos x="0" y="0"/>
                </a:cxn>
              </a:cxnLst>
              <a:rect l="0" t="0" r="r" b="b"/>
              <a:pathLst>
                <a:path w="137" h="143">
                  <a:moveTo>
                    <a:pt x="0" y="0"/>
                  </a:moveTo>
                  <a:lnTo>
                    <a:pt x="37" y="0"/>
                  </a:lnTo>
                  <a:lnTo>
                    <a:pt x="137" y="3"/>
                  </a:lnTo>
                  <a:lnTo>
                    <a:pt x="137" y="143"/>
                  </a:lnTo>
                  <a:lnTo>
                    <a:pt x="0" y="141"/>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59" name="Freeform 515"/>
            <p:cNvSpPr>
              <a:spLocks/>
            </p:cNvSpPr>
            <p:nvPr/>
          </p:nvSpPr>
          <p:spPr bwMode="auto">
            <a:xfrm>
              <a:off x="4305300" y="2763838"/>
              <a:ext cx="200025" cy="211137"/>
            </a:xfrm>
            <a:custGeom>
              <a:avLst/>
              <a:gdLst/>
              <a:ahLst/>
              <a:cxnLst>
                <a:cxn ang="0">
                  <a:pos x="0" y="0"/>
                </a:cxn>
                <a:cxn ang="0">
                  <a:pos x="35" y="3"/>
                </a:cxn>
                <a:cxn ang="0">
                  <a:pos x="134" y="3"/>
                </a:cxn>
                <a:cxn ang="0">
                  <a:pos x="134" y="141"/>
                </a:cxn>
                <a:cxn ang="0">
                  <a:pos x="0" y="140"/>
                </a:cxn>
                <a:cxn ang="0">
                  <a:pos x="0" y="0"/>
                </a:cxn>
              </a:cxnLst>
              <a:rect l="0" t="0" r="r" b="b"/>
              <a:pathLst>
                <a:path w="134" h="141">
                  <a:moveTo>
                    <a:pt x="0" y="0"/>
                  </a:moveTo>
                  <a:lnTo>
                    <a:pt x="35" y="3"/>
                  </a:lnTo>
                  <a:lnTo>
                    <a:pt x="134" y="3"/>
                  </a:lnTo>
                  <a:lnTo>
                    <a:pt x="134" y="141"/>
                  </a:lnTo>
                  <a:lnTo>
                    <a:pt x="0" y="140"/>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60" name="Freeform 516"/>
            <p:cNvSpPr>
              <a:spLocks/>
            </p:cNvSpPr>
            <p:nvPr/>
          </p:nvSpPr>
          <p:spPr bwMode="auto">
            <a:xfrm>
              <a:off x="4505325" y="2768600"/>
              <a:ext cx="207963" cy="212725"/>
            </a:xfrm>
            <a:custGeom>
              <a:avLst/>
              <a:gdLst/>
              <a:ahLst/>
              <a:cxnLst>
                <a:cxn ang="0">
                  <a:pos x="0" y="0"/>
                </a:cxn>
                <a:cxn ang="0">
                  <a:pos x="41" y="0"/>
                </a:cxn>
                <a:cxn ang="0">
                  <a:pos x="138" y="3"/>
                </a:cxn>
                <a:cxn ang="0">
                  <a:pos x="138" y="142"/>
                </a:cxn>
                <a:cxn ang="0">
                  <a:pos x="0" y="138"/>
                </a:cxn>
                <a:cxn ang="0">
                  <a:pos x="0" y="0"/>
                </a:cxn>
              </a:cxnLst>
              <a:rect l="0" t="0" r="r" b="b"/>
              <a:pathLst>
                <a:path w="138" h="142">
                  <a:moveTo>
                    <a:pt x="0" y="0"/>
                  </a:moveTo>
                  <a:lnTo>
                    <a:pt x="41" y="0"/>
                  </a:lnTo>
                  <a:lnTo>
                    <a:pt x="138" y="3"/>
                  </a:lnTo>
                  <a:lnTo>
                    <a:pt x="138" y="142"/>
                  </a:lnTo>
                  <a:lnTo>
                    <a:pt x="0" y="138"/>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61" name="Freeform 517"/>
            <p:cNvSpPr>
              <a:spLocks/>
            </p:cNvSpPr>
            <p:nvPr/>
          </p:nvSpPr>
          <p:spPr bwMode="auto">
            <a:xfrm>
              <a:off x="4713288" y="2773363"/>
              <a:ext cx="220662" cy="207962"/>
            </a:xfrm>
            <a:custGeom>
              <a:avLst/>
              <a:gdLst/>
              <a:ahLst/>
              <a:cxnLst>
                <a:cxn ang="0">
                  <a:pos x="0" y="0"/>
                </a:cxn>
                <a:cxn ang="0">
                  <a:pos x="50" y="0"/>
                </a:cxn>
                <a:cxn ang="0">
                  <a:pos x="148" y="0"/>
                </a:cxn>
                <a:cxn ang="0">
                  <a:pos x="148" y="139"/>
                </a:cxn>
                <a:cxn ang="0">
                  <a:pos x="0" y="139"/>
                </a:cxn>
                <a:cxn ang="0">
                  <a:pos x="0" y="0"/>
                </a:cxn>
              </a:cxnLst>
              <a:rect l="0" t="0" r="r" b="b"/>
              <a:pathLst>
                <a:path w="148" h="139">
                  <a:moveTo>
                    <a:pt x="0" y="0"/>
                  </a:moveTo>
                  <a:lnTo>
                    <a:pt x="50" y="0"/>
                  </a:lnTo>
                  <a:lnTo>
                    <a:pt x="148" y="0"/>
                  </a:lnTo>
                  <a:lnTo>
                    <a:pt x="148" y="139"/>
                  </a:lnTo>
                  <a:lnTo>
                    <a:pt x="0" y="13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62" name="Freeform 518"/>
            <p:cNvSpPr>
              <a:spLocks/>
            </p:cNvSpPr>
            <p:nvPr/>
          </p:nvSpPr>
          <p:spPr bwMode="auto">
            <a:xfrm>
              <a:off x="6980238" y="3175000"/>
              <a:ext cx="279400" cy="187325"/>
            </a:xfrm>
            <a:custGeom>
              <a:avLst/>
              <a:gdLst/>
              <a:ahLst/>
              <a:cxnLst>
                <a:cxn ang="0">
                  <a:pos x="25" y="48"/>
                </a:cxn>
                <a:cxn ang="0">
                  <a:pos x="14" y="33"/>
                </a:cxn>
                <a:cxn ang="0">
                  <a:pos x="2" y="24"/>
                </a:cxn>
                <a:cxn ang="0">
                  <a:pos x="0" y="5"/>
                </a:cxn>
                <a:cxn ang="0">
                  <a:pos x="128" y="0"/>
                </a:cxn>
                <a:cxn ang="0">
                  <a:pos x="170" y="44"/>
                </a:cxn>
                <a:cxn ang="0">
                  <a:pos x="187" y="71"/>
                </a:cxn>
                <a:cxn ang="0">
                  <a:pos x="181" y="110"/>
                </a:cxn>
                <a:cxn ang="0">
                  <a:pos x="165" y="108"/>
                </a:cxn>
                <a:cxn ang="0">
                  <a:pos x="148" y="125"/>
                </a:cxn>
                <a:cxn ang="0">
                  <a:pos x="128" y="113"/>
                </a:cxn>
                <a:cxn ang="0">
                  <a:pos x="47" y="108"/>
                </a:cxn>
                <a:cxn ang="0">
                  <a:pos x="30" y="93"/>
                </a:cxn>
                <a:cxn ang="0">
                  <a:pos x="25" y="48"/>
                </a:cxn>
              </a:cxnLst>
              <a:rect l="0" t="0" r="r" b="b"/>
              <a:pathLst>
                <a:path w="187" h="125">
                  <a:moveTo>
                    <a:pt x="25" y="48"/>
                  </a:moveTo>
                  <a:lnTo>
                    <a:pt x="14" y="33"/>
                  </a:lnTo>
                  <a:lnTo>
                    <a:pt x="2" y="24"/>
                  </a:lnTo>
                  <a:lnTo>
                    <a:pt x="0" y="5"/>
                  </a:lnTo>
                  <a:lnTo>
                    <a:pt x="128" y="0"/>
                  </a:lnTo>
                  <a:lnTo>
                    <a:pt x="170" y="44"/>
                  </a:lnTo>
                  <a:lnTo>
                    <a:pt x="187" y="71"/>
                  </a:lnTo>
                  <a:lnTo>
                    <a:pt x="181" y="110"/>
                  </a:lnTo>
                  <a:lnTo>
                    <a:pt x="165" y="108"/>
                  </a:lnTo>
                  <a:lnTo>
                    <a:pt x="148" y="125"/>
                  </a:lnTo>
                  <a:lnTo>
                    <a:pt x="128" y="113"/>
                  </a:lnTo>
                  <a:lnTo>
                    <a:pt x="47" y="108"/>
                  </a:lnTo>
                  <a:lnTo>
                    <a:pt x="30" y="93"/>
                  </a:lnTo>
                  <a:lnTo>
                    <a:pt x="25" y="48"/>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63" name="Freeform 519"/>
            <p:cNvSpPr>
              <a:spLocks/>
            </p:cNvSpPr>
            <p:nvPr/>
          </p:nvSpPr>
          <p:spPr bwMode="auto">
            <a:xfrm>
              <a:off x="6500813" y="3381375"/>
              <a:ext cx="311150" cy="330200"/>
            </a:xfrm>
            <a:custGeom>
              <a:avLst/>
              <a:gdLst/>
              <a:ahLst/>
              <a:cxnLst>
                <a:cxn ang="0">
                  <a:pos x="0" y="34"/>
                </a:cxn>
                <a:cxn ang="0">
                  <a:pos x="25" y="27"/>
                </a:cxn>
                <a:cxn ang="0">
                  <a:pos x="25" y="19"/>
                </a:cxn>
                <a:cxn ang="0">
                  <a:pos x="125" y="0"/>
                </a:cxn>
                <a:cxn ang="0">
                  <a:pos x="130" y="5"/>
                </a:cxn>
                <a:cxn ang="0">
                  <a:pos x="151" y="5"/>
                </a:cxn>
                <a:cxn ang="0">
                  <a:pos x="159" y="11"/>
                </a:cxn>
                <a:cxn ang="0">
                  <a:pos x="163" y="24"/>
                </a:cxn>
                <a:cxn ang="0">
                  <a:pos x="173" y="25"/>
                </a:cxn>
                <a:cxn ang="0">
                  <a:pos x="193" y="48"/>
                </a:cxn>
                <a:cxn ang="0">
                  <a:pos x="200" y="47"/>
                </a:cxn>
                <a:cxn ang="0">
                  <a:pos x="207" y="53"/>
                </a:cxn>
                <a:cxn ang="0">
                  <a:pos x="208" y="64"/>
                </a:cxn>
                <a:cxn ang="0">
                  <a:pos x="90" y="173"/>
                </a:cxn>
                <a:cxn ang="0">
                  <a:pos x="37" y="221"/>
                </a:cxn>
                <a:cxn ang="0">
                  <a:pos x="26" y="207"/>
                </a:cxn>
                <a:cxn ang="0">
                  <a:pos x="25" y="188"/>
                </a:cxn>
                <a:cxn ang="0">
                  <a:pos x="31" y="173"/>
                </a:cxn>
                <a:cxn ang="0">
                  <a:pos x="14" y="171"/>
                </a:cxn>
                <a:cxn ang="0">
                  <a:pos x="0" y="167"/>
                </a:cxn>
                <a:cxn ang="0">
                  <a:pos x="6" y="108"/>
                </a:cxn>
                <a:cxn ang="0">
                  <a:pos x="22" y="87"/>
                </a:cxn>
                <a:cxn ang="0">
                  <a:pos x="3" y="50"/>
                </a:cxn>
                <a:cxn ang="0">
                  <a:pos x="0" y="34"/>
                </a:cxn>
              </a:cxnLst>
              <a:rect l="0" t="0" r="r" b="b"/>
              <a:pathLst>
                <a:path w="208" h="221">
                  <a:moveTo>
                    <a:pt x="0" y="34"/>
                  </a:moveTo>
                  <a:lnTo>
                    <a:pt x="25" y="27"/>
                  </a:lnTo>
                  <a:lnTo>
                    <a:pt x="25" y="19"/>
                  </a:lnTo>
                  <a:lnTo>
                    <a:pt x="125" y="0"/>
                  </a:lnTo>
                  <a:lnTo>
                    <a:pt x="130" y="5"/>
                  </a:lnTo>
                  <a:lnTo>
                    <a:pt x="151" y="5"/>
                  </a:lnTo>
                  <a:lnTo>
                    <a:pt x="159" y="11"/>
                  </a:lnTo>
                  <a:lnTo>
                    <a:pt x="163" y="24"/>
                  </a:lnTo>
                  <a:lnTo>
                    <a:pt x="173" y="25"/>
                  </a:lnTo>
                  <a:lnTo>
                    <a:pt x="193" y="48"/>
                  </a:lnTo>
                  <a:lnTo>
                    <a:pt x="200" y="47"/>
                  </a:lnTo>
                  <a:lnTo>
                    <a:pt x="207" y="53"/>
                  </a:lnTo>
                  <a:lnTo>
                    <a:pt x="208" y="64"/>
                  </a:lnTo>
                  <a:lnTo>
                    <a:pt x="90" y="173"/>
                  </a:lnTo>
                  <a:lnTo>
                    <a:pt x="37" y="221"/>
                  </a:lnTo>
                  <a:lnTo>
                    <a:pt x="26" y="207"/>
                  </a:lnTo>
                  <a:lnTo>
                    <a:pt x="25" y="188"/>
                  </a:lnTo>
                  <a:lnTo>
                    <a:pt x="31" y="173"/>
                  </a:lnTo>
                  <a:lnTo>
                    <a:pt x="14" y="171"/>
                  </a:lnTo>
                  <a:lnTo>
                    <a:pt x="0" y="167"/>
                  </a:lnTo>
                  <a:lnTo>
                    <a:pt x="6" y="108"/>
                  </a:lnTo>
                  <a:lnTo>
                    <a:pt x="22" y="87"/>
                  </a:lnTo>
                  <a:lnTo>
                    <a:pt x="3" y="50"/>
                  </a:lnTo>
                  <a:lnTo>
                    <a:pt x="0" y="34"/>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64" name="Freeform 520"/>
            <p:cNvSpPr>
              <a:spLocks/>
            </p:cNvSpPr>
            <p:nvPr/>
          </p:nvSpPr>
          <p:spPr bwMode="auto">
            <a:xfrm>
              <a:off x="6804025" y="3248025"/>
              <a:ext cx="273050" cy="273050"/>
            </a:xfrm>
            <a:custGeom>
              <a:avLst/>
              <a:gdLst/>
              <a:ahLst/>
              <a:cxnLst>
                <a:cxn ang="0">
                  <a:pos x="30" y="106"/>
                </a:cxn>
                <a:cxn ang="0">
                  <a:pos x="17" y="89"/>
                </a:cxn>
                <a:cxn ang="0">
                  <a:pos x="17" y="79"/>
                </a:cxn>
                <a:cxn ang="0">
                  <a:pos x="11" y="77"/>
                </a:cxn>
                <a:cxn ang="0">
                  <a:pos x="5" y="63"/>
                </a:cxn>
                <a:cxn ang="0">
                  <a:pos x="4" y="20"/>
                </a:cxn>
                <a:cxn ang="0">
                  <a:pos x="0" y="17"/>
                </a:cxn>
                <a:cxn ang="0">
                  <a:pos x="11" y="11"/>
                </a:cxn>
                <a:cxn ang="0">
                  <a:pos x="0" y="6"/>
                </a:cxn>
                <a:cxn ang="0">
                  <a:pos x="11" y="0"/>
                </a:cxn>
                <a:cxn ang="0">
                  <a:pos x="142" y="0"/>
                </a:cxn>
                <a:cxn ang="0">
                  <a:pos x="147" y="45"/>
                </a:cxn>
                <a:cxn ang="0">
                  <a:pos x="164" y="60"/>
                </a:cxn>
                <a:cxn ang="0">
                  <a:pos x="181" y="89"/>
                </a:cxn>
                <a:cxn ang="0">
                  <a:pos x="182" y="109"/>
                </a:cxn>
                <a:cxn ang="0">
                  <a:pos x="176" y="117"/>
                </a:cxn>
                <a:cxn ang="0">
                  <a:pos x="182" y="128"/>
                </a:cxn>
                <a:cxn ang="0">
                  <a:pos x="176" y="183"/>
                </a:cxn>
                <a:cxn ang="0">
                  <a:pos x="161" y="168"/>
                </a:cxn>
                <a:cxn ang="0">
                  <a:pos x="150" y="165"/>
                </a:cxn>
                <a:cxn ang="0">
                  <a:pos x="102" y="126"/>
                </a:cxn>
                <a:cxn ang="0">
                  <a:pos x="68" y="123"/>
                </a:cxn>
                <a:cxn ang="0">
                  <a:pos x="30" y="106"/>
                </a:cxn>
              </a:cxnLst>
              <a:rect l="0" t="0" r="r" b="b"/>
              <a:pathLst>
                <a:path w="182" h="183">
                  <a:moveTo>
                    <a:pt x="30" y="106"/>
                  </a:moveTo>
                  <a:lnTo>
                    <a:pt x="17" y="89"/>
                  </a:lnTo>
                  <a:lnTo>
                    <a:pt x="17" y="79"/>
                  </a:lnTo>
                  <a:lnTo>
                    <a:pt x="11" y="77"/>
                  </a:lnTo>
                  <a:lnTo>
                    <a:pt x="5" y="63"/>
                  </a:lnTo>
                  <a:lnTo>
                    <a:pt x="4" y="20"/>
                  </a:lnTo>
                  <a:lnTo>
                    <a:pt x="0" y="17"/>
                  </a:lnTo>
                  <a:lnTo>
                    <a:pt x="11" y="11"/>
                  </a:lnTo>
                  <a:lnTo>
                    <a:pt x="0" y="6"/>
                  </a:lnTo>
                  <a:lnTo>
                    <a:pt x="11" y="0"/>
                  </a:lnTo>
                  <a:lnTo>
                    <a:pt x="142" y="0"/>
                  </a:lnTo>
                  <a:lnTo>
                    <a:pt x="147" y="45"/>
                  </a:lnTo>
                  <a:lnTo>
                    <a:pt x="164" y="60"/>
                  </a:lnTo>
                  <a:lnTo>
                    <a:pt x="181" y="89"/>
                  </a:lnTo>
                  <a:lnTo>
                    <a:pt x="182" y="109"/>
                  </a:lnTo>
                  <a:lnTo>
                    <a:pt x="176" y="117"/>
                  </a:lnTo>
                  <a:lnTo>
                    <a:pt x="182" y="128"/>
                  </a:lnTo>
                  <a:lnTo>
                    <a:pt x="176" y="183"/>
                  </a:lnTo>
                  <a:lnTo>
                    <a:pt x="161" y="168"/>
                  </a:lnTo>
                  <a:lnTo>
                    <a:pt x="150" y="165"/>
                  </a:lnTo>
                  <a:lnTo>
                    <a:pt x="102" y="126"/>
                  </a:lnTo>
                  <a:lnTo>
                    <a:pt x="68" y="123"/>
                  </a:lnTo>
                  <a:lnTo>
                    <a:pt x="30" y="106"/>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565" name="Freeform 521"/>
            <p:cNvSpPr>
              <a:spLocks/>
            </p:cNvSpPr>
            <p:nvPr/>
          </p:nvSpPr>
          <p:spPr bwMode="auto">
            <a:xfrm>
              <a:off x="7050088" y="3336925"/>
              <a:ext cx="150812" cy="254000"/>
            </a:xfrm>
            <a:custGeom>
              <a:avLst/>
              <a:gdLst/>
              <a:ahLst/>
              <a:cxnLst>
                <a:cxn ang="0">
                  <a:pos x="0" y="0"/>
                </a:cxn>
                <a:cxn ang="0">
                  <a:pos x="81" y="5"/>
                </a:cxn>
                <a:cxn ang="0">
                  <a:pos x="101" y="17"/>
                </a:cxn>
                <a:cxn ang="0">
                  <a:pos x="101" y="60"/>
                </a:cxn>
                <a:cxn ang="0">
                  <a:pos x="89" y="70"/>
                </a:cxn>
                <a:cxn ang="0">
                  <a:pos x="97" y="83"/>
                </a:cxn>
                <a:cxn ang="0">
                  <a:pos x="92" y="113"/>
                </a:cxn>
                <a:cxn ang="0">
                  <a:pos x="95" y="156"/>
                </a:cxn>
                <a:cxn ang="0">
                  <a:pos x="63" y="170"/>
                </a:cxn>
                <a:cxn ang="0">
                  <a:pos x="40" y="142"/>
                </a:cxn>
                <a:cxn ang="0">
                  <a:pos x="12" y="123"/>
                </a:cxn>
                <a:cxn ang="0">
                  <a:pos x="18" y="68"/>
                </a:cxn>
                <a:cxn ang="0">
                  <a:pos x="12" y="57"/>
                </a:cxn>
                <a:cxn ang="0">
                  <a:pos x="18" y="49"/>
                </a:cxn>
                <a:cxn ang="0">
                  <a:pos x="17" y="29"/>
                </a:cxn>
                <a:cxn ang="0">
                  <a:pos x="0" y="0"/>
                </a:cxn>
              </a:cxnLst>
              <a:rect l="0" t="0" r="r" b="b"/>
              <a:pathLst>
                <a:path w="101" h="170">
                  <a:moveTo>
                    <a:pt x="0" y="0"/>
                  </a:moveTo>
                  <a:lnTo>
                    <a:pt x="81" y="5"/>
                  </a:lnTo>
                  <a:lnTo>
                    <a:pt x="101" y="17"/>
                  </a:lnTo>
                  <a:lnTo>
                    <a:pt x="101" y="60"/>
                  </a:lnTo>
                  <a:lnTo>
                    <a:pt x="89" y="70"/>
                  </a:lnTo>
                  <a:lnTo>
                    <a:pt x="97" y="83"/>
                  </a:lnTo>
                  <a:lnTo>
                    <a:pt x="92" y="113"/>
                  </a:lnTo>
                  <a:lnTo>
                    <a:pt x="95" y="156"/>
                  </a:lnTo>
                  <a:lnTo>
                    <a:pt x="63" y="170"/>
                  </a:lnTo>
                  <a:lnTo>
                    <a:pt x="40" y="142"/>
                  </a:lnTo>
                  <a:lnTo>
                    <a:pt x="12" y="123"/>
                  </a:lnTo>
                  <a:lnTo>
                    <a:pt x="18" y="68"/>
                  </a:lnTo>
                  <a:lnTo>
                    <a:pt x="12" y="57"/>
                  </a:lnTo>
                  <a:lnTo>
                    <a:pt x="18" y="49"/>
                  </a:lnTo>
                  <a:lnTo>
                    <a:pt x="17" y="29"/>
                  </a:lnTo>
                  <a:lnTo>
                    <a:pt x="0"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878" name="Freeform 522"/>
            <p:cNvSpPr>
              <a:spLocks/>
            </p:cNvSpPr>
            <p:nvPr/>
          </p:nvSpPr>
          <p:spPr bwMode="auto">
            <a:xfrm>
              <a:off x="6635750" y="3476625"/>
              <a:ext cx="239713" cy="269875"/>
            </a:xfrm>
            <a:custGeom>
              <a:avLst/>
              <a:gdLst/>
              <a:ahLst/>
              <a:cxnLst>
                <a:cxn ang="0">
                  <a:pos x="0" y="109"/>
                </a:cxn>
                <a:cxn ang="0">
                  <a:pos x="0" y="144"/>
                </a:cxn>
                <a:cxn ang="0">
                  <a:pos x="13" y="167"/>
                </a:cxn>
                <a:cxn ang="0">
                  <a:pos x="27" y="174"/>
                </a:cxn>
                <a:cxn ang="0">
                  <a:pos x="33" y="169"/>
                </a:cxn>
                <a:cxn ang="0">
                  <a:pos x="35" y="157"/>
                </a:cxn>
                <a:cxn ang="0">
                  <a:pos x="50" y="155"/>
                </a:cxn>
                <a:cxn ang="0">
                  <a:pos x="52" y="166"/>
                </a:cxn>
                <a:cxn ang="0">
                  <a:pos x="58" y="174"/>
                </a:cxn>
                <a:cxn ang="0">
                  <a:pos x="69" y="180"/>
                </a:cxn>
                <a:cxn ang="0">
                  <a:pos x="132" y="110"/>
                </a:cxn>
                <a:cxn ang="0">
                  <a:pos x="160" y="75"/>
                </a:cxn>
                <a:cxn ang="0">
                  <a:pos x="153" y="61"/>
                </a:cxn>
                <a:cxn ang="0">
                  <a:pos x="147" y="49"/>
                </a:cxn>
                <a:cxn ang="0">
                  <a:pos x="147" y="35"/>
                </a:cxn>
                <a:cxn ang="0">
                  <a:pos x="140" y="27"/>
                </a:cxn>
                <a:cxn ang="0">
                  <a:pos x="137" y="15"/>
                </a:cxn>
                <a:cxn ang="0">
                  <a:pos x="126" y="9"/>
                </a:cxn>
                <a:cxn ang="0">
                  <a:pos x="118" y="0"/>
                </a:cxn>
                <a:cxn ang="0">
                  <a:pos x="0" y="109"/>
                </a:cxn>
              </a:cxnLst>
              <a:rect l="0" t="0" r="r" b="b"/>
              <a:pathLst>
                <a:path w="160" h="180">
                  <a:moveTo>
                    <a:pt x="0" y="109"/>
                  </a:moveTo>
                  <a:lnTo>
                    <a:pt x="0" y="144"/>
                  </a:lnTo>
                  <a:lnTo>
                    <a:pt x="13" y="167"/>
                  </a:lnTo>
                  <a:lnTo>
                    <a:pt x="27" y="174"/>
                  </a:lnTo>
                  <a:lnTo>
                    <a:pt x="33" y="169"/>
                  </a:lnTo>
                  <a:lnTo>
                    <a:pt x="35" y="157"/>
                  </a:lnTo>
                  <a:lnTo>
                    <a:pt x="50" y="155"/>
                  </a:lnTo>
                  <a:lnTo>
                    <a:pt x="52" y="166"/>
                  </a:lnTo>
                  <a:lnTo>
                    <a:pt x="58" y="174"/>
                  </a:lnTo>
                  <a:lnTo>
                    <a:pt x="69" y="180"/>
                  </a:lnTo>
                  <a:lnTo>
                    <a:pt x="132" y="110"/>
                  </a:lnTo>
                  <a:lnTo>
                    <a:pt x="160" y="75"/>
                  </a:lnTo>
                  <a:lnTo>
                    <a:pt x="153" y="61"/>
                  </a:lnTo>
                  <a:lnTo>
                    <a:pt x="147" y="49"/>
                  </a:lnTo>
                  <a:lnTo>
                    <a:pt x="147" y="35"/>
                  </a:lnTo>
                  <a:lnTo>
                    <a:pt x="140" y="27"/>
                  </a:lnTo>
                  <a:lnTo>
                    <a:pt x="137" y="15"/>
                  </a:lnTo>
                  <a:lnTo>
                    <a:pt x="126" y="9"/>
                  </a:lnTo>
                  <a:lnTo>
                    <a:pt x="118" y="0"/>
                  </a:lnTo>
                  <a:lnTo>
                    <a:pt x="0" y="10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879" name="Freeform 523"/>
            <p:cNvSpPr>
              <a:spLocks/>
            </p:cNvSpPr>
            <p:nvPr/>
          </p:nvSpPr>
          <p:spPr bwMode="auto">
            <a:xfrm>
              <a:off x="6675438" y="3708400"/>
              <a:ext cx="209550" cy="277813"/>
            </a:xfrm>
            <a:custGeom>
              <a:avLst/>
              <a:gdLst/>
              <a:ahLst/>
              <a:cxnLst>
                <a:cxn ang="0">
                  <a:pos x="0" y="19"/>
                </a:cxn>
                <a:cxn ang="0">
                  <a:pos x="0" y="131"/>
                </a:cxn>
                <a:cxn ang="0">
                  <a:pos x="6" y="143"/>
                </a:cxn>
                <a:cxn ang="0">
                  <a:pos x="8" y="156"/>
                </a:cxn>
                <a:cxn ang="0">
                  <a:pos x="16" y="166"/>
                </a:cxn>
                <a:cxn ang="0">
                  <a:pos x="25" y="170"/>
                </a:cxn>
                <a:cxn ang="0">
                  <a:pos x="36" y="173"/>
                </a:cxn>
                <a:cxn ang="0">
                  <a:pos x="34" y="186"/>
                </a:cxn>
                <a:cxn ang="0">
                  <a:pos x="56" y="176"/>
                </a:cxn>
                <a:cxn ang="0">
                  <a:pos x="85" y="163"/>
                </a:cxn>
                <a:cxn ang="0">
                  <a:pos x="137" y="126"/>
                </a:cxn>
                <a:cxn ang="0">
                  <a:pos x="133" y="120"/>
                </a:cxn>
                <a:cxn ang="0">
                  <a:pos x="140" y="108"/>
                </a:cxn>
                <a:cxn ang="0">
                  <a:pos x="94" y="102"/>
                </a:cxn>
                <a:cxn ang="0">
                  <a:pos x="88" y="77"/>
                </a:cxn>
                <a:cxn ang="0">
                  <a:pos x="77" y="76"/>
                </a:cxn>
                <a:cxn ang="0">
                  <a:pos x="68" y="76"/>
                </a:cxn>
                <a:cxn ang="0">
                  <a:pos x="62" y="69"/>
                </a:cxn>
                <a:cxn ang="0">
                  <a:pos x="60" y="51"/>
                </a:cxn>
                <a:cxn ang="0">
                  <a:pos x="57" y="42"/>
                </a:cxn>
                <a:cxn ang="0">
                  <a:pos x="54" y="34"/>
                </a:cxn>
                <a:cxn ang="0">
                  <a:pos x="46" y="28"/>
                </a:cxn>
                <a:cxn ang="0">
                  <a:pos x="42" y="25"/>
                </a:cxn>
                <a:cxn ang="0">
                  <a:pos x="31" y="19"/>
                </a:cxn>
                <a:cxn ang="0">
                  <a:pos x="25" y="11"/>
                </a:cxn>
                <a:cxn ang="0">
                  <a:pos x="23" y="0"/>
                </a:cxn>
                <a:cxn ang="0">
                  <a:pos x="8" y="2"/>
                </a:cxn>
                <a:cxn ang="0">
                  <a:pos x="6" y="14"/>
                </a:cxn>
                <a:cxn ang="0">
                  <a:pos x="0" y="19"/>
                </a:cxn>
              </a:cxnLst>
              <a:rect l="0" t="0" r="r" b="b"/>
              <a:pathLst>
                <a:path w="140" h="186">
                  <a:moveTo>
                    <a:pt x="0" y="19"/>
                  </a:moveTo>
                  <a:lnTo>
                    <a:pt x="0" y="131"/>
                  </a:lnTo>
                  <a:lnTo>
                    <a:pt x="6" y="143"/>
                  </a:lnTo>
                  <a:lnTo>
                    <a:pt x="8" y="156"/>
                  </a:lnTo>
                  <a:lnTo>
                    <a:pt x="16" y="166"/>
                  </a:lnTo>
                  <a:lnTo>
                    <a:pt x="25" y="170"/>
                  </a:lnTo>
                  <a:lnTo>
                    <a:pt x="36" y="173"/>
                  </a:lnTo>
                  <a:lnTo>
                    <a:pt x="34" y="186"/>
                  </a:lnTo>
                  <a:lnTo>
                    <a:pt x="56" y="176"/>
                  </a:lnTo>
                  <a:lnTo>
                    <a:pt x="85" y="163"/>
                  </a:lnTo>
                  <a:lnTo>
                    <a:pt x="137" y="126"/>
                  </a:lnTo>
                  <a:lnTo>
                    <a:pt x="133" y="120"/>
                  </a:lnTo>
                  <a:lnTo>
                    <a:pt x="140" y="108"/>
                  </a:lnTo>
                  <a:lnTo>
                    <a:pt x="94" y="102"/>
                  </a:lnTo>
                  <a:lnTo>
                    <a:pt x="88" y="77"/>
                  </a:lnTo>
                  <a:lnTo>
                    <a:pt x="77" y="76"/>
                  </a:lnTo>
                  <a:lnTo>
                    <a:pt x="68" y="76"/>
                  </a:lnTo>
                  <a:lnTo>
                    <a:pt x="62" y="69"/>
                  </a:lnTo>
                  <a:lnTo>
                    <a:pt x="60" y="51"/>
                  </a:lnTo>
                  <a:lnTo>
                    <a:pt x="57" y="42"/>
                  </a:lnTo>
                  <a:lnTo>
                    <a:pt x="54" y="34"/>
                  </a:lnTo>
                  <a:lnTo>
                    <a:pt x="46" y="28"/>
                  </a:lnTo>
                  <a:lnTo>
                    <a:pt x="42" y="25"/>
                  </a:lnTo>
                  <a:lnTo>
                    <a:pt x="31" y="19"/>
                  </a:lnTo>
                  <a:lnTo>
                    <a:pt x="25" y="11"/>
                  </a:lnTo>
                  <a:lnTo>
                    <a:pt x="23" y="0"/>
                  </a:lnTo>
                  <a:lnTo>
                    <a:pt x="8" y="2"/>
                  </a:lnTo>
                  <a:lnTo>
                    <a:pt x="6" y="14"/>
                  </a:lnTo>
                  <a:lnTo>
                    <a:pt x="0" y="19"/>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880" name="Freeform 524"/>
            <p:cNvSpPr>
              <a:spLocks/>
            </p:cNvSpPr>
            <p:nvPr/>
          </p:nvSpPr>
          <p:spPr bwMode="auto">
            <a:xfrm>
              <a:off x="6738938" y="3589338"/>
              <a:ext cx="268287" cy="311150"/>
            </a:xfrm>
            <a:custGeom>
              <a:avLst/>
              <a:gdLst/>
              <a:ahLst/>
              <a:cxnLst>
                <a:cxn ang="0">
                  <a:pos x="95" y="206"/>
                </a:cxn>
                <a:cxn ang="0">
                  <a:pos x="132" y="206"/>
                </a:cxn>
                <a:cxn ang="0">
                  <a:pos x="180" y="208"/>
                </a:cxn>
                <a:cxn ang="0">
                  <a:pos x="141" y="40"/>
                </a:cxn>
                <a:cxn ang="0">
                  <a:pos x="160" y="23"/>
                </a:cxn>
                <a:cxn ang="0">
                  <a:pos x="141" y="15"/>
                </a:cxn>
                <a:cxn ang="0">
                  <a:pos x="128" y="15"/>
                </a:cxn>
                <a:cxn ang="0">
                  <a:pos x="91" y="0"/>
                </a:cxn>
                <a:cxn ang="0">
                  <a:pos x="63" y="35"/>
                </a:cxn>
                <a:cxn ang="0">
                  <a:pos x="0" y="105"/>
                </a:cxn>
                <a:cxn ang="0">
                  <a:pos x="12" y="114"/>
                </a:cxn>
                <a:cxn ang="0">
                  <a:pos x="18" y="126"/>
                </a:cxn>
                <a:cxn ang="0">
                  <a:pos x="20" y="149"/>
                </a:cxn>
                <a:cxn ang="0">
                  <a:pos x="26" y="156"/>
                </a:cxn>
                <a:cxn ang="0">
                  <a:pos x="38" y="156"/>
                </a:cxn>
                <a:cxn ang="0">
                  <a:pos x="46" y="157"/>
                </a:cxn>
                <a:cxn ang="0">
                  <a:pos x="52" y="182"/>
                </a:cxn>
                <a:cxn ang="0">
                  <a:pos x="98" y="188"/>
                </a:cxn>
                <a:cxn ang="0">
                  <a:pos x="91" y="200"/>
                </a:cxn>
                <a:cxn ang="0">
                  <a:pos x="95" y="206"/>
                </a:cxn>
              </a:cxnLst>
              <a:rect l="0" t="0" r="r" b="b"/>
              <a:pathLst>
                <a:path w="180" h="208">
                  <a:moveTo>
                    <a:pt x="95" y="206"/>
                  </a:moveTo>
                  <a:lnTo>
                    <a:pt x="132" y="206"/>
                  </a:lnTo>
                  <a:lnTo>
                    <a:pt x="180" y="208"/>
                  </a:lnTo>
                  <a:lnTo>
                    <a:pt x="141" y="40"/>
                  </a:lnTo>
                  <a:lnTo>
                    <a:pt x="160" y="23"/>
                  </a:lnTo>
                  <a:lnTo>
                    <a:pt x="141" y="15"/>
                  </a:lnTo>
                  <a:lnTo>
                    <a:pt x="128" y="15"/>
                  </a:lnTo>
                  <a:lnTo>
                    <a:pt x="91" y="0"/>
                  </a:lnTo>
                  <a:lnTo>
                    <a:pt x="63" y="35"/>
                  </a:lnTo>
                  <a:lnTo>
                    <a:pt x="0" y="105"/>
                  </a:lnTo>
                  <a:lnTo>
                    <a:pt x="12" y="114"/>
                  </a:lnTo>
                  <a:lnTo>
                    <a:pt x="18" y="126"/>
                  </a:lnTo>
                  <a:lnTo>
                    <a:pt x="20" y="149"/>
                  </a:lnTo>
                  <a:lnTo>
                    <a:pt x="26" y="156"/>
                  </a:lnTo>
                  <a:lnTo>
                    <a:pt x="38" y="156"/>
                  </a:lnTo>
                  <a:lnTo>
                    <a:pt x="46" y="157"/>
                  </a:lnTo>
                  <a:lnTo>
                    <a:pt x="52" y="182"/>
                  </a:lnTo>
                  <a:lnTo>
                    <a:pt x="98" y="188"/>
                  </a:lnTo>
                  <a:lnTo>
                    <a:pt x="91" y="200"/>
                  </a:lnTo>
                  <a:lnTo>
                    <a:pt x="95" y="206"/>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881" name="Freeform 525"/>
            <p:cNvSpPr>
              <a:spLocks/>
            </p:cNvSpPr>
            <p:nvPr/>
          </p:nvSpPr>
          <p:spPr bwMode="auto">
            <a:xfrm>
              <a:off x="6802438" y="3406775"/>
              <a:ext cx="341312" cy="220663"/>
            </a:xfrm>
            <a:custGeom>
              <a:avLst/>
              <a:gdLst/>
              <a:ahLst/>
              <a:cxnLst>
                <a:cxn ang="0">
                  <a:pos x="31" y="0"/>
                </a:cxn>
                <a:cxn ang="0">
                  <a:pos x="0" y="31"/>
                </a:cxn>
                <a:cxn ang="0">
                  <a:pos x="5" y="36"/>
                </a:cxn>
                <a:cxn ang="0">
                  <a:pos x="6" y="47"/>
                </a:cxn>
                <a:cxn ang="0">
                  <a:pos x="14" y="56"/>
                </a:cxn>
                <a:cxn ang="0">
                  <a:pos x="25" y="62"/>
                </a:cxn>
                <a:cxn ang="0">
                  <a:pos x="28" y="74"/>
                </a:cxn>
                <a:cxn ang="0">
                  <a:pos x="35" y="82"/>
                </a:cxn>
                <a:cxn ang="0">
                  <a:pos x="35" y="96"/>
                </a:cxn>
                <a:cxn ang="0">
                  <a:pos x="48" y="122"/>
                </a:cxn>
                <a:cxn ang="0">
                  <a:pos x="85" y="137"/>
                </a:cxn>
                <a:cxn ang="0">
                  <a:pos x="98" y="137"/>
                </a:cxn>
                <a:cxn ang="0">
                  <a:pos x="117" y="145"/>
                </a:cxn>
                <a:cxn ang="0">
                  <a:pos x="177" y="148"/>
                </a:cxn>
                <a:cxn ang="0">
                  <a:pos x="228" y="124"/>
                </a:cxn>
                <a:cxn ang="0">
                  <a:pos x="205" y="96"/>
                </a:cxn>
                <a:cxn ang="0">
                  <a:pos x="180" y="79"/>
                </a:cxn>
                <a:cxn ang="0">
                  <a:pos x="162" y="62"/>
                </a:cxn>
                <a:cxn ang="0">
                  <a:pos x="151" y="59"/>
                </a:cxn>
                <a:cxn ang="0">
                  <a:pos x="103" y="20"/>
                </a:cxn>
                <a:cxn ang="0">
                  <a:pos x="69" y="17"/>
                </a:cxn>
                <a:cxn ang="0">
                  <a:pos x="31" y="0"/>
                </a:cxn>
              </a:cxnLst>
              <a:rect l="0" t="0" r="r" b="b"/>
              <a:pathLst>
                <a:path w="228" h="148">
                  <a:moveTo>
                    <a:pt x="31" y="0"/>
                  </a:moveTo>
                  <a:lnTo>
                    <a:pt x="0" y="31"/>
                  </a:lnTo>
                  <a:lnTo>
                    <a:pt x="5" y="36"/>
                  </a:lnTo>
                  <a:lnTo>
                    <a:pt x="6" y="47"/>
                  </a:lnTo>
                  <a:lnTo>
                    <a:pt x="14" y="56"/>
                  </a:lnTo>
                  <a:lnTo>
                    <a:pt x="25" y="62"/>
                  </a:lnTo>
                  <a:lnTo>
                    <a:pt x="28" y="74"/>
                  </a:lnTo>
                  <a:lnTo>
                    <a:pt x="35" y="82"/>
                  </a:lnTo>
                  <a:lnTo>
                    <a:pt x="35" y="96"/>
                  </a:lnTo>
                  <a:lnTo>
                    <a:pt x="48" y="122"/>
                  </a:lnTo>
                  <a:lnTo>
                    <a:pt x="85" y="137"/>
                  </a:lnTo>
                  <a:lnTo>
                    <a:pt x="98" y="137"/>
                  </a:lnTo>
                  <a:lnTo>
                    <a:pt x="117" y="145"/>
                  </a:lnTo>
                  <a:lnTo>
                    <a:pt x="177" y="148"/>
                  </a:lnTo>
                  <a:lnTo>
                    <a:pt x="228" y="124"/>
                  </a:lnTo>
                  <a:lnTo>
                    <a:pt x="205" y="96"/>
                  </a:lnTo>
                  <a:lnTo>
                    <a:pt x="180" y="79"/>
                  </a:lnTo>
                  <a:lnTo>
                    <a:pt x="162" y="62"/>
                  </a:lnTo>
                  <a:lnTo>
                    <a:pt x="151" y="59"/>
                  </a:lnTo>
                  <a:lnTo>
                    <a:pt x="103" y="20"/>
                  </a:lnTo>
                  <a:lnTo>
                    <a:pt x="69" y="17"/>
                  </a:lnTo>
                  <a:lnTo>
                    <a:pt x="31" y="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882" name="Freeform 526"/>
            <p:cNvSpPr>
              <a:spLocks/>
            </p:cNvSpPr>
            <p:nvPr/>
          </p:nvSpPr>
          <p:spPr bwMode="auto">
            <a:xfrm>
              <a:off x="7183438" y="3336925"/>
              <a:ext cx="190500" cy="233363"/>
            </a:xfrm>
            <a:custGeom>
              <a:avLst/>
              <a:gdLst/>
              <a:ahLst/>
              <a:cxnLst>
                <a:cxn ang="0">
                  <a:pos x="128" y="140"/>
                </a:cxn>
                <a:cxn ang="0">
                  <a:pos x="34" y="147"/>
                </a:cxn>
                <a:cxn ang="0">
                  <a:pos x="6" y="156"/>
                </a:cxn>
                <a:cxn ang="0">
                  <a:pos x="3" y="113"/>
                </a:cxn>
                <a:cxn ang="0">
                  <a:pos x="8" y="83"/>
                </a:cxn>
                <a:cxn ang="0">
                  <a:pos x="0" y="70"/>
                </a:cxn>
                <a:cxn ang="0">
                  <a:pos x="12" y="60"/>
                </a:cxn>
                <a:cxn ang="0">
                  <a:pos x="12" y="17"/>
                </a:cxn>
                <a:cxn ang="0">
                  <a:pos x="29" y="0"/>
                </a:cxn>
                <a:cxn ang="0">
                  <a:pos x="45" y="2"/>
                </a:cxn>
                <a:cxn ang="0">
                  <a:pos x="85" y="66"/>
                </a:cxn>
                <a:cxn ang="0">
                  <a:pos x="128" y="140"/>
                </a:cxn>
              </a:cxnLst>
              <a:rect l="0" t="0" r="r" b="b"/>
              <a:pathLst>
                <a:path w="128" h="156">
                  <a:moveTo>
                    <a:pt x="128" y="140"/>
                  </a:moveTo>
                  <a:lnTo>
                    <a:pt x="34" y="147"/>
                  </a:lnTo>
                  <a:lnTo>
                    <a:pt x="6" y="156"/>
                  </a:lnTo>
                  <a:lnTo>
                    <a:pt x="3" y="113"/>
                  </a:lnTo>
                  <a:lnTo>
                    <a:pt x="8" y="83"/>
                  </a:lnTo>
                  <a:lnTo>
                    <a:pt x="0" y="70"/>
                  </a:lnTo>
                  <a:lnTo>
                    <a:pt x="12" y="60"/>
                  </a:lnTo>
                  <a:lnTo>
                    <a:pt x="12" y="17"/>
                  </a:lnTo>
                  <a:lnTo>
                    <a:pt x="29" y="0"/>
                  </a:lnTo>
                  <a:lnTo>
                    <a:pt x="45" y="2"/>
                  </a:lnTo>
                  <a:lnTo>
                    <a:pt x="85" y="66"/>
                  </a:lnTo>
                  <a:lnTo>
                    <a:pt x="128" y="140"/>
                  </a:lnTo>
                  <a:close/>
                </a:path>
              </a:pathLst>
            </a:custGeom>
            <a:solidFill>
              <a:schemeClr val="bg2">
                <a:lumMod val="90000"/>
              </a:schemeClr>
            </a:solidFill>
            <a:ln w="9525">
              <a:solidFill>
                <a:schemeClr val="tx1"/>
              </a:solidFill>
              <a:round/>
              <a:headEnd/>
              <a:tailEnd/>
            </a:ln>
          </p:spPr>
          <p:txBody>
            <a:bodyPr/>
            <a:lstStyle/>
            <a:p>
              <a:endParaRPr lang="en-US" b="1" dirty="0"/>
            </a:p>
          </p:txBody>
        </p:sp>
        <p:sp>
          <p:nvSpPr>
            <p:cNvPr id="883" name="Freeform 527"/>
            <p:cNvSpPr>
              <a:spLocks/>
            </p:cNvSpPr>
            <p:nvPr/>
          </p:nvSpPr>
          <p:spPr bwMode="auto">
            <a:xfrm>
              <a:off x="5189538" y="2563813"/>
              <a:ext cx="214312" cy="211137"/>
            </a:xfrm>
            <a:custGeom>
              <a:avLst/>
              <a:gdLst/>
              <a:ahLst/>
              <a:cxnLst>
                <a:cxn ang="0">
                  <a:pos x="0" y="0"/>
                </a:cxn>
                <a:cxn ang="0">
                  <a:pos x="0" y="141"/>
                </a:cxn>
                <a:cxn ang="0">
                  <a:pos x="102" y="141"/>
                </a:cxn>
                <a:cxn ang="0">
                  <a:pos x="143" y="141"/>
                </a:cxn>
                <a:cxn ang="0">
                  <a:pos x="142" y="118"/>
                </a:cxn>
                <a:cxn ang="0">
                  <a:pos x="142" y="0"/>
                </a:cxn>
                <a:cxn ang="0">
                  <a:pos x="0" y="0"/>
                </a:cxn>
              </a:cxnLst>
              <a:rect l="0" t="0" r="r" b="b"/>
              <a:pathLst>
                <a:path w="143" h="141">
                  <a:moveTo>
                    <a:pt x="0" y="0"/>
                  </a:moveTo>
                  <a:lnTo>
                    <a:pt x="0" y="141"/>
                  </a:lnTo>
                  <a:lnTo>
                    <a:pt x="102" y="141"/>
                  </a:lnTo>
                  <a:lnTo>
                    <a:pt x="143" y="141"/>
                  </a:lnTo>
                  <a:lnTo>
                    <a:pt x="142" y="118"/>
                  </a:lnTo>
                  <a:lnTo>
                    <a:pt x="142" y="0"/>
                  </a:lnTo>
                  <a:lnTo>
                    <a:pt x="0" y="0"/>
                  </a:lnTo>
                  <a:close/>
                </a:path>
              </a:pathLst>
            </a:custGeom>
            <a:solidFill>
              <a:schemeClr val="bg1">
                <a:lumMod val="75000"/>
              </a:schemeClr>
            </a:solidFill>
            <a:ln w="9525">
              <a:solidFill>
                <a:schemeClr val="tx1"/>
              </a:solidFill>
              <a:round/>
              <a:headEnd/>
              <a:tailEnd/>
            </a:ln>
          </p:spPr>
          <p:txBody>
            <a:bodyPr/>
            <a:lstStyle/>
            <a:p>
              <a:endParaRPr lang="en-US" b="1" dirty="0"/>
            </a:p>
          </p:txBody>
        </p:sp>
      </p:grpSp>
      <p:sp>
        <p:nvSpPr>
          <p:cNvPr id="884" name="TextBox 41"/>
          <p:cNvSpPr txBox="1">
            <a:spLocks noChangeArrowheads="1"/>
          </p:cNvSpPr>
          <p:nvPr/>
        </p:nvSpPr>
        <p:spPr bwMode="auto">
          <a:xfrm>
            <a:off x="6483042" y="1370287"/>
            <a:ext cx="617636" cy="276999"/>
          </a:xfrm>
          <a:prstGeom prst="rect">
            <a:avLst/>
          </a:prstGeom>
          <a:noFill/>
          <a:ln w="9525">
            <a:noFill/>
            <a:miter lim="800000"/>
            <a:headEnd/>
            <a:tailEnd/>
          </a:ln>
        </p:spPr>
        <p:txBody>
          <a:bodyPr wrap="square" lIns="0" tIns="0" rIns="0" bIns="0">
            <a:spAutoFit/>
          </a:bodyPr>
          <a:lstStyle/>
          <a:p>
            <a:r>
              <a:rPr lang="en-US" sz="900" b="1" dirty="0"/>
              <a:t>WICHITA</a:t>
            </a:r>
            <a:br>
              <a:rPr lang="en-US" sz="900" b="1" dirty="0"/>
            </a:br>
            <a:r>
              <a:rPr lang="en-US" sz="900" b="1" dirty="0"/>
              <a:t>FALLS</a:t>
            </a:r>
          </a:p>
        </p:txBody>
      </p:sp>
      <p:sp>
        <p:nvSpPr>
          <p:cNvPr id="885" name="TextBox 41"/>
          <p:cNvSpPr txBox="1">
            <a:spLocks noChangeArrowheads="1"/>
          </p:cNvSpPr>
          <p:nvPr/>
        </p:nvSpPr>
        <p:spPr bwMode="auto">
          <a:xfrm>
            <a:off x="7292027" y="1571785"/>
            <a:ext cx="472101" cy="138499"/>
          </a:xfrm>
          <a:prstGeom prst="rect">
            <a:avLst/>
          </a:prstGeom>
          <a:noFill/>
          <a:ln w="9525">
            <a:noFill/>
            <a:miter lim="800000"/>
            <a:headEnd/>
            <a:tailEnd/>
          </a:ln>
        </p:spPr>
        <p:txBody>
          <a:bodyPr wrap="square" lIns="0" tIns="0" rIns="0" bIns="0">
            <a:spAutoFit/>
          </a:bodyPr>
          <a:lstStyle/>
          <a:p>
            <a:r>
              <a:rPr lang="en-US" sz="900" b="1" dirty="0"/>
              <a:t>PARIS</a:t>
            </a:r>
          </a:p>
        </p:txBody>
      </p:sp>
      <p:sp>
        <p:nvSpPr>
          <p:cNvPr id="886" name="TextBox 41"/>
          <p:cNvSpPr txBox="1">
            <a:spLocks noChangeArrowheads="1"/>
          </p:cNvSpPr>
          <p:nvPr/>
        </p:nvSpPr>
        <p:spPr bwMode="auto">
          <a:xfrm>
            <a:off x="7743692" y="1929330"/>
            <a:ext cx="598203" cy="138499"/>
          </a:xfrm>
          <a:prstGeom prst="rect">
            <a:avLst/>
          </a:prstGeom>
          <a:noFill/>
          <a:ln w="9525">
            <a:noFill/>
            <a:miter lim="800000"/>
            <a:headEnd/>
            <a:tailEnd/>
          </a:ln>
        </p:spPr>
        <p:txBody>
          <a:bodyPr wrap="square" lIns="0" tIns="0" rIns="0" bIns="0">
            <a:spAutoFit/>
          </a:bodyPr>
          <a:lstStyle/>
          <a:p>
            <a:r>
              <a:rPr lang="en-US" sz="900" b="1" dirty="0"/>
              <a:t>ATLANTA</a:t>
            </a:r>
          </a:p>
        </p:txBody>
      </p:sp>
      <p:sp>
        <p:nvSpPr>
          <p:cNvPr id="887" name="TextBox 41"/>
          <p:cNvSpPr txBox="1">
            <a:spLocks noChangeArrowheads="1"/>
          </p:cNvSpPr>
          <p:nvPr/>
        </p:nvSpPr>
        <p:spPr bwMode="auto">
          <a:xfrm>
            <a:off x="7333269" y="2197796"/>
            <a:ext cx="495536" cy="138499"/>
          </a:xfrm>
          <a:prstGeom prst="rect">
            <a:avLst/>
          </a:prstGeom>
          <a:noFill/>
          <a:ln w="9525">
            <a:noFill/>
            <a:miter lim="800000"/>
            <a:headEnd/>
            <a:tailEnd/>
          </a:ln>
        </p:spPr>
        <p:txBody>
          <a:bodyPr wrap="square" lIns="0" tIns="0" rIns="0" bIns="0">
            <a:spAutoFit/>
          </a:bodyPr>
          <a:lstStyle/>
          <a:p>
            <a:r>
              <a:rPr lang="en-US" sz="900" b="1" dirty="0"/>
              <a:t>TYLER</a:t>
            </a:r>
          </a:p>
        </p:txBody>
      </p:sp>
      <p:sp>
        <p:nvSpPr>
          <p:cNvPr id="888" name="TextBox 41"/>
          <p:cNvSpPr txBox="1">
            <a:spLocks noChangeArrowheads="1"/>
          </p:cNvSpPr>
          <p:nvPr/>
        </p:nvSpPr>
        <p:spPr bwMode="auto">
          <a:xfrm>
            <a:off x="7011316" y="1892324"/>
            <a:ext cx="643907" cy="138499"/>
          </a:xfrm>
          <a:prstGeom prst="rect">
            <a:avLst/>
          </a:prstGeom>
          <a:noFill/>
          <a:ln w="9525">
            <a:noFill/>
            <a:miter lim="800000"/>
            <a:headEnd/>
            <a:tailEnd/>
          </a:ln>
        </p:spPr>
        <p:txBody>
          <a:bodyPr wrap="square" lIns="0" tIns="0" rIns="0" bIns="0">
            <a:spAutoFit/>
          </a:bodyPr>
          <a:lstStyle/>
          <a:p>
            <a:r>
              <a:rPr lang="en-US" sz="900" b="1" dirty="0"/>
              <a:t>DALLAS</a:t>
            </a:r>
          </a:p>
        </p:txBody>
      </p:sp>
      <p:sp>
        <p:nvSpPr>
          <p:cNvPr id="889" name="TextBox 41"/>
          <p:cNvSpPr txBox="1">
            <a:spLocks noChangeArrowheads="1"/>
          </p:cNvSpPr>
          <p:nvPr/>
        </p:nvSpPr>
        <p:spPr bwMode="auto">
          <a:xfrm>
            <a:off x="7697880" y="2408919"/>
            <a:ext cx="562566" cy="138499"/>
          </a:xfrm>
          <a:prstGeom prst="rect">
            <a:avLst/>
          </a:prstGeom>
          <a:noFill/>
          <a:ln w="9525">
            <a:noFill/>
            <a:miter lim="800000"/>
            <a:headEnd/>
            <a:tailEnd/>
          </a:ln>
        </p:spPr>
        <p:txBody>
          <a:bodyPr wrap="square" lIns="0" tIns="0" rIns="0" bIns="0">
            <a:spAutoFit/>
          </a:bodyPr>
          <a:lstStyle/>
          <a:p>
            <a:r>
              <a:rPr lang="en-US" sz="900" b="1" dirty="0"/>
              <a:t>LUFKIN</a:t>
            </a:r>
          </a:p>
        </p:txBody>
      </p:sp>
      <p:sp>
        <p:nvSpPr>
          <p:cNvPr id="890" name="TextBox 41"/>
          <p:cNvSpPr txBox="1">
            <a:spLocks noChangeArrowheads="1"/>
          </p:cNvSpPr>
          <p:nvPr/>
        </p:nvSpPr>
        <p:spPr bwMode="auto">
          <a:xfrm>
            <a:off x="6451562" y="1807619"/>
            <a:ext cx="572574" cy="276999"/>
          </a:xfrm>
          <a:prstGeom prst="rect">
            <a:avLst/>
          </a:prstGeom>
          <a:noFill/>
          <a:ln w="9525">
            <a:noFill/>
            <a:miter lim="800000"/>
            <a:headEnd/>
            <a:tailEnd/>
          </a:ln>
        </p:spPr>
        <p:txBody>
          <a:bodyPr wrap="square" lIns="0" tIns="0" rIns="0" bIns="0">
            <a:spAutoFit/>
          </a:bodyPr>
          <a:lstStyle/>
          <a:p>
            <a:pPr algn="ctr"/>
            <a:r>
              <a:rPr lang="en-US" sz="900" b="1" dirty="0"/>
              <a:t>FORT</a:t>
            </a:r>
            <a:br>
              <a:rPr lang="en-US" sz="900" b="1" dirty="0"/>
            </a:br>
            <a:r>
              <a:rPr lang="en-US" sz="900" b="1" dirty="0"/>
              <a:t>WORTH</a:t>
            </a:r>
          </a:p>
        </p:txBody>
      </p:sp>
      <p:sp>
        <p:nvSpPr>
          <p:cNvPr id="891" name="TextBox 155"/>
          <p:cNvSpPr txBox="1">
            <a:spLocks noChangeArrowheads="1"/>
          </p:cNvSpPr>
          <p:nvPr/>
        </p:nvSpPr>
        <p:spPr bwMode="auto">
          <a:xfrm>
            <a:off x="6608291" y="2507640"/>
            <a:ext cx="628391" cy="138499"/>
          </a:xfrm>
          <a:prstGeom prst="rect">
            <a:avLst/>
          </a:prstGeom>
          <a:noFill/>
          <a:ln w="9525">
            <a:noFill/>
            <a:miter lim="800000"/>
            <a:headEnd/>
            <a:tailEnd/>
          </a:ln>
        </p:spPr>
        <p:txBody>
          <a:bodyPr wrap="square" lIns="0" tIns="0" rIns="0" bIns="0">
            <a:spAutoFit/>
          </a:bodyPr>
          <a:lstStyle/>
          <a:p>
            <a:pPr algn="ctr"/>
            <a:r>
              <a:rPr lang="en-US" sz="900" b="1" dirty="0"/>
              <a:t>WACO</a:t>
            </a:r>
          </a:p>
        </p:txBody>
      </p:sp>
      <p:sp>
        <p:nvSpPr>
          <p:cNvPr id="892" name="TextBox 41"/>
          <p:cNvSpPr txBox="1">
            <a:spLocks noChangeArrowheads="1"/>
          </p:cNvSpPr>
          <p:nvPr/>
        </p:nvSpPr>
        <p:spPr bwMode="auto">
          <a:xfrm>
            <a:off x="7019020" y="2648833"/>
            <a:ext cx="414400" cy="138499"/>
          </a:xfrm>
          <a:prstGeom prst="rect">
            <a:avLst/>
          </a:prstGeom>
          <a:noFill/>
          <a:ln w="9525">
            <a:noFill/>
            <a:miter lim="800000"/>
            <a:headEnd/>
            <a:tailEnd/>
          </a:ln>
        </p:spPr>
        <p:txBody>
          <a:bodyPr wrap="square" lIns="0" tIns="0" rIns="0" bIns="0">
            <a:spAutoFit/>
          </a:bodyPr>
          <a:lstStyle/>
          <a:p>
            <a:pPr algn="ctr"/>
            <a:r>
              <a:rPr lang="en-US" sz="900" b="1" dirty="0"/>
              <a:t>BRYAN</a:t>
            </a:r>
          </a:p>
        </p:txBody>
      </p:sp>
      <p:sp>
        <p:nvSpPr>
          <p:cNvPr id="893" name="TextBox 41"/>
          <p:cNvSpPr txBox="1">
            <a:spLocks noChangeArrowheads="1"/>
          </p:cNvSpPr>
          <p:nvPr/>
        </p:nvSpPr>
        <p:spPr bwMode="auto">
          <a:xfrm>
            <a:off x="7719027" y="2980305"/>
            <a:ext cx="750723" cy="138499"/>
          </a:xfrm>
          <a:prstGeom prst="rect">
            <a:avLst/>
          </a:prstGeom>
          <a:noFill/>
          <a:ln w="9525">
            <a:noFill/>
            <a:miter lim="800000"/>
            <a:headEnd/>
            <a:tailEnd/>
          </a:ln>
        </p:spPr>
        <p:txBody>
          <a:bodyPr wrap="square" lIns="0" tIns="0" rIns="0" bIns="0">
            <a:spAutoFit/>
          </a:bodyPr>
          <a:lstStyle/>
          <a:p>
            <a:pPr algn="ctr"/>
            <a:r>
              <a:rPr lang="en-US" sz="900" b="1" dirty="0"/>
              <a:t>BEAUMONT</a:t>
            </a:r>
          </a:p>
        </p:txBody>
      </p:sp>
      <p:sp>
        <p:nvSpPr>
          <p:cNvPr id="894" name="TextBox 41"/>
          <p:cNvSpPr txBox="1">
            <a:spLocks noChangeArrowheads="1"/>
          </p:cNvSpPr>
          <p:nvPr/>
        </p:nvSpPr>
        <p:spPr bwMode="auto">
          <a:xfrm>
            <a:off x="7367108" y="3202344"/>
            <a:ext cx="710113" cy="138499"/>
          </a:xfrm>
          <a:prstGeom prst="rect">
            <a:avLst/>
          </a:prstGeom>
          <a:noFill/>
          <a:ln w="9525">
            <a:noFill/>
            <a:miter lim="800000"/>
            <a:headEnd/>
            <a:tailEnd/>
          </a:ln>
        </p:spPr>
        <p:txBody>
          <a:bodyPr wrap="square" lIns="0" tIns="0" rIns="0" bIns="0">
            <a:spAutoFit/>
          </a:bodyPr>
          <a:lstStyle/>
          <a:p>
            <a:pPr algn="ctr"/>
            <a:r>
              <a:rPr lang="en-US" sz="900" b="1" dirty="0"/>
              <a:t>HOUSTON</a:t>
            </a:r>
          </a:p>
        </p:txBody>
      </p:sp>
      <p:sp>
        <p:nvSpPr>
          <p:cNvPr id="895" name="TextBox 41"/>
          <p:cNvSpPr txBox="1">
            <a:spLocks noChangeArrowheads="1"/>
          </p:cNvSpPr>
          <p:nvPr/>
        </p:nvSpPr>
        <p:spPr bwMode="auto">
          <a:xfrm>
            <a:off x="6846104" y="3337187"/>
            <a:ext cx="577551" cy="138499"/>
          </a:xfrm>
          <a:prstGeom prst="rect">
            <a:avLst/>
          </a:prstGeom>
          <a:noFill/>
          <a:ln w="9525">
            <a:noFill/>
            <a:miter lim="800000"/>
            <a:headEnd/>
            <a:tailEnd/>
          </a:ln>
        </p:spPr>
        <p:txBody>
          <a:bodyPr wrap="square" lIns="0" tIns="0" rIns="0" bIns="0">
            <a:spAutoFit/>
          </a:bodyPr>
          <a:lstStyle/>
          <a:p>
            <a:pPr algn="ctr"/>
            <a:r>
              <a:rPr lang="en-US" sz="900" b="1" dirty="0"/>
              <a:t>YOAKUM</a:t>
            </a:r>
          </a:p>
        </p:txBody>
      </p:sp>
      <p:sp>
        <p:nvSpPr>
          <p:cNvPr id="896" name="TextBox 41"/>
          <p:cNvSpPr txBox="1">
            <a:spLocks noChangeArrowheads="1"/>
          </p:cNvSpPr>
          <p:nvPr/>
        </p:nvSpPr>
        <p:spPr bwMode="auto">
          <a:xfrm>
            <a:off x="6986612" y="3847715"/>
            <a:ext cx="582183" cy="276999"/>
          </a:xfrm>
          <a:prstGeom prst="rect">
            <a:avLst/>
          </a:prstGeom>
          <a:noFill/>
          <a:ln w="9525">
            <a:noFill/>
            <a:miter lim="800000"/>
            <a:headEnd/>
            <a:tailEnd/>
          </a:ln>
        </p:spPr>
        <p:txBody>
          <a:bodyPr wrap="square" lIns="0" tIns="0" rIns="0" bIns="0">
            <a:spAutoFit/>
          </a:bodyPr>
          <a:lstStyle/>
          <a:p>
            <a:pPr algn="ctr"/>
            <a:r>
              <a:rPr lang="en-US" sz="900" b="1" dirty="0"/>
              <a:t>CORPUS</a:t>
            </a:r>
          </a:p>
          <a:p>
            <a:pPr algn="ctr"/>
            <a:r>
              <a:rPr lang="en-US" sz="900" b="1" dirty="0"/>
              <a:t>CHRISTI</a:t>
            </a:r>
          </a:p>
        </p:txBody>
      </p:sp>
      <p:sp>
        <p:nvSpPr>
          <p:cNvPr id="897" name="TextBox 41"/>
          <p:cNvSpPr txBox="1">
            <a:spLocks noChangeArrowheads="1"/>
          </p:cNvSpPr>
          <p:nvPr/>
        </p:nvSpPr>
        <p:spPr bwMode="auto">
          <a:xfrm>
            <a:off x="6321203" y="4278188"/>
            <a:ext cx="647847" cy="138499"/>
          </a:xfrm>
          <a:prstGeom prst="rect">
            <a:avLst/>
          </a:prstGeom>
          <a:noFill/>
          <a:ln w="9525">
            <a:noFill/>
            <a:miter lim="800000"/>
            <a:headEnd/>
            <a:tailEnd/>
          </a:ln>
        </p:spPr>
        <p:txBody>
          <a:bodyPr wrap="square" lIns="0" tIns="0" rIns="0" bIns="0">
            <a:spAutoFit/>
          </a:bodyPr>
          <a:lstStyle/>
          <a:p>
            <a:pPr algn="ctr"/>
            <a:r>
              <a:rPr lang="en-US" sz="900" b="1" dirty="0"/>
              <a:t>PHARR</a:t>
            </a:r>
          </a:p>
        </p:txBody>
      </p:sp>
      <p:sp>
        <p:nvSpPr>
          <p:cNvPr id="898" name="TextBox 41"/>
          <p:cNvSpPr txBox="1">
            <a:spLocks noChangeArrowheads="1"/>
          </p:cNvSpPr>
          <p:nvPr/>
        </p:nvSpPr>
        <p:spPr bwMode="auto">
          <a:xfrm>
            <a:off x="6125410" y="3824857"/>
            <a:ext cx="576835" cy="138499"/>
          </a:xfrm>
          <a:prstGeom prst="rect">
            <a:avLst/>
          </a:prstGeom>
          <a:noFill/>
          <a:ln w="9525">
            <a:noFill/>
            <a:miter lim="800000"/>
            <a:headEnd/>
            <a:tailEnd/>
          </a:ln>
        </p:spPr>
        <p:txBody>
          <a:bodyPr wrap="square" lIns="0" tIns="0" rIns="0" bIns="0">
            <a:spAutoFit/>
          </a:bodyPr>
          <a:lstStyle/>
          <a:p>
            <a:pPr algn="ctr"/>
            <a:r>
              <a:rPr lang="en-US" sz="900" b="1" dirty="0"/>
              <a:t>LAREDO</a:t>
            </a:r>
          </a:p>
        </p:txBody>
      </p:sp>
      <p:sp>
        <p:nvSpPr>
          <p:cNvPr id="899" name="TextBox 41"/>
          <p:cNvSpPr txBox="1">
            <a:spLocks noChangeArrowheads="1"/>
          </p:cNvSpPr>
          <p:nvPr/>
        </p:nvSpPr>
        <p:spPr bwMode="auto">
          <a:xfrm>
            <a:off x="6036215" y="3135704"/>
            <a:ext cx="683112" cy="276999"/>
          </a:xfrm>
          <a:prstGeom prst="rect">
            <a:avLst/>
          </a:prstGeom>
          <a:noFill/>
          <a:ln w="9525">
            <a:noFill/>
            <a:miter lim="800000"/>
            <a:headEnd/>
            <a:tailEnd/>
          </a:ln>
        </p:spPr>
        <p:txBody>
          <a:bodyPr wrap="square" lIns="0" tIns="0" rIns="0" bIns="0">
            <a:spAutoFit/>
          </a:bodyPr>
          <a:lstStyle/>
          <a:p>
            <a:pPr algn="ctr"/>
            <a:r>
              <a:rPr lang="en-US" sz="900" b="1" dirty="0"/>
              <a:t>SAN</a:t>
            </a:r>
            <a:br>
              <a:rPr lang="en-US" sz="900" b="1" dirty="0"/>
            </a:br>
            <a:r>
              <a:rPr lang="en-US" sz="900" b="1" dirty="0"/>
              <a:t>ANTONIO</a:t>
            </a:r>
          </a:p>
        </p:txBody>
      </p:sp>
      <p:sp>
        <p:nvSpPr>
          <p:cNvPr id="900" name="TextBox 41"/>
          <p:cNvSpPr txBox="1">
            <a:spLocks noChangeArrowheads="1"/>
          </p:cNvSpPr>
          <p:nvPr/>
        </p:nvSpPr>
        <p:spPr bwMode="auto">
          <a:xfrm>
            <a:off x="6374224" y="2818428"/>
            <a:ext cx="507684" cy="138499"/>
          </a:xfrm>
          <a:prstGeom prst="rect">
            <a:avLst/>
          </a:prstGeom>
          <a:noFill/>
          <a:ln w="9525">
            <a:noFill/>
            <a:miter lim="800000"/>
            <a:headEnd/>
            <a:tailEnd/>
          </a:ln>
        </p:spPr>
        <p:txBody>
          <a:bodyPr wrap="square" lIns="0" tIns="0" rIns="0" bIns="0">
            <a:spAutoFit/>
          </a:bodyPr>
          <a:lstStyle/>
          <a:p>
            <a:pPr algn="ctr"/>
            <a:r>
              <a:rPr lang="en-US" sz="900" b="1" dirty="0"/>
              <a:t>AUSTIN</a:t>
            </a:r>
          </a:p>
        </p:txBody>
      </p:sp>
      <p:sp>
        <p:nvSpPr>
          <p:cNvPr id="901" name="TextBox 247"/>
          <p:cNvSpPr txBox="1">
            <a:spLocks noChangeArrowheads="1"/>
          </p:cNvSpPr>
          <p:nvPr/>
        </p:nvSpPr>
        <p:spPr bwMode="auto">
          <a:xfrm>
            <a:off x="5971812" y="2306320"/>
            <a:ext cx="824448" cy="138499"/>
          </a:xfrm>
          <a:prstGeom prst="rect">
            <a:avLst/>
          </a:prstGeom>
          <a:noFill/>
          <a:ln w="9525">
            <a:noFill/>
            <a:miter lim="800000"/>
            <a:headEnd/>
            <a:tailEnd/>
          </a:ln>
        </p:spPr>
        <p:txBody>
          <a:bodyPr wrap="square" lIns="0" tIns="0" rIns="0" bIns="0">
            <a:spAutoFit/>
          </a:bodyPr>
          <a:lstStyle/>
          <a:p>
            <a:pPr algn="ctr"/>
            <a:r>
              <a:rPr lang="en-US" sz="900" b="1" dirty="0"/>
              <a:t>BROWNWOOD</a:t>
            </a:r>
          </a:p>
        </p:txBody>
      </p:sp>
      <p:sp>
        <p:nvSpPr>
          <p:cNvPr id="902" name="TextBox 256"/>
          <p:cNvSpPr txBox="1">
            <a:spLocks noChangeArrowheads="1"/>
          </p:cNvSpPr>
          <p:nvPr/>
        </p:nvSpPr>
        <p:spPr bwMode="auto">
          <a:xfrm>
            <a:off x="5494328" y="2537499"/>
            <a:ext cx="539607" cy="276999"/>
          </a:xfrm>
          <a:prstGeom prst="rect">
            <a:avLst/>
          </a:prstGeom>
          <a:noFill/>
          <a:ln w="9525">
            <a:noFill/>
            <a:miter lim="800000"/>
            <a:headEnd/>
            <a:tailEnd/>
          </a:ln>
        </p:spPr>
        <p:txBody>
          <a:bodyPr wrap="square" lIns="0" tIns="0" rIns="0" bIns="0">
            <a:spAutoFit/>
          </a:bodyPr>
          <a:lstStyle/>
          <a:p>
            <a:pPr algn="ctr"/>
            <a:r>
              <a:rPr lang="en-US" sz="900" b="1" dirty="0"/>
              <a:t>SAN</a:t>
            </a:r>
            <a:br>
              <a:rPr lang="en-US" sz="900" b="1" dirty="0"/>
            </a:br>
            <a:r>
              <a:rPr lang="en-US" sz="900" b="1" dirty="0"/>
              <a:t>ANGELO</a:t>
            </a:r>
          </a:p>
        </p:txBody>
      </p:sp>
      <p:sp>
        <p:nvSpPr>
          <p:cNvPr id="903" name="TextBox 155"/>
          <p:cNvSpPr txBox="1">
            <a:spLocks noChangeArrowheads="1"/>
          </p:cNvSpPr>
          <p:nvPr/>
        </p:nvSpPr>
        <p:spPr bwMode="auto">
          <a:xfrm>
            <a:off x="4097989" y="2135889"/>
            <a:ext cx="435432" cy="276999"/>
          </a:xfrm>
          <a:prstGeom prst="rect">
            <a:avLst/>
          </a:prstGeom>
          <a:noFill/>
          <a:ln w="9525">
            <a:noFill/>
            <a:miter lim="800000"/>
            <a:headEnd/>
            <a:tailEnd/>
          </a:ln>
        </p:spPr>
        <p:txBody>
          <a:bodyPr wrap="square" lIns="0" tIns="0" rIns="0" bIns="0">
            <a:spAutoFit/>
          </a:bodyPr>
          <a:lstStyle/>
          <a:p>
            <a:pPr algn="ctr"/>
            <a:r>
              <a:rPr lang="en-US" sz="900" b="1" dirty="0"/>
              <a:t>EL PASO</a:t>
            </a:r>
          </a:p>
        </p:txBody>
      </p:sp>
      <p:sp>
        <p:nvSpPr>
          <p:cNvPr id="904" name="TextBox 155"/>
          <p:cNvSpPr txBox="1">
            <a:spLocks noChangeArrowheads="1"/>
          </p:cNvSpPr>
          <p:nvPr/>
        </p:nvSpPr>
        <p:spPr bwMode="auto">
          <a:xfrm>
            <a:off x="4899671" y="2423659"/>
            <a:ext cx="489736" cy="138499"/>
          </a:xfrm>
          <a:prstGeom prst="rect">
            <a:avLst/>
          </a:prstGeom>
          <a:noFill/>
          <a:ln w="9525">
            <a:noFill/>
            <a:miter lim="800000"/>
            <a:headEnd/>
            <a:tailEnd/>
          </a:ln>
        </p:spPr>
        <p:txBody>
          <a:bodyPr wrap="square" lIns="0" tIns="0" rIns="0" bIns="0">
            <a:spAutoFit/>
          </a:bodyPr>
          <a:lstStyle/>
          <a:p>
            <a:pPr algn="ctr"/>
            <a:r>
              <a:rPr lang="en-US" sz="900" b="1" dirty="0"/>
              <a:t>ODESSA</a:t>
            </a:r>
          </a:p>
        </p:txBody>
      </p:sp>
      <p:sp>
        <p:nvSpPr>
          <p:cNvPr id="905" name="TextBox 155"/>
          <p:cNvSpPr txBox="1">
            <a:spLocks noChangeArrowheads="1"/>
          </p:cNvSpPr>
          <p:nvPr/>
        </p:nvSpPr>
        <p:spPr bwMode="auto">
          <a:xfrm>
            <a:off x="5090983" y="1805151"/>
            <a:ext cx="748984" cy="138499"/>
          </a:xfrm>
          <a:prstGeom prst="rect">
            <a:avLst/>
          </a:prstGeom>
          <a:noFill/>
          <a:ln w="9525">
            <a:noFill/>
            <a:miter lim="800000"/>
            <a:headEnd/>
            <a:tailEnd/>
          </a:ln>
        </p:spPr>
        <p:txBody>
          <a:bodyPr wrap="square" lIns="0" tIns="0" rIns="0" bIns="0">
            <a:spAutoFit/>
          </a:bodyPr>
          <a:lstStyle/>
          <a:p>
            <a:pPr algn="ctr"/>
            <a:r>
              <a:rPr lang="en-US" sz="900" b="1" dirty="0"/>
              <a:t>LUBBOCK</a:t>
            </a:r>
          </a:p>
        </p:txBody>
      </p:sp>
      <p:sp>
        <p:nvSpPr>
          <p:cNvPr id="906" name="TextBox 155"/>
          <p:cNvSpPr txBox="1">
            <a:spLocks noChangeArrowheads="1"/>
          </p:cNvSpPr>
          <p:nvPr/>
        </p:nvSpPr>
        <p:spPr bwMode="auto">
          <a:xfrm>
            <a:off x="5245238" y="983239"/>
            <a:ext cx="754123" cy="138499"/>
          </a:xfrm>
          <a:prstGeom prst="rect">
            <a:avLst/>
          </a:prstGeom>
          <a:noFill/>
          <a:ln w="9525">
            <a:noFill/>
            <a:miter lim="800000"/>
            <a:headEnd/>
            <a:tailEnd/>
          </a:ln>
        </p:spPr>
        <p:txBody>
          <a:bodyPr wrap="square" lIns="0" tIns="0" rIns="0" bIns="0">
            <a:spAutoFit/>
          </a:bodyPr>
          <a:lstStyle/>
          <a:p>
            <a:pPr algn="ctr"/>
            <a:r>
              <a:rPr lang="en-US" sz="900" b="1" dirty="0"/>
              <a:t>AMARILLO</a:t>
            </a:r>
          </a:p>
        </p:txBody>
      </p:sp>
      <p:sp>
        <p:nvSpPr>
          <p:cNvPr id="907" name="TextBox 155"/>
          <p:cNvSpPr txBox="1">
            <a:spLocks noChangeArrowheads="1"/>
          </p:cNvSpPr>
          <p:nvPr/>
        </p:nvSpPr>
        <p:spPr bwMode="auto">
          <a:xfrm>
            <a:off x="5776501" y="2059297"/>
            <a:ext cx="588035" cy="138499"/>
          </a:xfrm>
          <a:prstGeom prst="rect">
            <a:avLst/>
          </a:prstGeom>
          <a:noFill/>
          <a:ln w="9525">
            <a:noFill/>
            <a:miter lim="800000"/>
            <a:headEnd/>
            <a:tailEnd/>
          </a:ln>
        </p:spPr>
        <p:txBody>
          <a:bodyPr wrap="square" lIns="0" tIns="0" rIns="0" bIns="0">
            <a:spAutoFit/>
          </a:bodyPr>
          <a:lstStyle/>
          <a:p>
            <a:pPr algn="ctr"/>
            <a:r>
              <a:rPr lang="en-US" sz="900" b="1" dirty="0"/>
              <a:t>ABILENE</a:t>
            </a:r>
          </a:p>
        </p:txBody>
      </p:sp>
      <p:sp>
        <p:nvSpPr>
          <p:cNvPr id="908" name="Oval 907"/>
          <p:cNvSpPr/>
          <p:nvPr/>
        </p:nvSpPr>
        <p:spPr>
          <a:xfrm>
            <a:off x="5521443" y="1111075"/>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09" name="TextBox 155"/>
          <p:cNvSpPr txBox="1">
            <a:spLocks noChangeArrowheads="1"/>
          </p:cNvSpPr>
          <p:nvPr/>
        </p:nvSpPr>
        <p:spPr bwMode="auto">
          <a:xfrm>
            <a:off x="5660950" y="1306045"/>
            <a:ext cx="768181" cy="138499"/>
          </a:xfrm>
          <a:prstGeom prst="rect">
            <a:avLst/>
          </a:prstGeom>
          <a:noFill/>
          <a:ln w="9525">
            <a:noFill/>
            <a:miter lim="800000"/>
            <a:headEnd/>
            <a:tailEnd/>
          </a:ln>
        </p:spPr>
        <p:txBody>
          <a:bodyPr wrap="square" lIns="0" tIns="0" rIns="0" bIns="0">
            <a:spAutoFit/>
          </a:bodyPr>
          <a:lstStyle/>
          <a:p>
            <a:pPr algn="ctr"/>
            <a:r>
              <a:rPr lang="en-US" sz="900" b="1" dirty="0"/>
              <a:t>CHILDRESS</a:t>
            </a:r>
          </a:p>
        </p:txBody>
      </p:sp>
      <p:sp>
        <p:nvSpPr>
          <p:cNvPr id="910" name="Oval 909"/>
          <p:cNvSpPr/>
          <p:nvPr/>
        </p:nvSpPr>
        <p:spPr>
          <a:xfrm>
            <a:off x="6029678" y="1440913"/>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1" name="Oval 910"/>
          <p:cNvSpPr/>
          <p:nvPr/>
        </p:nvSpPr>
        <p:spPr>
          <a:xfrm>
            <a:off x="5515591" y="1765240"/>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2" name="Oval 911"/>
          <p:cNvSpPr/>
          <p:nvPr/>
        </p:nvSpPr>
        <p:spPr>
          <a:xfrm>
            <a:off x="6495472" y="1631570"/>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3" name="Oval 912"/>
          <p:cNvSpPr/>
          <p:nvPr/>
        </p:nvSpPr>
        <p:spPr>
          <a:xfrm>
            <a:off x="7351578" y="1706724"/>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4" name="Oval 913"/>
          <p:cNvSpPr/>
          <p:nvPr/>
        </p:nvSpPr>
        <p:spPr>
          <a:xfrm>
            <a:off x="6132048" y="2197263"/>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5" name="Oval 914"/>
          <p:cNvSpPr/>
          <p:nvPr/>
        </p:nvSpPr>
        <p:spPr>
          <a:xfrm>
            <a:off x="7011035" y="202465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6" name="Oval 915"/>
          <p:cNvSpPr/>
          <p:nvPr/>
        </p:nvSpPr>
        <p:spPr>
          <a:xfrm>
            <a:off x="6850158" y="205587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7" name="Oval 916"/>
          <p:cNvSpPr/>
          <p:nvPr/>
        </p:nvSpPr>
        <p:spPr>
          <a:xfrm>
            <a:off x="7843235" y="188630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8" name="Oval 917"/>
          <p:cNvSpPr/>
          <p:nvPr/>
        </p:nvSpPr>
        <p:spPr>
          <a:xfrm>
            <a:off x="4056357" y="227438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19" name="Oval 918"/>
          <p:cNvSpPr/>
          <p:nvPr/>
        </p:nvSpPr>
        <p:spPr>
          <a:xfrm>
            <a:off x="5902566" y="2550317"/>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0" name="Oval 919"/>
          <p:cNvSpPr/>
          <p:nvPr/>
        </p:nvSpPr>
        <p:spPr>
          <a:xfrm>
            <a:off x="6378490" y="2436133"/>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1" name="Oval 920"/>
          <p:cNvSpPr/>
          <p:nvPr/>
        </p:nvSpPr>
        <p:spPr>
          <a:xfrm>
            <a:off x="6958231" y="248825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2" name="Oval 921"/>
          <p:cNvSpPr/>
          <p:nvPr/>
        </p:nvSpPr>
        <p:spPr>
          <a:xfrm>
            <a:off x="7500980" y="2172880"/>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3" name="Oval 922"/>
          <p:cNvSpPr/>
          <p:nvPr/>
        </p:nvSpPr>
        <p:spPr>
          <a:xfrm>
            <a:off x="7699174" y="253526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4" name="Oval 923"/>
          <p:cNvSpPr/>
          <p:nvPr/>
        </p:nvSpPr>
        <p:spPr>
          <a:xfrm>
            <a:off x="6760942" y="296068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5" name="Oval 924"/>
          <p:cNvSpPr/>
          <p:nvPr/>
        </p:nvSpPr>
        <p:spPr>
          <a:xfrm>
            <a:off x="7111617" y="2781615"/>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6" name="Oval 925"/>
          <p:cNvSpPr/>
          <p:nvPr/>
        </p:nvSpPr>
        <p:spPr>
          <a:xfrm>
            <a:off x="7855282" y="294308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7" name="Oval 926"/>
          <p:cNvSpPr/>
          <p:nvPr/>
        </p:nvSpPr>
        <p:spPr>
          <a:xfrm>
            <a:off x="7538127" y="313636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8" name="Oval 927"/>
          <p:cNvSpPr/>
          <p:nvPr/>
        </p:nvSpPr>
        <p:spPr>
          <a:xfrm>
            <a:off x="6987634" y="330268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29" name="Oval 928"/>
          <p:cNvSpPr/>
          <p:nvPr/>
        </p:nvSpPr>
        <p:spPr>
          <a:xfrm>
            <a:off x="6558756" y="325215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30" name="Oval 929"/>
          <p:cNvSpPr/>
          <p:nvPr/>
        </p:nvSpPr>
        <p:spPr>
          <a:xfrm>
            <a:off x="6252898" y="396335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31" name="Oval 930"/>
          <p:cNvSpPr/>
          <p:nvPr/>
        </p:nvSpPr>
        <p:spPr>
          <a:xfrm>
            <a:off x="6952534" y="3873070"/>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32" name="Oval 931"/>
          <p:cNvSpPr/>
          <p:nvPr/>
        </p:nvSpPr>
        <p:spPr>
          <a:xfrm>
            <a:off x="6674654" y="445296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933" name="Oval 932"/>
          <p:cNvSpPr/>
          <p:nvPr/>
        </p:nvSpPr>
        <p:spPr>
          <a:xfrm>
            <a:off x="5289156" y="235697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a:t>TxDOT – Bridge Division</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20</a:t>
            </a:fld>
            <a:endParaRPr lang="en-US" dirty="0"/>
          </a:p>
        </p:txBody>
      </p:sp>
      <p:sp>
        <p:nvSpPr>
          <p:cNvPr id="574" name="Rectangle 573"/>
          <p:cNvSpPr/>
          <p:nvPr/>
        </p:nvSpPr>
        <p:spPr>
          <a:xfrm>
            <a:off x="225380" y="480599"/>
            <a:ext cx="3425781" cy="3970318"/>
          </a:xfrm>
          <a:prstGeom prst="rect">
            <a:avLst/>
          </a:prstGeom>
        </p:spPr>
        <p:txBody>
          <a:bodyPr wrap="square">
            <a:spAutoFit/>
          </a:bodyPr>
          <a:lstStyle/>
          <a:p>
            <a:pPr marL="285750" lvl="0" indent="-285750">
              <a:buFont typeface="Wingdings" panose="05000000000000000000" pitchFamily="2" charset="2"/>
              <a:buChar char="§"/>
            </a:pPr>
            <a:r>
              <a:rPr lang="en-US" dirty="0">
                <a:latin typeface="Franklin Gothic Book" panose="020B0503020102020204" pitchFamily="34" charset="0"/>
              </a:rPr>
              <a:t>TxDOT Bridge Division (BRG) oversees the management of the State bridge inventory</a:t>
            </a:r>
          </a:p>
          <a:p>
            <a:pPr marL="285750" lvl="0" indent="-285750">
              <a:buFont typeface="Wingdings" panose="05000000000000000000" pitchFamily="2" charset="2"/>
              <a:buChar char="§"/>
            </a:pPr>
            <a:endParaRPr lang="en-US" dirty="0">
              <a:latin typeface="Franklin Gothic Book" panose="020B0503020102020204" pitchFamily="34" charset="0"/>
            </a:endParaRPr>
          </a:p>
          <a:p>
            <a:pPr marL="285750" lvl="0" indent="-285750">
              <a:buFont typeface="Wingdings" panose="05000000000000000000" pitchFamily="2" charset="2"/>
              <a:buChar char="§"/>
            </a:pPr>
            <a:r>
              <a:rPr lang="en-US" dirty="0">
                <a:latin typeface="Franklin Gothic Book" panose="020B0503020102020204" pitchFamily="34" charset="0"/>
              </a:rPr>
              <a:t>Superheavy permits </a:t>
            </a:r>
            <a:r>
              <a:rPr lang="en-US" u="sng" dirty="0">
                <a:latin typeface="Franklin Gothic Book" panose="020B0503020102020204" pitchFamily="34" charset="0"/>
              </a:rPr>
              <a:t>must be coordinated with BRG for review</a:t>
            </a:r>
            <a:r>
              <a:rPr lang="en-US" dirty="0">
                <a:latin typeface="Franklin Gothic Book" panose="020B0503020102020204" pitchFamily="34" charset="0"/>
              </a:rPr>
              <a:t> of the consulting engineers  structural evaluation of select bridges on a proposed route.</a:t>
            </a:r>
          </a:p>
          <a:p>
            <a:pPr marL="285750" lvl="0" indent="-285750">
              <a:buFont typeface="Wingdings" panose="05000000000000000000" pitchFamily="2" charset="2"/>
              <a:buChar char="§"/>
            </a:pPr>
            <a:endParaRPr lang="en-US" dirty="0">
              <a:latin typeface="Franklin Gothic Book" panose="020B0503020102020204" pitchFamily="34" charset="0"/>
            </a:endParaRPr>
          </a:p>
          <a:p>
            <a:pPr marL="285750" lvl="0" indent="-285750">
              <a:buFont typeface="Wingdings" panose="05000000000000000000" pitchFamily="2" charset="2"/>
              <a:buChar char="§"/>
            </a:pPr>
            <a:r>
              <a:rPr lang="en-US" dirty="0">
                <a:latin typeface="Franklin Gothic Book" panose="020B0503020102020204" pitchFamily="34" charset="0"/>
              </a:rPr>
              <a:t>BRG recommendations sent to TxDMV</a:t>
            </a:r>
          </a:p>
          <a:p>
            <a:pPr lvl="0"/>
            <a:r>
              <a:rPr lang="en-US" dirty="0">
                <a:latin typeface="Franklin Gothic Book" panose="020B0503020102020204" pitchFamily="34" charset="0"/>
              </a:rPr>
              <a:t> </a:t>
            </a:r>
          </a:p>
        </p:txBody>
      </p:sp>
      <p:sp>
        <p:nvSpPr>
          <p:cNvPr id="844" name="TextBox 41"/>
          <p:cNvSpPr txBox="1">
            <a:spLocks noChangeArrowheads="1"/>
          </p:cNvSpPr>
          <p:nvPr/>
        </p:nvSpPr>
        <p:spPr bwMode="auto">
          <a:xfrm>
            <a:off x="6711215" y="2911250"/>
            <a:ext cx="180323" cy="46166"/>
          </a:xfrm>
          <a:prstGeom prst="rect">
            <a:avLst/>
          </a:prstGeom>
          <a:noFill/>
          <a:ln w="9525">
            <a:noFill/>
            <a:miter lim="800000"/>
            <a:headEnd/>
            <a:tailEnd/>
          </a:ln>
        </p:spPr>
        <p:txBody>
          <a:bodyPr wrap="square" lIns="0" tIns="0" rIns="0" bIns="0">
            <a:spAutoFit/>
          </a:bodyPr>
          <a:lstStyle/>
          <a:p>
            <a:pPr algn="ctr"/>
            <a:r>
              <a:rPr lang="en-US" sz="300" b="1" dirty="0"/>
              <a:t>AUSTIN</a:t>
            </a:r>
          </a:p>
        </p:txBody>
      </p:sp>
      <p:sp>
        <p:nvSpPr>
          <p:cNvPr id="868" name="Oval 867"/>
          <p:cNvSpPr/>
          <p:nvPr/>
        </p:nvSpPr>
        <p:spPr>
          <a:xfrm>
            <a:off x="6760942" y="2952156"/>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566" name="5-Point Star 565"/>
          <p:cNvSpPr/>
          <p:nvPr/>
        </p:nvSpPr>
        <p:spPr>
          <a:xfrm>
            <a:off x="6653742" y="2851125"/>
            <a:ext cx="270408" cy="202806"/>
          </a:xfrm>
          <a:prstGeom prst="star5">
            <a:avLst/>
          </a:prstGeom>
          <a:solidFill>
            <a:srgbClr val="FFFF00"/>
          </a:solidFill>
          <a:ln w="12700">
            <a:solidFill>
              <a:schemeClr val="accent1"/>
            </a:solidFill>
          </a:ln>
          <a:effectLst>
            <a:glow rad="152400">
              <a:schemeClr val="accent1">
                <a:alpha val="19000"/>
              </a:schemeClr>
            </a:glow>
            <a:outerShdw blurRad="50800" dist="50800" dir="5400000" sx="164000" sy="16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567" name="Curved Up Arrow 566"/>
          <p:cNvSpPr/>
          <p:nvPr/>
        </p:nvSpPr>
        <p:spPr>
          <a:xfrm rot="8280726">
            <a:off x="6328506" y="1932124"/>
            <a:ext cx="1434291" cy="415560"/>
          </a:xfrm>
          <a:prstGeom prst="curvedUpArrow">
            <a:avLst/>
          </a:prstGeom>
          <a:solidFill>
            <a:srgbClr val="FFFF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latin typeface="Arial" pitchFamily="34" charset="0"/>
              <a:cs typeface="Arial" pitchFamily="34" charset="0"/>
            </a:endParaRPr>
          </a:p>
        </p:txBody>
      </p:sp>
      <p:sp>
        <p:nvSpPr>
          <p:cNvPr id="568" name="Curved Up Arrow 567"/>
          <p:cNvSpPr/>
          <p:nvPr/>
        </p:nvSpPr>
        <p:spPr>
          <a:xfrm rot="2613253">
            <a:off x="5316285" y="2521322"/>
            <a:ext cx="1314622" cy="567883"/>
          </a:xfrm>
          <a:prstGeom prst="curvedUpArrow">
            <a:avLst/>
          </a:prstGeom>
          <a:solidFill>
            <a:srgbClr val="FFFF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latin typeface="Arial" pitchFamily="34" charset="0"/>
              <a:cs typeface="Arial" pitchFamily="34" charset="0"/>
            </a:endParaRPr>
          </a:p>
        </p:txBody>
      </p:sp>
      <p:sp>
        <p:nvSpPr>
          <p:cNvPr id="569" name="Curved Up Arrow 568"/>
          <p:cNvSpPr/>
          <p:nvPr/>
        </p:nvSpPr>
        <p:spPr>
          <a:xfrm rot="17894704">
            <a:off x="6415497" y="3434315"/>
            <a:ext cx="753126" cy="386327"/>
          </a:xfrm>
          <a:prstGeom prst="curvedUpArrow">
            <a:avLst/>
          </a:prstGeom>
          <a:solidFill>
            <a:srgbClr val="FFFF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latin typeface="Arial" pitchFamily="34" charset="0"/>
              <a:cs typeface="Arial" pitchFamily="34" charset="0"/>
            </a:endParaRPr>
          </a:p>
        </p:txBody>
      </p:sp>
      <p:sp>
        <p:nvSpPr>
          <p:cNvPr id="570" name="Curved Up Arrow 569"/>
          <p:cNvSpPr/>
          <p:nvPr/>
        </p:nvSpPr>
        <p:spPr>
          <a:xfrm rot="11563203">
            <a:off x="7017673" y="2686472"/>
            <a:ext cx="1004166" cy="289745"/>
          </a:xfrm>
          <a:prstGeom prst="curvedUpArrow">
            <a:avLst/>
          </a:prstGeom>
          <a:solidFill>
            <a:srgbClr val="FFFF0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770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574">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574">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grpId="0" nodeType="afterEffect">
                                  <p:stCondLst>
                                    <p:cond delay="500"/>
                                  </p:stCondLst>
                                  <p:childTnLst>
                                    <p:set>
                                      <p:cBhvr>
                                        <p:cTn id="12" dur="1" fill="hold">
                                          <p:stCondLst>
                                            <p:cond delay="9"/>
                                          </p:stCondLst>
                                        </p:cTn>
                                        <p:tgtEl>
                                          <p:spTgt spid="567"/>
                                        </p:tgtEl>
                                        <p:attrNameLst>
                                          <p:attrName>style.visibility</p:attrName>
                                        </p:attrNameLst>
                                      </p:cBhvr>
                                      <p:to>
                                        <p:strVal val="visible"/>
                                      </p:to>
                                    </p:set>
                                  </p:childTnLst>
                                </p:cTn>
                              </p:par>
                            </p:childTnLst>
                          </p:cTn>
                        </p:par>
                        <p:par>
                          <p:cTn id="13" fill="hold">
                            <p:stCondLst>
                              <p:cond delay="5510"/>
                            </p:stCondLst>
                            <p:childTnLst>
                              <p:par>
                                <p:cTn id="14" presetID="1" presetClass="entr" presetSubtype="0" fill="hold" grpId="0" nodeType="afterEffect">
                                  <p:stCondLst>
                                    <p:cond delay="500"/>
                                  </p:stCondLst>
                                  <p:childTnLst>
                                    <p:set>
                                      <p:cBhvr>
                                        <p:cTn id="15" dur="1" fill="hold">
                                          <p:stCondLst>
                                            <p:cond delay="0"/>
                                          </p:stCondLst>
                                        </p:cTn>
                                        <p:tgtEl>
                                          <p:spTgt spid="568"/>
                                        </p:tgtEl>
                                        <p:attrNameLst>
                                          <p:attrName>style.visibility</p:attrName>
                                        </p:attrNameLst>
                                      </p:cBhvr>
                                      <p:to>
                                        <p:strVal val="visible"/>
                                      </p:to>
                                    </p:set>
                                  </p:childTnLst>
                                </p:cTn>
                              </p:par>
                            </p:childTnLst>
                          </p:cTn>
                        </p:par>
                        <p:par>
                          <p:cTn id="16" fill="hold">
                            <p:stCondLst>
                              <p:cond delay="6010"/>
                            </p:stCondLst>
                            <p:childTnLst>
                              <p:par>
                                <p:cTn id="17" presetID="1" presetClass="entr" presetSubtype="0" fill="hold" grpId="0" nodeType="afterEffect">
                                  <p:stCondLst>
                                    <p:cond delay="500"/>
                                  </p:stCondLst>
                                  <p:childTnLst>
                                    <p:set>
                                      <p:cBhvr>
                                        <p:cTn id="18" dur="1" fill="hold">
                                          <p:stCondLst>
                                            <p:cond delay="0"/>
                                          </p:stCondLst>
                                        </p:cTn>
                                        <p:tgtEl>
                                          <p:spTgt spid="569"/>
                                        </p:tgtEl>
                                        <p:attrNameLst>
                                          <p:attrName>style.visibility</p:attrName>
                                        </p:attrNameLst>
                                      </p:cBhvr>
                                      <p:to>
                                        <p:strVal val="visible"/>
                                      </p:to>
                                    </p:set>
                                  </p:childTnLst>
                                </p:cTn>
                              </p:par>
                            </p:childTnLst>
                          </p:cTn>
                        </p:par>
                        <p:par>
                          <p:cTn id="19" fill="hold">
                            <p:stCondLst>
                              <p:cond delay="6510"/>
                            </p:stCondLst>
                            <p:childTnLst>
                              <p:par>
                                <p:cTn id="20" presetID="1" presetClass="entr" presetSubtype="0" fill="hold" grpId="0" nodeType="afterEffect">
                                  <p:stCondLst>
                                    <p:cond delay="500"/>
                                  </p:stCondLst>
                                  <p:childTnLst>
                                    <p:set>
                                      <p:cBhvr>
                                        <p:cTn id="21" dur="1" fill="hold">
                                          <p:stCondLst>
                                            <p:cond delay="0"/>
                                          </p:stCondLst>
                                        </p:cTn>
                                        <p:tgtEl>
                                          <p:spTgt spid="570"/>
                                        </p:tgtEl>
                                        <p:attrNameLst>
                                          <p:attrName>style.visibility</p:attrName>
                                        </p:attrNameLst>
                                      </p:cBhvr>
                                      <p:to>
                                        <p:strVal val="visible"/>
                                      </p:to>
                                    </p:set>
                                  </p:childTnLst>
                                </p:cTn>
                              </p:par>
                            </p:childTnLst>
                          </p:cTn>
                        </p:par>
                        <p:par>
                          <p:cTn id="22" fill="hold">
                            <p:stCondLst>
                              <p:cond delay="7010"/>
                            </p:stCondLst>
                            <p:childTnLst>
                              <p:par>
                                <p:cTn id="23" presetID="1" presetClass="entr" presetSubtype="0" fill="hold" nodeType="afterEffect">
                                  <p:stCondLst>
                                    <p:cond delay="3000"/>
                                  </p:stCondLst>
                                  <p:childTnLst>
                                    <p:set>
                                      <p:cBhvr>
                                        <p:cTn id="24" dur="1" fill="hold">
                                          <p:stCondLst>
                                            <p:cond delay="0"/>
                                          </p:stCondLst>
                                        </p:cTn>
                                        <p:tgtEl>
                                          <p:spTgt spid="5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animBg="1"/>
      <p:bldP spid="568" grpId="0" animBg="1"/>
      <p:bldP spid="569" grpId="0" animBg="1"/>
      <p:bldP spid="5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63961"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21</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Transportation (TxDOT) – Bridge Division</a:t>
            </a:r>
          </a:p>
        </p:txBody>
      </p:sp>
      <p:sp>
        <p:nvSpPr>
          <p:cNvPr id="56" name="Rectangle 55"/>
          <p:cNvSpPr/>
          <p:nvPr>
            <p:custDataLst>
              <p:tags r:id="rId7"/>
            </p:custDataLst>
          </p:nvPr>
        </p:nvSpPr>
        <p:spPr bwMode="auto">
          <a:xfrm rot="10800000" flipH="1" flipV="1">
            <a:off x="476243" y="1299848"/>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Motor Vehicles (TxDMV) – Motor Carrier Division</a:t>
            </a:r>
          </a:p>
        </p:txBody>
      </p:sp>
      <p:sp>
        <p:nvSpPr>
          <p:cNvPr id="62" name="Rectangle 61"/>
          <p:cNvSpPr/>
          <p:nvPr>
            <p:custDataLst>
              <p:tags r:id="rId8"/>
            </p:custDataLst>
          </p:nvPr>
        </p:nvSpPr>
        <p:spPr bwMode="auto">
          <a:xfrm rot="10800000" flipH="1" flipV="1">
            <a:off x="471716" y="1800110"/>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Permit Process for Superheavy</a:t>
            </a:r>
          </a:p>
        </p:txBody>
      </p:sp>
      <p:sp>
        <p:nvSpPr>
          <p:cNvPr id="63" name="Rectangle 62"/>
          <p:cNvSpPr/>
          <p:nvPr>
            <p:custDataLst>
              <p:tags r:id="rId9"/>
            </p:custDataLst>
          </p:nvPr>
        </p:nvSpPr>
        <p:spPr bwMode="auto">
          <a:xfrm rot="10800000" flipH="1" flipV="1">
            <a:off x="479612" y="2800632"/>
            <a:ext cx="7216589" cy="43891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b="1"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extLst>
      <p:ext uri="{BB962C8B-B14F-4D97-AF65-F5344CB8AC3E}">
        <p14:creationId xmlns:p14="http://schemas.microsoft.com/office/powerpoint/2010/main" val="193410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Summary of Evaluation Process</a:t>
            </a:r>
          </a:p>
        </p:txBody>
      </p:sp>
      <p:sp>
        <p:nvSpPr>
          <p:cNvPr id="18435" name="Content Placeholder 2"/>
          <p:cNvSpPr>
            <a:spLocks noGrp="1"/>
          </p:cNvSpPr>
          <p:nvPr>
            <p:ph idx="1"/>
          </p:nvPr>
        </p:nvSpPr>
        <p:spPr>
          <a:xfrm>
            <a:off x="333376" y="619796"/>
            <a:ext cx="4161352" cy="4016598"/>
          </a:xfrm>
        </p:spPr>
        <p:txBody>
          <a:bodyPr>
            <a:normAutofit/>
          </a:bodyPr>
          <a:lstStyle/>
          <a:p>
            <a:r>
              <a:rPr lang="en-US" altLang="en-US" sz="1600" dirty="0"/>
              <a:t>Evaluate Vehicle</a:t>
            </a:r>
          </a:p>
          <a:p>
            <a:endParaRPr lang="en-US" altLang="en-US" sz="1600" dirty="0"/>
          </a:p>
          <a:p>
            <a:r>
              <a:rPr lang="en-US" altLang="en-US" sz="1600" dirty="0"/>
              <a:t>Determine selection of bridges to analyze</a:t>
            </a:r>
          </a:p>
          <a:p>
            <a:endParaRPr lang="en-US" altLang="en-US" sz="1600" dirty="0"/>
          </a:p>
          <a:p>
            <a:r>
              <a:rPr lang="en-US" altLang="en-US" sz="1600" dirty="0"/>
              <a:t>Determine distribution factors</a:t>
            </a:r>
          </a:p>
          <a:p>
            <a:endParaRPr lang="en-US" altLang="en-US" sz="1600" dirty="0"/>
          </a:p>
          <a:p>
            <a:r>
              <a:rPr lang="en-US" altLang="en-US" sz="1600" dirty="0"/>
              <a:t>Perform structural analysis</a:t>
            </a:r>
          </a:p>
          <a:p>
            <a:endParaRPr lang="en-US" altLang="en-US" sz="1600" dirty="0"/>
          </a:p>
          <a:p>
            <a:r>
              <a:rPr lang="en-US" altLang="en-US" sz="1600" dirty="0"/>
              <a:t>Generate report</a:t>
            </a:r>
          </a:p>
          <a:p>
            <a:endParaRPr lang="en-US" altLang="en-US" sz="1800" dirty="0"/>
          </a:p>
          <a:p>
            <a:endParaRPr lang="en-US" altLang="en-US" dirty="0"/>
          </a:p>
          <a:p>
            <a:pPr marL="0" indent="0">
              <a:buNone/>
            </a:pPr>
            <a:endParaRPr lang="en-US" altLang="en-US"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spTree>
    <p:extLst>
      <p:ext uri="{BB962C8B-B14F-4D97-AF65-F5344CB8AC3E}">
        <p14:creationId xmlns:p14="http://schemas.microsoft.com/office/powerpoint/2010/main" val="157400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18435">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par>
                          <p:cTn id="13" fill="hold">
                            <p:stCondLst>
                              <p:cond delay="8000"/>
                            </p:stCondLst>
                            <p:childTnLst>
                              <p:par>
                                <p:cTn id="14" presetID="1" presetClass="entr" presetSubtype="0" fill="hold" nodeType="afterEffect">
                                  <p:stCondLst>
                                    <p:cond delay="3000"/>
                                  </p:stCondLst>
                                  <p:childTnLst>
                                    <p:set>
                                      <p:cBhvr>
                                        <p:cTn id="15" dur="1" fill="hold">
                                          <p:stCondLst>
                                            <p:cond delay="0"/>
                                          </p:stCondLst>
                                        </p:cTn>
                                        <p:tgtEl>
                                          <p:spTgt spid="18435">
                                            <p:txEl>
                                              <p:pRg st="6" end="6"/>
                                            </p:txEl>
                                          </p:spTgt>
                                        </p:tgtEl>
                                        <p:attrNameLst>
                                          <p:attrName>style.visibility</p:attrName>
                                        </p:attrNameLst>
                                      </p:cBhvr>
                                      <p:to>
                                        <p:strVal val="visible"/>
                                      </p:to>
                                    </p:set>
                                  </p:childTnLst>
                                </p:cTn>
                              </p:par>
                            </p:childTnLst>
                          </p:cTn>
                        </p:par>
                        <p:par>
                          <p:cTn id="16" fill="hold">
                            <p:stCondLst>
                              <p:cond delay="11000"/>
                            </p:stCondLst>
                            <p:childTnLst>
                              <p:par>
                                <p:cTn id="17" presetID="1" presetClass="entr" presetSubtype="0" fill="hold" nodeType="afterEffect">
                                  <p:stCondLst>
                                    <p:cond delay="3000"/>
                                  </p:stCondLst>
                                  <p:childTnLst>
                                    <p:set>
                                      <p:cBhvr>
                                        <p:cTn id="1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Diagram</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23</a:t>
            </a:fld>
            <a:endParaRPr lang="en-US" dirty="0"/>
          </a:p>
        </p:txBody>
      </p:sp>
      <p:pic>
        <p:nvPicPr>
          <p:cNvPr id="162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942" y="502274"/>
            <a:ext cx="5192058" cy="4217831"/>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3569" y="560229"/>
            <a:ext cx="3586767" cy="1846659"/>
          </a:xfrm>
          <a:prstGeom prst="rect">
            <a:avLst/>
          </a:prstGeom>
        </p:spPr>
        <p:txBody>
          <a:bodyPr wrap="square">
            <a:spAutoFit/>
          </a:bodyPr>
          <a:lstStyle/>
          <a:p>
            <a:pPr marL="285750" indent="-285750">
              <a:buFont typeface="Wingdings" panose="05000000000000000000" pitchFamily="2" charset="2"/>
              <a:buChar char="§"/>
            </a:pPr>
            <a:r>
              <a:rPr lang="en-US" sz="1600" u="sng" dirty="0">
                <a:latin typeface="Franklin Gothic Book" panose="020B0503020102020204" pitchFamily="34" charset="0"/>
              </a:rPr>
              <a:t>Tire pressure and weight per lateral inch are not required on the loading diagram</a:t>
            </a:r>
            <a:r>
              <a:rPr lang="en-US" sz="1600" dirty="0">
                <a:latin typeface="Franklin Gothic Book" panose="020B0503020102020204" pitchFamily="34" charset="0"/>
              </a:rPr>
              <a:t>, unless otherwise directed</a:t>
            </a:r>
          </a:p>
          <a:p>
            <a:pPr marL="285750" indent="-285750">
              <a:buFont typeface="Wingdings" panose="05000000000000000000" pitchFamily="2" charset="2"/>
              <a:buChar char="§"/>
            </a:pPr>
            <a:endParaRPr lang="en-US" sz="1600" dirty="0">
              <a:latin typeface="Franklin Gothic Book" panose="020B0503020102020204" pitchFamily="34" charset="0"/>
            </a:endParaRPr>
          </a:p>
          <a:p>
            <a:pPr marL="285750" indent="-285750">
              <a:buFont typeface="Wingdings" panose="05000000000000000000" pitchFamily="2" charset="2"/>
              <a:buChar char="§"/>
            </a:pPr>
            <a:r>
              <a:rPr lang="en-US" sz="1600" dirty="0">
                <a:latin typeface="Franklin Gothic Book" panose="020B0503020102020204" pitchFamily="34" charset="0"/>
              </a:rPr>
              <a:t>Loading diagram is needed to analyze structures on the route</a:t>
            </a:r>
          </a:p>
          <a:p>
            <a:endParaRPr lang="en-US"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950" y="2797719"/>
            <a:ext cx="3560006" cy="169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7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Evaluate the Vehicle</a:t>
            </a:r>
          </a:p>
        </p:txBody>
      </p:sp>
      <p:sp>
        <p:nvSpPr>
          <p:cNvPr id="18435" name="Content Placeholder 2"/>
          <p:cNvSpPr>
            <a:spLocks noGrp="1"/>
          </p:cNvSpPr>
          <p:nvPr>
            <p:ph idx="1"/>
          </p:nvPr>
        </p:nvSpPr>
        <p:spPr>
          <a:xfrm>
            <a:off x="272109" y="536352"/>
            <a:ext cx="3688146" cy="4080724"/>
          </a:xfrm>
        </p:spPr>
        <p:txBody>
          <a:bodyPr>
            <a:normAutofit/>
          </a:bodyPr>
          <a:lstStyle/>
          <a:p>
            <a:pPr>
              <a:lnSpc>
                <a:spcPct val="90000"/>
              </a:lnSpc>
            </a:pPr>
            <a:r>
              <a:rPr lang="en-US" altLang="en-US" sz="1600" dirty="0"/>
              <a:t>“Panak Curve” developed by John Panak, P.E. in the 1990s.</a:t>
            </a:r>
          </a:p>
          <a:p>
            <a:pPr>
              <a:lnSpc>
                <a:spcPct val="90000"/>
              </a:lnSpc>
            </a:pPr>
            <a:endParaRPr lang="en-US" altLang="en-US" sz="1600" dirty="0"/>
          </a:p>
          <a:p>
            <a:pPr>
              <a:lnSpc>
                <a:spcPct val="90000"/>
              </a:lnSpc>
            </a:pPr>
            <a:r>
              <a:rPr lang="en-US" altLang="en-US" sz="1600" dirty="0"/>
              <a:t>Simple method to </a:t>
            </a:r>
            <a:r>
              <a:rPr lang="en-US" altLang="en-US" sz="1600" u="sng" dirty="0"/>
              <a:t>determine the type of bridges</a:t>
            </a:r>
            <a:r>
              <a:rPr lang="en-US" altLang="en-US" sz="1600" dirty="0"/>
              <a:t> to analyze based on vehicle.</a:t>
            </a:r>
          </a:p>
          <a:p>
            <a:pPr>
              <a:lnSpc>
                <a:spcPct val="90000"/>
              </a:lnSpc>
            </a:pPr>
            <a:endParaRPr lang="en-US" altLang="en-US" sz="1600" dirty="0"/>
          </a:p>
          <a:p>
            <a:pPr>
              <a:lnSpc>
                <a:spcPct val="90000"/>
              </a:lnSpc>
            </a:pPr>
            <a:r>
              <a:rPr lang="en-US" altLang="en-US" sz="1600" dirty="0"/>
              <a:t>Perform evaluation for each group of axles and compare to values in table or plot on “Panak Curve.”</a:t>
            </a:r>
          </a:p>
          <a:p>
            <a:pPr>
              <a:lnSpc>
                <a:spcPct val="90000"/>
              </a:lnSpc>
            </a:pPr>
            <a:endParaRPr lang="en-US" altLang="en-US" sz="1800" dirty="0"/>
          </a:p>
          <a:p>
            <a:endParaRPr lang="en-US" altLang="en-US" sz="1800" dirty="0"/>
          </a:p>
          <a:p>
            <a:endParaRPr lang="en-US" altLang="en-US" dirty="0"/>
          </a:p>
          <a:p>
            <a:pPr marL="0" indent="0">
              <a:buNone/>
            </a:pPr>
            <a:endParaRPr lang="en-US" alt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971" y="1184857"/>
            <a:ext cx="5084029" cy="275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24</a:t>
            </a:fld>
            <a:endParaRPr lang="en-US" dirty="0"/>
          </a:p>
        </p:txBody>
      </p:sp>
    </p:spTree>
    <p:extLst>
      <p:ext uri="{BB962C8B-B14F-4D97-AF65-F5344CB8AC3E}">
        <p14:creationId xmlns:p14="http://schemas.microsoft.com/office/powerpoint/2010/main" val="345094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18435">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Bridge Evaluation</a:t>
            </a:r>
          </a:p>
        </p:txBody>
      </p:sp>
      <p:sp>
        <p:nvSpPr>
          <p:cNvPr id="18435" name="Content Placeholder 2"/>
          <p:cNvSpPr>
            <a:spLocks noGrp="1"/>
          </p:cNvSpPr>
          <p:nvPr>
            <p:ph idx="1"/>
          </p:nvPr>
        </p:nvSpPr>
        <p:spPr>
          <a:xfrm>
            <a:off x="333375" y="800100"/>
            <a:ext cx="7213645" cy="3886200"/>
          </a:xfrm>
        </p:spPr>
        <p:txBody>
          <a:bodyPr/>
          <a:lstStyle/>
          <a:p>
            <a:pPr marL="0" indent="0">
              <a:buNone/>
            </a:pPr>
            <a:r>
              <a:rPr lang="en-US" altLang="en-US" sz="1800" b="1" dirty="0"/>
              <a:t>Why do we evaluate certain bridges?</a:t>
            </a:r>
          </a:p>
          <a:p>
            <a:pPr marL="0" indent="0">
              <a:buNone/>
            </a:pPr>
            <a:endParaRPr lang="en-US" altLang="en-US" sz="1800" b="1" dirty="0"/>
          </a:p>
          <a:p>
            <a:r>
              <a:rPr lang="en-US" sz="1600" dirty="0"/>
              <a:t>Older bridges were designed to much lighter loads</a:t>
            </a:r>
          </a:p>
          <a:p>
            <a:endParaRPr lang="en-US" sz="1600" dirty="0"/>
          </a:p>
          <a:p>
            <a:r>
              <a:rPr lang="en-US" sz="1600" dirty="0"/>
              <a:t>Bridge condition</a:t>
            </a:r>
          </a:p>
          <a:p>
            <a:pPr marL="0" indent="0">
              <a:buNone/>
            </a:pPr>
            <a:endParaRPr lang="en-US" sz="1600" dirty="0"/>
          </a:p>
          <a:p>
            <a:r>
              <a:rPr lang="en-US" sz="1600" dirty="0"/>
              <a:t>Extend the design life of bridges</a:t>
            </a:r>
          </a:p>
          <a:p>
            <a:endParaRPr lang="en-US" sz="1600" dirty="0"/>
          </a:p>
          <a:p>
            <a:r>
              <a:rPr lang="en-US" sz="1600" u="sng" dirty="0"/>
              <a:t>Management of bridge assets </a:t>
            </a:r>
          </a:p>
          <a:p>
            <a:endParaRPr lang="en-US" altLang="en-US"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25</a:t>
            </a:fld>
            <a:endParaRPr lang="en-US" dirty="0"/>
          </a:p>
        </p:txBody>
      </p:sp>
    </p:spTree>
    <p:extLst>
      <p:ext uri="{BB962C8B-B14F-4D97-AF65-F5344CB8AC3E}">
        <p14:creationId xmlns:p14="http://schemas.microsoft.com/office/powerpoint/2010/main" val="16935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18435">
                                            <p:txEl>
                                              <p:pRg st="4" end="4"/>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18435">
                                            <p:txEl>
                                              <p:pRg st="6" end="6"/>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3000"/>
                                  </p:stCondLst>
                                  <p:childTnLst>
                                    <p:set>
                                      <p:cBhvr>
                                        <p:cTn id="15"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Types of Bridges to Analyze</a:t>
            </a:r>
          </a:p>
        </p:txBody>
      </p:sp>
      <p:sp>
        <p:nvSpPr>
          <p:cNvPr id="18435" name="Content Placeholder 2"/>
          <p:cNvSpPr>
            <a:spLocks noGrp="1"/>
          </p:cNvSpPr>
          <p:nvPr>
            <p:ph idx="1"/>
          </p:nvPr>
        </p:nvSpPr>
        <p:spPr>
          <a:xfrm>
            <a:off x="333375" y="792051"/>
            <a:ext cx="4631431" cy="3894249"/>
          </a:xfrm>
        </p:spPr>
        <p:txBody>
          <a:bodyPr/>
          <a:lstStyle/>
          <a:p>
            <a:r>
              <a:rPr lang="en-US" altLang="en-US" sz="1600" dirty="0"/>
              <a:t>Continuous and cantilever steel I-beam and plate girder bridges</a:t>
            </a:r>
          </a:p>
          <a:p>
            <a:endParaRPr lang="en-US" altLang="en-US" sz="1600" dirty="0"/>
          </a:p>
          <a:p>
            <a:r>
              <a:rPr lang="en-US" altLang="en-US" sz="1600" dirty="0"/>
              <a:t>Continuous reinforced concrete bridges</a:t>
            </a:r>
          </a:p>
          <a:p>
            <a:endParaRPr lang="en-US" altLang="en-US" sz="1600" dirty="0"/>
          </a:p>
          <a:p>
            <a:r>
              <a:rPr lang="en-US" altLang="en-US" sz="1600" dirty="0"/>
              <a:t>Continuous for live load prestressed concrete girder bridges</a:t>
            </a:r>
          </a:p>
          <a:p>
            <a:endParaRPr lang="en-US" altLang="en-US" sz="1600" dirty="0"/>
          </a:p>
          <a:p>
            <a:r>
              <a:rPr lang="en-US" altLang="en-US" sz="1600" dirty="0"/>
              <a:t>Older prestressed concrete U-beam bridges</a:t>
            </a:r>
          </a:p>
          <a:p>
            <a:endParaRPr lang="en-US" altLang="en-US" sz="1600" dirty="0"/>
          </a:p>
          <a:p>
            <a:pPr marL="230188" lvl="1">
              <a:buFont typeface="Wingdings" pitchFamily="2" charset="2"/>
              <a:buChar char="§"/>
            </a:pPr>
            <a:r>
              <a:rPr lang="en-US" sz="1600" dirty="0"/>
              <a:t>Continuous flat slab bridges </a:t>
            </a:r>
          </a:p>
          <a:p>
            <a:endParaRPr lang="en-US" altLang="en-US"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26</a:t>
            </a:fld>
            <a:endParaRPr lang="en-US" dirty="0"/>
          </a:p>
        </p:txBody>
      </p:sp>
    </p:spTree>
    <p:extLst>
      <p:ext uri="{BB962C8B-B14F-4D97-AF65-F5344CB8AC3E}">
        <p14:creationId xmlns:p14="http://schemas.microsoft.com/office/powerpoint/2010/main" val="76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18435">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par>
                          <p:cTn id="13" fill="hold">
                            <p:stCondLst>
                              <p:cond delay="8000"/>
                            </p:stCondLst>
                            <p:childTnLst>
                              <p:par>
                                <p:cTn id="14" presetID="1" presetClass="entr" presetSubtype="0" fill="hold" nodeType="afterEffect">
                                  <p:stCondLst>
                                    <p:cond delay="3000"/>
                                  </p:stCondLst>
                                  <p:childTnLst>
                                    <p:set>
                                      <p:cBhvr>
                                        <p:cTn id="15" dur="1" fill="hold">
                                          <p:stCondLst>
                                            <p:cond delay="0"/>
                                          </p:stCondLst>
                                        </p:cTn>
                                        <p:tgtEl>
                                          <p:spTgt spid="18435">
                                            <p:txEl>
                                              <p:pRg st="6" end="6"/>
                                            </p:txEl>
                                          </p:spTgt>
                                        </p:tgtEl>
                                        <p:attrNameLst>
                                          <p:attrName>style.visibility</p:attrName>
                                        </p:attrNameLst>
                                      </p:cBhvr>
                                      <p:to>
                                        <p:strVal val="visible"/>
                                      </p:to>
                                    </p:set>
                                  </p:childTnLst>
                                </p:cTn>
                              </p:par>
                            </p:childTnLst>
                          </p:cTn>
                        </p:par>
                        <p:par>
                          <p:cTn id="16" fill="hold">
                            <p:stCondLst>
                              <p:cond delay="11000"/>
                            </p:stCondLst>
                            <p:childTnLst>
                              <p:par>
                                <p:cTn id="17" presetID="1" presetClass="entr" presetSubtype="0" fill="hold" nodeType="afterEffect">
                                  <p:stCondLst>
                                    <p:cond delay="3000"/>
                                  </p:stCondLst>
                                  <p:childTnLst>
                                    <p:set>
                                      <p:cBhvr>
                                        <p:cTn id="1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Types of Bridges to Analyze</a:t>
            </a:r>
          </a:p>
        </p:txBody>
      </p:sp>
      <p:sp>
        <p:nvSpPr>
          <p:cNvPr id="18435" name="Content Placeholder 2"/>
          <p:cNvSpPr>
            <a:spLocks noGrp="1"/>
          </p:cNvSpPr>
          <p:nvPr>
            <p:ph idx="1"/>
          </p:nvPr>
        </p:nvSpPr>
        <p:spPr>
          <a:xfrm>
            <a:off x="333376" y="619796"/>
            <a:ext cx="4161352" cy="4016598"/>
          </a:xfrm>
        </p:spPr>
        <p:txBody>
          <a:bodyPr>
            <a:normAutofit/>
          </a:bodyPr>
          <a:lstStyle/>
          <a:p>
            <a:r>
              <a:rPr lang="en-US" altLang="en-US" sz="1600" u="sng" dirty="0"/>
              <a:t>Specialty bridges </a:t>
            </a:r>
            <a:r>
              <a:rPr lang="en-US" altLang="en-US" sz="1600" dirty="0"/>
              <a:t>such as trusses, suspension, concrete segmental and cable-stayed bridges</a:t>
            </a:r>
          </a:p>
          <a:p>
            <a:endParaRPr lang="en-US" altLang="en-US" sz="1600" dirty="0"/>
          </a:p>
          <a:p>
            <a:r>
              <a:rPr lang="en-US" altLang="en-US" sz="1600" dirty="0"/>
              <a:t>Bridges with a condition rating below a specified threshold</a:t>
            </a:r>
          </a:p>
          <a:p>
            <a:endParaRPr lang="en-US" altLang="en-US" sz="1600" dirty="0"/>
          </a:p>
          <a:p>
            <a:r>
              <a:rPr lang="en-US" altLang="en-US" sz="1600" dirty="0"/>
              <a:t>Foundations susceptible to erosion</a:t>
            </a:r>
          </a:p>
          <a:p>
            <a:endParaRPr lang="en-US" altLang="en-US" sz="1600" dirty="0"/>
          </a:p>
          <a:p>
            <a:pPr marL="0" indent="0">
              <a:buNone/>
            </a:pPr>
            <a:endParaRPr lang="en-US" altLang="en-US" dirty="0"/>
          </a:p>
          <a:p>
            <a:pPr marL="0" indent="0">
              <a:buNone/>
            </a:pPr>
            <a:endParaRPr lang="en-US" altLang="en-US" dirty="0"/>
          </a:p>
        </p:txBody>
      </p:sp>
      <p:pic>
        <p:nvPicPr>
          <p:cNvPr id="5" name="Picture 4" descr="C:\Users\Aaron\Pictures\iPhone pics and vids\858HDJES\IMG_3225.JPG"/>
          <p:cNvPicPr>
            <a:picLocks noChangeAspect="1" noChangeArrowheads="1"/>
          </p:cNvPicPr>
          <p:nvPr/>
        </p:nvPicPr>
        <p:blipFill>
          <a:blip r:embed="rId3" cstate="print"/>
          <a:srcRect/>
          <a:stretch>
            <a:fillRect/>
          </a:stretch>
        </p:blipFill>
        <p:spPr bwMode="auto">
          <a:xfrm>
            <a:off x="4632640" y="888642"/>
            <a:ext cx="4511359" cy="3383520"/>
          </a:xfrm>
          <a:prstGeom prst="rect">
            <a:avLst/>
          </a:prstGeom>
          <a:noFill/>
          <a:effectLst>
            <a:innerShdw blurRad="63500" dist="50800" dir="13500000">
              <a:prstClr val="black">
                <a:alpha val="50000"/>
              </a:prstClr>
            </a:innerShdw>
          </a:effectLst>
        </p:spPr>
      </p:pic>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27</a:t>
            </a:fld>
            <a:endParaRPr lang="en-US" dirty="0"/>
          </a:p>
        </p:txBody>
      </p:sp>
      <p:sp>
        <p:nvSpPr>
          <p:cNvPr id="7" name="TextBox 6"/>
          <p:cNvSpPr txBox="1"/>
          <p:nvPr/>
        </p:nvSpPr>
        <p:spPr>
          <a:xfrm>
            <a:off x="5681767" y="585886"/>
            <a:ext cx="2361089" cy="276999"/>
          </a:xfrm>
          <a:prstGeom prst="rect">
            <a:avLst/>
          </a:prstGeom>
          <a:noFill/>
        </p:spPr>
        <p:txBody>
          <a:bodyPr wrap="square" rtlCol="0">
            <a:spAutoFit/>
          </a:bodyPr>
          <a:lstStyle/>
          <a:p>
            <a:r>
              <a:rPr lang="en-US" sz="1200" dirty="0">
                <a:latin typeface="Franklin Gothic Book" panose="020B0503020102020204" pitchFamily="34" charset="0"/>
              </a:rPr>
              <a:t>Concrete Segmental Bridge</a:t>
            </a:r>
          </a:p>
        </p:txBody>
      </p:sp>
    </p:spTree>
    <p:extLst>
      <p:ext uri="{BB962C8B-B14F-4D97-AF65-F5344CB8AC3E}">
        <p14:creationId xmlns:p14="http://schemas.microsoft.com/office/powerpoint/2010/main" val="291296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18435">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8700324" y="227974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p:nvPr/>
        </p:nvCxnSpPr>
        <p:spPr>
          <a:xfrm flipV="1">
            <a:off x="8005509" y="2279742"/>
            <a:ext cx="699108" cy="431442"/>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p:nvPr/>
        </p:nvCxnSpPr>
        <p:spPr>
          <a:xfrm>
            <a:off x="415571" y="2235866"/>
            <a:ext cx="642133" cy="370542"/>
          </a:xfrm>
          <a:prstGeom prst="line">
            <a:avLst/>
          </a:prstGeom>
          <a:ln/>
        </p:spPr>
        <p:style>
          <a:lnRef idx="2">
            <a:schemeClr val="accent6"/>
          </a:lnRef>
          <a:fillRef idx="0">
            <a:schemeClr val="accent6"/>
          </a:fillRef>
          <a:effectRef idx="1">
            <a:schemeClr val="accent6"/>
          </a:effectRef>
          <a:fontRef idx="minor">
            <a:schemeClr val="tx1"/>
          </a:fontRef>
        </p:style>
      </p:cxnSp>
      <p:sp>
        <p:nvSpPr>
          <p:cNvPr id="18433" name="Rectangle 18432"/>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Bridge Components Analyzed</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28</a:t>
            </a:fld>
            <a:endParaRPr lang="en-US" dirty="0"/>
          </a:p>
        </p:txBody>
      </p:sp>
      <p:sp>
        <p:nvSpPr>
          <p:cNvPr id="69" name="Rectangle 17"/>
          <p:cNvSpPr>
            <a:spLocks noChangeArrowheads="1"/>
          </p:cNvSpPr>
          <p:nvPr/>
        </p:nvSpPr>
        <p:spPr bwMode="auto">
          <a:xfrm>
            <a:off x="367397" y="1771839"/>
            <a:ext cx="8423133" cy="87791"/>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23133" cy="201930"/>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p:nvPr/>
        </p:nvSpPr>
        <p:spPr>
          <a:xfrm>
            <a:off x="8808110" y="1876774"/>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p:nvPr/>
        </p:nvSpPr>
        <p:spPr>
          <a:xfrm>
            <a:off x="8808110" y="1773537"/>
            <a:ext cx="298096" cy="10064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4" name="Rectangle 103"/>
          <p:cNvSpPr/>
          <p:nvPr/>
        </p:nvSpPr>
        <p:spPr>
          <a:xfrm flipV="1">
            <a:off x="4492903"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5" name="Rectangle 104"/>
          <p:cNvSpPr/>
          <p:nvPr/>
        </p:nvSpPr>
        <p:spPr>
          <a:xfrm flipV="1">
            <a:off x="4615547"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p:nvPr/>
        </p:nvCxnSpPr>
        <p:spPr>
          <a:xfrm>
            <a:off x="1057704" y="2606408"/>
            <a:ext cx="1292690" cy="465203"/>
          </a:xfrm>
          <a:prstGeom prst="line">
            <a:avLst/>
          </a:prstGeom>
        </p:spPr>
        <p:style>
          <a:lnRef idx="2">
            <a:schemeClr val="accent6"/>
          </a:lnRef>
          <a:fillRef idx="0">
            <a:schemeClr val="accent6"/>
          </a:fillRef>
          <a:effectRef idx="1">
            <a:schemeClr val="accent6"/>
          </a:effectRef>
          <a:fontRef idx="minor">
            <a:schemeClr val="tx1"/>
          </a:fontRef>
        </p:style>
      </p:cxnSp>
      <p:cxnSp>
        <p:nvCxnSpPr>
          <p:cNvPr id="115" name="Straight Connector 114"/>
          <p:cNvCxnSpPr/>
          <p:nvPr/>
        </p:nvCxnSpPr>
        <p:spPr>
          <a:xfrm flipV="1">
            <a:off x="6606862" y="2711185"/>
            <a:ext cx="1398647" cy="360426"/>
          </a:xfrm>
          <a:prstGeom prst="line">
            <a:avLst/>
          </a:prstGeom>
        </p:spPr>
        <p:style>
          <a:lnRef idx="2">
            <a:schemeClr val="accent6"/>
          </a:lnRef>
          <a:fillRef idx="0">
            <a:schemeClr val="accent6"/>
          </a:fillRef>
          <a:effectRef idx="1">
            <a:schemeClr val="accent6"/>
          </a:effectRef>
          <a:fontRef idx="minor">
            <a:schemeClr val="tx1"/>
          </a:fontRef>
        </p:style>
      </p:cxnSp>
      <p:sp>
        <p:nvSpPr>
          <p:cNvPr id="18453" name="Rectangle 18452"/>
          <p:cNvSpPr/>
          <p:nvPr/>
        </p:nvSpPr>
        <p:spPr>
          <a:xfrm>
            <a:off x="4478628" y="3071611"/>
            <a:ext cx="224790" cy="12814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6" name="Content Placeholder 2"/>
          <p:cNvSpPr>
            <a:spLocks noGrp="1"/>
          </p:cNvSpPr>
          <p:nvPr>
            <p:ph idx="1"/>
          </p:nvPr>
        </p:nvSpPr>
        <p:spPr>
          <a:xfrm>
            <a:off x="333376" y="579548"/>
            <a:ext cx="3523848" cy="3940937"/>
          </a:xfrm>
        </p:spPr>
        <p:txBody>
          <a:bodyPr/>
          <a:lstStyle/>
          <a:p>
            <a:pPr marL="0" indent="0">
              <a:lnSpc>
                <a:spcPct val="90000"/>
              </a:lnSpc>
              <a:buNone/>
            </a:pPr>
            <a:endParaRPr lang="en-US" altLang="en-US" sz="1600" dirty="0"/>
          </a:p>
          <a:p>
            <a:endParaRPr lang="en-US" sz="1800" dirty="0"/>
          </a:p>
          <a:p>
            <a:pPr marL="0" indent="0">
              <a:buNone/>
            </a:pPr>
            <a:endParaRPr lang="en-US" sz="1800" dirty="0"/>
          </a:p>
          <a:p>
            <a:endParaRPr lang="en-US" altLang="en-US" dirty="0"/>
          </a:p>
        </p:txBody>
      </p:sp>
      <p:sp>
        <p:nvSpPr>
          <p:cNvPr id="4" name="Rectangle 3"/>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p:nvPr/>
        </p:nvCxnSpPr>
        <p:spPr>
          <a:xfrm>
            <a:off x="2350394" y="3071611"/>
            <a:ext cx="4256468"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4027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8700324" y="227974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p:nvPr/>
        </p:nvCxnSpPr>
        <p:spPr>
          <a:xfrm flipV="1">
            <a:off x="8005509" y="2279742"/>
            <a:ext cx="699108" cy="431442"/>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p:nvPr/>
        </p:nvCxnSpPr>
        <p:spPr>
          <a:xfrm>
            <a:off x="415571" y="2235866"/>
            <a:ext cx="642133" cy="370542"/>
          </a:xfrm>
          <a:prstGeom prst="line">
            <a:avLst/>
          </a:prstGeom>
          <a:ln/>
        </p:spPr>
        <p:style>
          <a:lnRef idx="2">
            <a:schemeClr val="accent6"/>
          </a:lnRef>
          <a:fillRef idx="0">
            <a:schemeClr val="accent6"/>
          </a:fillRef>
          <a:effectRef idx="1">
            <a:schemeClr val="accent6"/>
          </a:effectRef>
          <a:fontRef idx="minor">
            <a:schemeClr val="tx1"/>
          </a:fontRef>
        </p:style>
      </p:cxnSp>
      <p:sp>
        <p:nvSpPr>
          <p:cNvPr id="18433" name="Rectangle 18432"/>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Bridge Components Analyzed</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29</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45322" cy="201930"/>
          </a:xfrm>
          <a:prstGeom prst="rect">
            <a:avLst/>
          </a:prstGeom>
          <a:solidFill>
            <a:schemeClr val="accent5">
              <a:lumMod val="60000"/>
              <a:lumOff val="40000"/>
            </a:schemeClr>
          </a:solidFill>
          <a:ln w="9525">
            <a:solidFill>
              <a:schemeClr val="tx1"/>
            </a:solidFill>
            <a:miter lim="800000"/>
            <a:headEnd/>
            <a:tailEnd/>
          </a:ln>
          <a:effectLst/>
          <a:scene3d>
            <a:camera prst="orthographicFront"/>
            <a:lightRig rig="threePt" dir="t"/>
          </a:scene3d>
          <a:sp3d>
            <a:bevelT w="50800" h="50800" prst="slope"/>
          </a:sp3d>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p:nvPr/>
        </p:nvSpPr>
        <p:spPr>
          <a:xfrm>
            <a:off x="8824289"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p:nvPr/>
        </p:nvSpPr>
        <p:spPr>
          <a:xfrm>
            <a:off x="8824289" y="1771840"/>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4" name="Rectangle 103"/>
          <p:cNvSpPr/>
          <p:nvPr/>
        </p:nvSpPr>
        <p:spPr>
          <a:xfrm flipV="1">
            <a:off x="4492903"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5" name="Rectangle 104"/>
          <p:cNvSpPr/>
          <p:nvPr/>
        </p:nvSpPr>
        <p:spPr>
          <a:xfrm flipV="1">
            <a:off x="4615547"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p:nvPr/>
        </p:nvCxnSpPr>
        <p:spPr>
          <a:xfrm>
            <a:off x="1057704" y="2606408"/>
            <a:ext cx="1292690" cy="465203"/>
          </a:xfrm>
          <a:prstGeom prst="line">
            <a:avLst/>
          </a:prstGeom>
        </p:spPr>
        <p:style>
          <a:lnRef idx="2">
            <a:schemeClr val="accent6"/>
          </a:lnRef>
          <a:fillRef idx="0">
            <a:schemeClr val="accent6"/>
          </a:fillRef>
          <a:effectRef idx="1">
            <a:schemeClr val="accent6"/>
          </a:effectRef>
          <a:fontRef idx="minor">
            <a:schemeClr val="tx1"/>
          </a:fontRef>
        </p:style>
      </p:cxnSp>
      <p:cxnSp>
        <p:nvCxnSpPr>
          <p:cNvPr id="115" name="Straight Connector 114"/>
          <p:cNvCxnSpPr/>
          <p:nvPr/>
        </p:nvCxnSpPr>
        <p:spPr>
          <a:xfrm flipV="1">
            <a:off x="6606862" y="2711185"/>
            <a:ext cx="1398647" cy="360426"/>
          </a:xfrm>
          <a:prstGeom prst="line">
            <a:avLst/>
          </a:prstGeom>
        </p:spPr>
        <p:style>
          <a:lnRef idx="2">
            <a:schemeClr val="accent6"/>
          </a:lnRef>
          <a:fillRef idx="0">
            <a:schemeClr val="accent6"/>
          </a:fillRef>
          <a:effectRef idx="1">
            <a:schemeClr val="accent6"/>
          </a:effectRef>
          <a:fontRef idx="minor">
            <a:schemeClr val="tx1"/>
          </a:fontRef>
        </p:style>
      </p:cxnSp>
      <p:sp>
        <p:nvSpPr>
          <p:cNvPr id="18453" name="Rectangle 18452"/>
          <p:cNvSpPr/>
          <p:nvPr/>
        </p:nvSpPr>
        <p:spPr>
          <a:xfrm>
            <a:off x="4478628" y="3071611"/>
            <a:ext cx="224790" cy="12814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6" name="Content Placeholder 2"/>
          <p:cNvSpPr>
            <a:spLocks noGrp="1"/>
          </p:cNvSpPr>
          <p:nvPr>
            <p:ph idx="1"/>
          </p:nvPr>
        </p:nvSpPr>
        <p:spPr>
          <a:xfrm>
            <a:off x="333376" y="579548"/>
            <a:ext cx="3523848" cy="3940937"/>
          </a:xfrm>
        </p:spPr>
        <p:txBody>
          <a:bodyPr/>
          <a:lstStyle/>
          <a:p>
            <a:pPr>
              <a:lnSpc>
                <a:spcPct val="90000"/>
              </a:lnSpc>
            </a:pPr>
            <a:r>
              <a:rPr lang="en-US" altLang="en-US" sz="1600" dirty="0"/>
              <a:t>Superstructure flexure</a:t>
            </a:r>
          </a:p>
          <a:p>
            <a:pPr>
              <a:lnSpc>
                <a:spcPct val="90000"/>
              </a:lnSpc>
            </a:pPr>
            <a:endParaRPr lang="en-US" altLang="en-US" sz="1600" dirty="0"/>
          </a:p>
          <a:p>
            <a:pPr>
              <a:lnSpc>
                <a:spcPct val="90000"/>
              </a:lnSpc>
            </a:pPr>
            <a:r>
              <a:rPr lang="en-US" altLang="en-US" sz="1600" dirty="0"/>
              <a:t>Shear in certain cases</a:t>
            </a:r>
          </a:p>
          <a:p>
            <a:endParaRPr lang="en-US" sz="1800" dirty="0"/>
          </a:p>
          <a:p>
            <a:pPr marL="0" indent="0">
              <a:buNone/>
            </a:pPr>
            <a:endParaRPr lang="en-US" sz="1800" dirty="0"/>
          </a:p>
          <a:p>
            <a:endParaRPr lang="en-US" altLang="en-US" dirty="0"/>
          </a:p>
        </p:txBody>
      </p:sp>
      <p:sp>
        <p:nvSpPr>
          <p:cNvPr id="27" name="Rectangle 26"/>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p:nvPr/>
        </p:nvCxnSpPr>
        <p:spPr>
          <a:xfrm>
            <a:off x="2350394" y="3071611"/>
            <a:ext cx="4256468"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981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59867"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3</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b="1"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Transportation (TxDOT) – Bridge Division</a:t>
            </a:r>
          </a:p>
        </p:txBody>
      </p:sp>
      <p:sp>
        <p:nvSpPr>
          <p:cNvPr id="56" name="Rectangle 55"/>
          <p:cNvSpPr/>
          <p:nvPr>
            <p:custDataLst>
              <p:tags r:id="rId7"/>
            </p:custDataLst>
          </p:nvPr>
        </p:nvSpPr>
        <p:spPr bwMode="auto">
          <a:xfrm rot="10800000" flipH="1" flipV="1">
            <a:off x="476243" y="1299848"/>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Motor Vehicles (TxDMV) – Motor Carrier Division</a:t>
            </a:r>
          </a:p>
        </p:txBody>
      </p:sp>
      <p:sp>
        <p:nvSpPr>
          <p:cNvPr id="62" name="Rectangle 61"/>
          <p:cNvSpPr/>
          <p:nvPr>
            <p:custDataLst>
              <p:tags r:id="rId8"/>
            </p:custDataLst>
          </p:nvPr>
        </p:nvSpPr>
        <p:spPr bwMode="auto">
          <a:xfrm rot="10800000" flipH="1" flipV="1">
            <a:off x="471716" y="1800110"/>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Permit Process for Super Heavy</a:t>
            </a:r>
          </a:p>
        </p:txBody>
      </p:sp>
      <p:sp>
        <p:nvSpPr>
          <p:cNvPr id="63" name="Rectangle 62"/>
          <p:cNvSpPr/>
          <p:nvPr>
            <p:custDataLst>
              <p:tags r:id="rId9"/>
            </p:custDataLst>
          </p:nvPr>
        </p:nvSpPr>
        <p:spPr bwMode="auto">
          <a:xfrm rot="10800000" flipH="1" flipV="1">
            <a:off x="479612" y="2800632"/>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extLst>
      <p:ext uri="{BB962C8B-B14F-4D97-AF65-F5344CB8AC3E}">
        <p14:creationId xmlns:p14="http://schemas.microsoft.com/office/powerpoint/2010/main" val="2059969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4478628" y="3071612"/>
            <a:ext cx="224790" cy="13329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7" name="Rectangle 126"/>
          <p:cNvSpPr/>
          <p:nvPr/>
        </p:nvSpPr>
        <p:spPr>
          <a:xfrm>
            <a:off x="4478628" y="2356834"/>
            <a:ext cx="224790" cy="714778"/>
          </a:xfrm>
          <a:prstGeom prst="rect">
            <a:avLst/>
          </a:prstGeom>
          <a:solidFill>
            <a:schemeClr val="accent2">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4" name="Rectangle 123"/>
          <p:cNvSpPr/>
          <p:nvPr/>
        </p:nvSpPr>
        <p:spPr>
          <a:xfrm>
            <a:off x="8704617" y="235683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p:nvPr/>
        </p:nvCxnSpPr>
        <p:spPr>
          <a:xfrm flipV="1">
            <a:off x="8005509" y="2279742"/>
            <a:ext cx="699108" cy="431442"/>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p:nvPr/>
        </p:nvCxnSpPr>
        <p:spPr>
          <a:xfrm>
            <a:off x="415571" y="2235866"/>
            <a:ext cx="642133" cy="370542"/>
          </a:xfrm>
          <a:prstGeom prst="line">
            <a:avLst/>
          </a:prstGeom>
          <a:ln/>
        </p:spPr>
        <p:style>
          <a:lnRef idx="2">
            <a:schemeClr val="accent6"/>
          </a:lnRef>
          <a:fillRef idx="0">
            <a:schemeClr val="accent6"/>
          </a:fillRef>
          <a:effectRef idx="1">
            <a:schemeClr val="accent6"/>
          </a:effectRef>
          <a:fontRef idx="minor">
            <a:schemeClr val="tx1"/>
          </a:fontRef>
        </p:style>
      </p:cxnSp>
      <p:sp>
        <p:nvSpPr>
          <p:cNvPr id="18433" name="Rectangle 18432"/>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Bridge Components Analyzed</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30</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p:nvPr/>
        </p:nvSpPr>
        <p:spPr>
          <a:xfrm>
            <a:off x="219746" y="2114899"/>
            <a:ext cx="255270" cy="241935"/>
          </a:xfrm>
          <a:prstGeom prst="rect">
            <a:avLst/>
          </a:prstGeom>
          <a:solidFill>
            <a:schemeClr val="accent2">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45322" cy="201930"/>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p:nvPr/>
        </p:nvSpPr>
        <p:spPr>
          <a:xfrm>
            <a:off x="269276" y="1876775"/>
            <a:ext cx="85655" cy="238124"/>
          </a:xfrm>
          <a:prstGeom prst="rect">
            <a:avLst/>
          </a:prstGeom>
          <a:solidFill>
            <a:schemeClr val="accent2">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p:nvPr/>
        </p:nvSpPr>
        <p:spPr>
          <a:xfrm>
            <a:off x="8685084" y="2114899"/>
            <a:ext cx="255270" cy="241935"/>
          </a:xfrm>
          <a:prstGeom prst="rect">
            <a:avLst/>
          </a:prstGeom>
          <a:solidFill>
            <a:schemeClr val="accent2">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p:nvPr/>
        </p:nvSpPr>
        <p:spPr>
          <a:xfrm>
            <a:off x="8824289" y="1876775"/>
            <a:ext cx="85655" cy="238124"/>
          </a:xfrm>
          <a:prstGeom prst="rect">
            <a:avLst/>
          </a:prstGeom>
          <a:solidFill>
            <a:schemeClr val="accent2">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p:nvPr/>
        </p:nvSpPr>
        <p:spPr>
          <a:xfrm>
            <a:off x="8824289" y="1771840"/>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4" name="Rectangle 103"/>
          <p:cNvSpPr/>
          <p:nvPr/>
        </p:nvSpPr>
        <p:spPr>
          <a:xfrm flipV="1">
            <a:off x="4492903"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5" name="Rectangle 104"/>
          <p:cNvSpPr/>
          <p:nvPr/>
        </p:nvSpPr>
        <p:spPr>
          <a:xfrm flipV="1">
            <a:off x="4615547"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p:nvPr/>
        </p:nvCxnSpPr>
        <p:spPr>
          <a:xfrm>
            <a:off x="1057704" y="2606408"/>
            <a:ext cx="1292690" cy="465203"/>
          </a:xfrm>
          <a:prstGeom prst="line">
            <a:avLst/>
          </a:prstGeom>
        </p:spPr>
        <p:style>
          <a:lnRef idx="2">
            <a:schemeClr val="accent6"/>
          </a:lnRef>
          <a:fillRef idx="0">
            <a:schemeClr val="accent6"/>
          </a:fillRef>
          <a:effectRef idx="1">
            <a:schemeClr val="accent6"/>
          </a:effectRef>
          <a:fontRef idx="minor">
            <a:schemeClr val="tx1"/>
          </a:fontRef>
        </p:style>
      </p:cxnSp>
      <p:cxnSp>
        <p:nvCxnSpPr>
          <p:cNvPr id="115" name="Straight Connector 114"/>
          <p:cNvCxnSpPr/>
          <p:nvPr/>
        </p:nvCxnSpPr>
        <p:spPr>
          <a:xfrm flipV="1">
            <a:off x="6606862" y="2711185"/>
            <a:ext cx="1398647" cy="360426"/>
          </a:xfrm>
          <a:prstGeom prst="line">
            <a:avLst/>
          </a:prstGeom>
        </p:spPr>
        <p:style>
          <a:lnRef idx="2">
            <a:schemeClr val="accent6"/>
          </a:lnRef>
          <a:fillRef idx="0">
            <a:schemeClr val="accent6"/>
          </a:fillRef>
          <a:effectRef idx="1">
            <a:schemeClr val="accent6"/>
          </a:effectRef>
          <a:fontRef idx="minor">
            <a:schemeClr val="tx1"/>
          </a:fontRef>
        </p:style>
      </p:cxnSp>
      <p:sp>
        <p:nvSpPr>
          <p:cNvPr id="125" name="Rectangle 124"/>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p:nvPr/>
        </p:nvCxnSpPr>
        <p:spPr>
          <a:xfrm>
            <a:off x="2350394" y="3071611"/>
            <a:ext cx="4256468" cy="0"/>
          </a:xfrm>
          <a:prstGeom prst="line">
            <a:avLst/>
          </a:prstGeom>
        </p:spPr>
        <p:style>
          <a:lnRef idx="2">
            <a:schemeClr val="accent6"/>
          </a:lnRef>
          <a:fillRef idx="0">
            <a:schemeClr val="accent6"/>
          </a:fillRef>
          <a:effectRef idx="1">
            <a:schemeClr val="accent6"/>
          </a:effectRef>
          <a:fontRef idx="minor">
            <a:schemeClr val="tx1"/>
          </a:fontRef>
        </p:style>
      </p:cxnSp>
      <p:sp>
        <p:nvSpPr>
          <p:cNvPr id="126" name="Content Placeholder 2"/>
          <p:cNvSpPr>
            <a:spLocks noGrp="1"/>
          </p:cNvSpPr>
          <p:nvPr>
            <p:ph idx="1"/>
          </p:nvPr>
        </p:nvSpPr>
        <p:spPr>
          <a:xfrm>
            <a:off x="333376" y="579548"/>
            <a:ext cx="3523848" cy="3940937"/>
          </a:xfrm>
        </p:spPr>
        <p:txBody>
          <a:bodyPr/>
          <a:lstStyle/>
          <a:p>
            <a:pPr>
              <a:lnSpc>
                <a:spcPct val="90000"/>
              </a:lnSpc>
            </a:pPr>
            <a:r>
              <a:rPr lang="en-US" altLang="en-US" sz="1600" dirty="0"/>
              <a:t>Substructure</a:t>
            </a:r>
          </a:p>
          <a:p>
            <a:endParaRPr lang="en-US" sz="1800" dirty="0"/>
          </a:p>
          <a:p>
            <a:pPr marL="0" indent="0">
              <a:buNone/>
            </a:pPr>
            <a:endParaRPr lang="en-US" sz="1800" dirty="0"/>
          </a:p>
          <a:p>
            <a:endParaRPr lang="en-US" altLang="en-US" dirty="0"/>
          </a:p>
        </p:txBody>
      </p:sp>
      <p:sp>
        <p:nvSpPr>
          <p:cNvPr id="103" name="Rectangle 102"/>
          <p:cNvSpPr/>
          <p:nvPr/>
        </p:nvSpPr>
        <p:spPr>
          <a:xfrm>
            <a:off x="4462423" y="2114899"/>
            <a:ext cx="255270" cy="241935"/>
          </a:xfrm>
          <a:prstGeom prst="rect">
            <a:avLst/>
          </a:prstGeom>
          <a:solidFill>
            <a:schemeClr val="accent2">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359204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8700324" y="2356832"/>
            <a:ext cx="224790" cy="1996225"/>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p:nvPr/>
        </p:nvCxnSpPr>
        <p:spPr>
          <a:xfrm flipV="1">
            <a:off x="8005509" y="2279742"/>
            <a:ext cx="699108" cy="431442"/>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p:nvPr/>
        </p:nvCxnSpPr>
        <p:spPr>
          <a:xfrm>
            <a:off x="415571" y="2235866"/>
            <a:ext cx="642133" cy="370542"/>
          </a:xfrm>
          <a:prstGeom prst="line">
            <a:avLst/>
          </a:prstGeom>
          <a:ln/>
        </p:spPr>
        <p:style>
          <a:lnRef idx="2">
            <a:schemeClr val="accent6"/>
          </a:lnRef>
          <a:fillRef idx="0">
            <a:schemeClr val="accent6"/>
          </a:fillRef>
          <a:effectRef idx="1">
            <a:schemeClr val="accent6"/>
          </a:effectRef>
          <a:fontRef idx="minor">
            <a:schemeClr val="tx1"/>
          </a:fontRef>
        </p:style>
      </p:cxnSp>
      <p:sp>
        <p:nvSpPr>
          <p:cNvPr id="18433" name="Rectangle 18432"/>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Bridge Components Analyzed</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31</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93" name="Rectangle 17"/>
          <p:cNvSpPr>
            <a:spLocks noChangeArrowheads="1"/>
          </p:cNvSpPr>
          <p:nvPr/>
        </p:nvSpPr>
        <p:spPr bwMode="auto">
          <a:xfrm>
            <a:off x="367397" y="1876775"/>
            <a:ext cx="8445322" cy="209548"/>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p:nvPr/>
        </p:nvSpPr>
        <p:spPr>
          <a:xfrm>
            <a:off x="8827300"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p:nvPr/>
        </p:nvSpPr>
        <p:spPr>
          <a:xfrm>
            <a:off x="8827300" y="1771841"/>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4" name="Rectangle 103"/>
          <p:cNvSpPr/>
          <p:nvPr/>
        </p:nvSpPr>
        <p:spPr>
          <a:xfrm flipV="1">
            <a:off x="4492903"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5" name="Rectangle 104"/>
          <p:cNvSpPr/>
          <p:nvPr/>
        </p:nvSpPr>
        <p:spPr>
          <a:xfrm flipV="1">
            <a:off x="4615547"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p:nvPr/>
        </p:nvCxnSpPr>
        <p:spPr>
          <a:xfrm>
            <a:off x="1057704" y="2606408"/>
            <a:ext cx="1292690" cy="465203"/>
          </a:xfrm>
          <a:prstGeom prst="line">
            <a:avLst/>
          </a:prstGeom>
        </p:spPr>
        <p:style>
          <a:lnRef idx="2">
            <a:schemeClr val="accent6"/>
          </a:lnRef>
          <a:fillRef idx="0">
            <a:schemeClr val="accent6"/>
          </a:fillRef>
          <a:effectRef idx="1">
            <a:schemeClr val="accent6"/>
          </a:effectRef>
          <a:fontRef idx="minor">
            <a:schemeClr val="tx1"/>
          </a:fontRef>
        </p:style>
      </p:cxnSp>
      <p:cxnSp>
        <p:nvCxnSpPr>
          <p:cNvPr id="115" name="Straight Connector 114"/>
          <p:cNvCxnSpPr/>
          <p:nvPr/>
        </p:nvCxnSpPr>
        <p:spPr>
          <a:xfrm flipV="1">
            <a:off x="6606862" y="2711185"/>
            <a:ext cx="1398647" cy="360426"/>
          </a:xfrm>
          <a:prstGeom prst="line">
            <a:avLst/>
          </a:prstGeom>
        </p:spPr>
        <p:style>
          <a:lnRef idx="2">
            <a:schemeClr val="accent6"/>
          </a:lnRef>
          <a:fillRef idx="0">
            <a:schemeClr val="accent6"/>
          </a:fillRef>
          <a:effectRef idx="1">
            <a:schemeClr val="accent6"/>
          </a:effectRef>
          <a:fontRef idx="minor">
            <a:schemeClr val="tx1"/>
          </a:fontRef>
        </p:style>
      </p:cxnSp>
      <p:sp>
        <p:nvSpPr>
          <p:cNvPr id="18453" name="Rectangle 18452"/>
          <p:cNvSpPr/>
          <p:nvPr/>
        </p:nvSpPr>
        <p:spPr>
          <a:xfrm>
            <a:off x="4462424" y="3071611"/>
            <a:ext cx="240994" cy="1281447"/>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p:nvPr/>
        </p:nvSpPr>
        <p:spPr>
          <a:xfrm>
            <a:off x="234986" y="2356833"/>
            <a:ext cx="224790" cy="1996225"/>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6" name="Content Placeholder 2"/>
          <p:cNvSpPr>
            <a:spLocks noGrp="1"/>
          </p:cNvSpPr>
          <p:nvPr>
            <p:ph idx="1"/>
          </p:nvPr>
        </p:nvSpPr>
        <p:spPr>
          <a:xfrm>
            <a:off x="333376" y="579548"/>
            <a:ext cx="3523848" cy="3940937"/>
          </a:xfrm>
        </p:spPr>
        <p:txBody>
          <a:bodyPr/>
          <a:lstStyle/>
          <a:p>
            <a:pPr>
              <a:lnSpc>
                <a:spcPct val="90000"/>
              </a:lnSpc>
            </a:pPr>
            <a:r>
              <a:rPr lang="en-US" altLang="en-US" sz="1600" dirty="0"/>
              <a:t>Foundations (scour)</a:t>
            </a:r>
          </a:p>
          <a:p>
            <a:endParaRPr lang="en-US" sz="1800" dirty="0"/>
          </a:p>
          <a:p>
            <a:pPr marL="0" indent="0">
              <a:buNone/>
            </a:pPr>
            <a:endParaRPr lang="en-US" sz="1800" dirty="0"/>
          </a:p>
          <a:p>
            <a:endParaRPr lang="en-US" altLang="en-US" dirty="0"/>
          </a:p>
        </p:txBody>
      </p:sp>
      <p:sp>
        <p:nvSpPr>
          <p:cNvPr id="27" name="Rectangle 26"/>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8" name="Freeform 7"/>
          <p:cNvSpPr/>
          <p:nvPr/>
        </p:nvSpPr>
        <p:spPr>
          <a:xfrm>
            <a:off x="432167" y="2324391"/>
            <a:ext cx="8279064" cy="1476172"/>
          </a:xfrm>
          <a:custGeom>
            <a:avLst/>
            <a:gdLst>
              <a:gd name="connsiteX0" fmla="*/ 0 w 8229600"/>
              <a:gd name="connsiteY0" fmla="*/ 0 h 1476172"/>
              <a:gd name="connsiteX1" fmla="*/ 453709 w 8229600"/>
              <a:gd name="connsiteY1" fmla="*/ 544452 h 1476172"/>
              <a:gd name="connsiteX2" fmla="*/ 1696177 w 8229600"/>
              <a:gd name="connsiteY2" fmla="*/ 1026082 h 1476172"/>
              <a:gd name="connsiteX3" fmla="*/ 2345331 w 8229600"/>
              <a:gd name="connsiteY3" fmla="*/ 1005142 h 1476172"/>
              <a:gd name="connsiteX4" fmla="*/ 3022406 w 8229600"/>
              <a:gd name="connsiteY4" fmla="*/ 963261 h 1476172"/>
              <a:gd name="connsiteX5" fmla="*/ 3629679 w 8229600"/>
              <a:gd name="connsiteY5" fmla="*/ 1179646 h 1476172"/>
              <a:gd name="connsiteX6" fmla="*/ 3985667 w 8229600"/>
              <a:gd name="connsiteY6" fmla="*/ 1423951 h 1476172"/>
              <a:gd name="connsiteX7" fmla="*/ 4250913 w 8229600"/>
              <a:gd name="connsiteY7" fmla="*/ 1458852 h 1476172"/>
              <a:gd name="connsiteX8" fmla="*/ 4509178 w 8229600"/>
              <a:gd name="connsiteY8" fmla="*/ 1207566 h 1476172"/>
              <a:gd name="connsiteX9" fmla="*/ 4683682 w 8229600"/>
              <a:gd name="connsiteY9" fmla="*/ 1095884 h 1476172"/>
              <a:gd name="connsiteX10" fmla="*/ 5290955 w 8229600"/>
              <a:gd name="connsiteY10" fmla="*/ 984201 h 1476172"/>
              <a:gd name="connsiteX11" fmla="*/ 6079713 w 8229600"/>
              <a:gd name="connsiteY11" fmla="*/ 914400 h 1476172"/>
              <a:gd name="connsiteX12" fmla="*/ 6645105 w 8229600"/>
              <a:gd name="connsiteY12" fmla="*/ 809698 h 1476172"/>
              <a:gd name="connsiteX13" fmla="*/ 7252378 w 8229600"/>
              <a:gd name="connsiteY13" fmla="*/ 781777 h 1476172"/>
              <a:gd name="connsiteX14" fmla="*/ 7671187 w 8229600"/>
              <a:gd name="connsiteY14" fmla="*/ 572372 h 1476172"/>
              <a:gd name="connsiteX15" fmla="*/ 8069056 w 8229600"/>
              <a:gd name="connsiteY15" fmla="*/ 237325 h 1476172"/>
              <a:gd name="connsiteX16" fmla="*/ 8229600 w 8229600"/>
              <a:gd name="connsiteY16" fmla="*/ 0 h 147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29600" h="1476172">
                <a:moveTo>
                  <a:pt x="0" y="0"/>
                </a:moveTo>
                <a:cubicBezTo>
                  <a:pt x="85506" y="186719"/>
                  <a:pt x="171013" y="373438"/>
                  <a:pt x="453709" y="544452"/>
                </a:cubicBezTo>
                <a:cubicBezTo>
                  <a:pt x="736405" y="715466"/>
                  <a:pt x="1380907" y="949300"/>
                  <a:pt x="1696177" y="1026082"/>
                </a:cubicBezTo>
                <a:cubicBezTo>
                  <a:pt x="2011447" y="1102864"/>
                  <a:pt x="2124293" y="1015612"/>
                  <a:pt x="2345331" y="1005142"/>
                </a:cubicBezTo>
                <a:cubicBezTo>
                  <a:pt x="2566369" y="994672"/>
                  <a:pt x="2808348" y="934177"/>
                  <a:pt x="3022406" y="963261"/>
                </a:cubicBezTo>
                <a:cubicBezTo>
                  <a:pt x="3236464" y="992345"/>
                  <a:pt x="3469136" y="1102864"/>
                  <a:pt x="3629679" y="1179646"/>
                </a:cubicBezTo>
                <a:cubicBezTo>
                  <a:pt x="3790222" y="1256428"/>
                  <a:pt x="3882128" y="1377417"/>
                  <a:pt x="3985667" y="1423951"/>
                </a:cubicBezTo>
                <a:cubicBezTo>
                  <a:pt x="4089206" y="1470485"/>
                  <a:pt x="4163661" y="1494916"/>
                  <a:pt x="4250913" y="1458852"/>
                </a:cubicBezTo>
                <a:cubicBezTo>
                  <a:pt x="4338165" y="1422788"/>
                  <a:pt x="4437050" y="1268061"/>
                  <a:pt x="4509178" y="1207566"/>
                </a:cubicBezTo>
                <a:cubicBezTo>
                  <a:pt x="4581306" y="1147071"/>
                  <a:pt x="4553386" y="1133111"/>
                  <a:pt x="4683682" y="1095884"/>
                </a:cubicBezTo>
                <a:cubicBezTo>
                  <a:pt x="4813978" y="1058657"/>
                  <a:pt x="5058283" y="1014448"/>
                  <a:pt x="5290955" y="984201"/>
                </a:cubicBezTo>
                <a:cubicBezTo>
                  <a:pt x="5523627" y="953954"/>
                  <a:pt x="5854021" y="943484"/>
                  <a:pt x="6079713" y="914400"/>
                </a:cubicBezTo>
                <a:cubicBezTo>
                  <a:pt x="6305405" y="885316"/>
                  <a:pt x="6449661" y="831802"/>
                  <a:pt x="6645105" y="809698"/>
                </a:cubicBezTo>
                <a:cubicBezTo>
                  <a:pt x="6840549" y="787594"/>
                  <a:pt x="7081364" y="821331"/>
                  <a:pt x="7252378" y="781777"/>
                </a:cubicBezTo>
                <a:cubicBezTo>
                  <a:pt x="7423392" y="742223"/>
                  <a:pt x="7535074" y="663114"/>
                  <a:pt x="7671187" y="572372"/>
                </a:cubicBezTo>
                <a:cubicBezTo>
                  <a:pt x="7807300" y="481630"/>
                  <a:pt x="7975987" y="332720"/>
                  <a:pt x="8069056" y="237325"/>
                </a:cubicBezTo>
                <a:cubicBezTo>
                  <a:pt x="8162125" y="141930"/>
                  <a:pt x="8202843" y="33737"/>
                  <a:pt x="8229600" y="0"/>
                </a:cubicBezTo>
              </a:path>
            </a:pathLst>
          </a:cu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18445" name="Straight Connector 18444"/>
          <p:cNvCxnSpPr/>
          <p:nvPr/>
        </p:nvCxnSpPr>
        <p:spPr>
          <a:xfrm>
            <a:off x="2350394" y="3071611"/>
            <a:ext cx="4256468" cy="0"/>
          </a:xfrm>
          <a:prstGeom prst="line">
            <a:avLst/>
          </a:prstGeom>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269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441"/>
                                        </p:tgtEl>
                                      </p:cBhvr>
                                    </p:animEffect>
                                    <p:set>
                                      <p:cBhvr>
                                        <p:cTn id="7" dur="1" fill="hold">
                                          <p:stCondLst>
                                            <p:cond delay="499"/>
                                          </p:stCondLst>
                                        </p:cTn>
                                        <p:tgtEl>
                                          <p:spTgt spid="1844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443"/>
                                        </p:tgtEl>
                                      </p:cBhvr>
                                    </p:animEffect>
                                    <p:set>
                                      <p:cBhvr>
                                        <p:cTn id="10" dur="1" fill="hold">
                                          <p:stCondLst>
                                            <p:cond delay="499"/>
                                          </p:stCondLst>
                                        </p:cTn>
                                        <p:tgtEl>
                                          <p:spTgt spid="1844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8445"/>
                                        </p:tgtEl>
                                      </p:cBhvr>
                                    </p:animEffect>
                                    <p:set>
                                      <p:cBhvr>
                                        <p:cTn id="13" dur="1" fill="hold">
                                          <p:stCondLst>
                                            <p:cond delay="499"/>
                                          </p:stCondLst>
                                        </p:cTn>
                                        <p:tgtEl>
                                          <p:spTgt spid="184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5"/>
                                        </p:tgtEl>
                                      </p:cBhvr>
                                    </p:animEffect>
                                    <p:set>
                                      <p:cBhvr>
                                        <p:cTn id="16" dur="1" fill="hold">
                                          <p:stCondLst>
                                            <p:cond delay="499"/>
                                          </p:stCondLst>
                                        </p:cTn>
                                        <p:tgtEl>
                                          <p:spTgt spid="11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4"/>
                                        </p:tgtEl>
                                      </p:cBhvr>
                                    </p:animEffect>
                                    <p:set>
                                      <p:cBhvr>
                                        <p:cTn id="19" dur="1" fill="hold">
                                          <p:stCondLst>
                                            <p:cond delay="499"/>
                                          </p:stCondLst>
                                        </p:cTn>
                                        <p:tgtEl>
                                          <p:spTgt spid="11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Culverts and Pavement</a:t>
            </a:r>
          </a:p>
        </p:txBody>
      </p:sp>
      <p:sp>
        <p:nvSpPr>
          <p:cNvPr id="18435" name="Content Placeholder 2"/>
          <p:cNvSpPr>
            <a:spLocks noGrp="1"/>
          </p:cNvSpPr>
          <p:nvPr>
            <p:ph idx="1"/>
          </p:nvPr>
        </p:nvSpPr>
        <p:spPr>
          <a:xfrm>
            <a:off x="333376" y="624624"/>
            <a:ext cx="3607559" cy="4011769"/>
          </a:xfrm>
        </p:spPr>
        <p:txBody>
          <a:bodyPr>
            <a:normAutofit/>
          </a:bodyPr>
          <a:lstStyle/>
          <a:p>
            <a:pPr>
              <a:lnSpc>
                <a:spcPct val="90000"/>
              </a:lnSpc>
              <a:defRPr/>
            </a:pPr>
            <a:r>
              <a:rPr lang="en-US" altLang="en-US" sz="1600" dirty="0"/>
              <a:t>Culverts not usually analyzed</a:t>
            </a:r>
          </a:p>
          <a:p>
            <a:pPr>
              <a:lnSpc>
                <a:spcPct val="90000"/>
              </a:lnSpc>
              <a:defRPr/>
            </a:pPr>
            <a:endParaRPr lang="en-US" altLang="en-US" sz="1600" dirty="0"/>
          </a:p>
          <a:p>
            <a:pPr>
              <a:lnSpc>
                <a:spcPct val="90000"/>
              </a:lnSpc>
              <a:defRPr/>
            </a:pPr>
            <a:r>
              <a:rPr lang="en-US" altLang="en-US" sz="1600" dirty="0"/>
              <a:t>Pavement parametric study done using TxDOT Pavement Section’s requirements</a:t>
            </a:r>
          </a:p>
          <a:p>
            <a:endParaRPr lang="en-US" altLang="en-US" sz="1600" dirty="0"/>
          </a:p>
          <a:p>
            <a:pPr marL="0" indent="0">
              <a:buNone/>
            </a:pPr>
            <a:endParaRPr lang="en-US" altLang="en-US" dirty="0"/>
          </a:p>
          <a:p>
            <a:pPr marL="0" indent="0">
              <a:buNone/>
            </a:pPr>
            <a:endParaRPr lang="en-US" altLang="en-US"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32</a:t>
            </a:fld>
            <a:endParaRPr lang="en-US" dirty="0"/>
          </a:p>
        </p:txBody>
      </p:sp>
      <p:pic>
        <p:nvPicPr>
          <p:cNvPr id="8" name="Picture 2" descr="T:\BRG_FOP\CM\Pix-misc\overloads\usa sundale san antonio 005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073" y="727656"/>
            <a:ext cx="4951927" cy="3713945"/>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1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0"/>
                                          </p:stCondLst>
                                        </p:cTn>
                                        <p:tgtEl>
                                          <p:spTgt spid="18435">
                                            <p:txEl>
                                              <p:pRg st="2" end="2"/>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2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33</a:t>
            </a:fld>
            <a:endParaRPr lang="en-US" dirty="0"/>
          </a:p>
        </p:txBody>
      </p:sp>
      <p:pic>
        <p:nvPicPr>
          <p:cNvPr id="8" name="Picture 4" descr="usa sundale rosharon 019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893" y="482958"/>
            <a:ext cx="5634504" cy="4225879"/>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8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34</a:t>
            </a:fld>
            <a:endParaRPr lang="en-US" dirty="0"/>
          </a:p>
        </p:txBody>
      </p:sp>
      <p:sp>
        <p:nvSpPr>
          <p:cNvPr id="68" name="Freeform 16"/>
          <p:cNvSpPr>
            <a:spLocks/>
          </p:cNvSpPr>
          <p:nvPr/>
        </p:nvSpPr>
        <p:spPr bwMode="auto">
          <a:xfrm>
            <a:off x="4457700" y="3301205"/>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Rectangle 17"/>
          <p:cNvSpPr>
            <a:spLocks noChangeArrowheads="1"/>
          </p:cNvSpPr>
          <p:nvPr/>
        </p:nvSpPr>
        <p:spPr bwMode="auto">
          <a:xfrm>
            <a:off x="302654" y="3072605"/>
            <a:ext cx="8532254" cy="22860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70" name="Freeform 18"/>
          <p:cNvSpPr>
            <a:spLocks/>
          </p:cNvSpPr>
          <p:nvPr/>
        </p:nvSpPr>
        <p:spPr bwMode="auto">
          <a:xfrm>
            <a:off x="740228" y="3301205"/>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19"/>
          <p:cNvSpPr>
            <a:spLocks/>
          </p:cNvSpPr>
          <p:nvPr/>
        </p:nvSpPr>
        <p:spPr bwMode="auto">
          <a:xfrm>
            <a:off x="7903029" y="3293153"/>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Rectangle 60" descr="Dark vertical"/>
          <p:cNvSpPr>
            <a:spLocks noChangeArrowheads="1"/>
          </p:cNvSpPr>
          <p:nvPr/>
        </p:nvSpPr>
        <p:spPr bwMode="auto">
          <a:xfrm>
            <a:off x="2405742" y="2386805"/>
            <a:ext cx="4506687" cy="685800"/>
          </a:xfrm>
          <a:prstGeom prst="rect">
            <a:avLst/>
          </a:prstGeom>
          <a:pattFill prst="dkVert">
            <a:fgClr>
              <a:schemeClr val="bg2"/>
            </a:fgClr>
            <a:bgClr>
              <a:srgbClr val="FFFFFF"/>
            </a:bgClr>
          </a:pattFill>
          <a:ln w="9525">
            <a:solidFill>
              <a:schemeClr val="tx1"/>
            </a:solidFill>
            <a:miter lim="800000"/>
            <a:headEnd type="none" w="lg" len="lg"/>
            <a:tailEnd type="none" w="lg" len="lg"/>
          </a:ln>
          <a:effectLst>
            <a:glow rad="139700">
              <a:schemeClr val="accent5">
                <a:satMod val="175000"/>
                <a:alpha val="40000"/>
              </a:schemeClr>
            </a:glow>
            <a:outerShdw dist="35921"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73" name="Line 49"/>
          <p:cNvSpPr>
            <a:spLocks noChangeAspect="1" noChangeShapeType="1"/>
          </p:cNvSpPr>
          <p:nvPr/>
        </p:nvSpPr>
        <p:spPr bwMode="auto">
          <a:xfrm>
            <a:off x="3864197" y="1643855"/>
            <a:ext cx="0" cy="457200"/>
          </a:xfrm>
          <a:prstGeom prst="line">
            <a:avLst/>
          </a:prstGeom>
          <a:ln>
            <a:headEnd type="none" w="lg" len="lg"/>
            <a:tailEnd type="non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74" name="Line 50"/>
          <p:cNvSpPr>
            <a:spLocks noChangeAspect="1" noChangeShapeType="1"/>
          </p:cNvSpPr>
          <p:nvPr/>
        </p:nvSpPr>
        <p:spPr bwMode="auto">
          <a:xfrm>
            <a:off x="5624751" y="1684241"/>
            <a:ext cx="0" cy="457200"/>
          </a:xfrm>
          <a:prstGeom prst="line">
            <a:avLst/>
          </a:prstGeom>
          <a:ln>
            <a:headEnd type="none" w="lg" len="lg"/>
            <a:tailEnd type="non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75" name="Line 51"/>
          <p:cNvSpPr>
            <a:spLocks noChangeAspect="1" noChangeShapeType="1"/>
          </p:cNvSpPr>
          <p:nvPr/>
        </p:nvSpPr>
        <p:spPr bwMode="auto">
          <a:xfrm>
            <a:off x="3864197" y="1794667"/>
            <a:ext cx="1760554" cy="0"/>
          </a:xfrm>
          <a:prstGeom prst="line">
            <a:avLst/>
          </a:prstGeom>
          <a:ln>
            <a:headEnd type="triangle" w="lg" len="lg"/>
            <a:tailEnd type="triangl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76" name="Text Box 55"/>
          <p:cNvSpPr txBox="1">
            <a:spLocks noChangeArrowheads="1"/>
          </p:cNvSpPr>
          <p:nvPr/>
        </p:nvSpPr>
        <p:spPr bwMode="auto">
          <a:xfrm>
            <a:off x="5396151" y="1275554"/>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P</a:t>
            </a:r>
          </a:p>
        </p:txBody>
      </p:sp>
      <p:sp>
        <p:nvSpPr>
          <p:cNvPr id="77" name="Text Box 56"/>
          <p:cNvSpPr txBox="1">
            <a:spLocks noChangeArrowheads="1"/>
          </p:cNvSpPr>
          <p:nvPr/>
        </p:nvSpPr>
        <p:spPr bwMode="auto">
          <a:xfrm>
            <a:off x="3643551" y="1275553"/>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P</a:t>
            </a:r>
          </a:p>
        </p:txBody>
      </p:sp>
      <p:sp>
        <p:nvSpPr>
          <p:cNvPr id="78" name="AutoShape 4"/>
          <p:cNvSpPr>
            <a:spLocks noChangeArrowheads="1"/>
          </p:cNvSpPr>
          <p:nvPr/>
        </p:nvSpPr>
        <p:spPr bwMode="auto">
          <a:xfrm>
            <a:off x="35673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79" name="AutoShape 5"/>
          <p:cNvSpPr>
            <a:spLocks noChangeArrowheads="1"/>
          </p:cNvSpPr>
          <p:nvPr/>
        </p:nvSpPr>
        <p:spPr bwMode="auto">
          <a:xfrm>
            <a:off x="38721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80" name="AutoShape 6"/>
          <p:cNvSpPr>
            <a:spLocks noChangeArrowheads="1"/>
          </p:cNvSpPr>
          <p:nvPr/>
        </p:nvSpPr>
        <p:spPr bwMode="auto">
          <a:xfrm>
            <a:off x="53199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81" name="AutoShape 7"/>
          <p:cNvSpPr>
            <a:spLocks noChangeArrowheads="1"/>
          </p:cNvSpPr>
          <p:nvPr/>
        </p:nvSpPr>
        <p:spPr bwMode="auto">
          <a:xfrm>
            <a:off x="56247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82" name="Rectangle 8"/>
          <p:cNvSpPr>
            <a:spLocks noChangeArrowheads="1"/>
          </p:cNvSpPr>
          <p:nvPr/>
        </p:nvSpPr>
        <p:spPr bwMode="auto">
          <a:xfrm>
            <a:off x="4176951" y="2539205"/>
            <a:ext cx="1143000" cy="228600"/>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83" name="Line 9"/>
          <p:cNvSpPr>
            <a:spLocks noChangeShapeType="1"/>
          </p:cNvSpPr>
          <p:nvPr/>
        </p:nvSpPr>
        <p:spPr bwMode="auto">
          <a:xfrm>
            <a:off x="36435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10"/>
          <p:cNvSpPr>
            <a:spLocks noChangeShapeType="1"/>
          </p:cNvSpPr>
          <p:nvPr/>
        </p:nvSpPr>
        <p:spPr bwMode="auto">
          <a:xfrm>
            <a:off x="37959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11"/>
          <p:cNvSpPr>
            <a:spLocks noChangeShapeType="1"/>
          </p:cNvSpPr>
          <p:nvPr/>
        </p:nvSpPr>
        <p:spPr bwMode="auto">
          <a:xfrm>
            <a:off x="39483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12"/>
          <p:cNvSpPr>
            <a:spLocks noChangeShapeType="1"/>
          </p:cNvSpPr>
          <p:nvPr/>
        </p:nvSpPr>
        <p:spPr bwMode="auto">
          <a:xfrm>
            <a:off x="41007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13"/>
          <p:cNvSpPr>
            <a:spLocks noChangeShapeType="1"/>
          </p:cNvSpPr>
          <p:nvPr/>
        </p:nvSpPr>
        <p:spPr bwMode="auto">
          <a:xfrm>
            <a:off x="53961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14"/>
          <p:cNvSpPr>
            <a:spLocks noChangeShapeType="1"/>
          </p:cNvSpPr>
          <p:nvPr/>
        </p:nvSpPr>
        <p:spPr bwMode="auto">
          <a:xfrm>
            <a:off x="55485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15"/>
          <p:cNvSpPr>
            <a:spLocks noChangeShapeType="1"/>
          </p:cNvSpPr>
          <p:nvPr/>
        </p:nvSpPr>
        <p:spPr bwMode="auto">
          <a:xfrm>
            <a:off x="57009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16"/>
          <p:cNvSpPr>
            <a:spLocks noChangeShapeType="1"/>
          </p:cNvSpPr>
          <p:nvPr/>
        </p:nvSpPr>
        <p:spPr bwMode="auto">
          <a:xfrm>
            <a:off x="58533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18"/>
          <p:cNvSpPr>
            <a:spLocks/>
          </p:cNvSpPr>
          <p:nvPr/>
        </p:nvSpPr>
        <p:spPr bwMode="auto">
          <a:xfrm>
            <a:off x="2492828" y="3293153"/>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18"/>
          <p:cNvSpPr>
            <a:spLocks/>
          </p:cNvSpPr>
          <p:nvPr/>
        </p:nvSpPr>
        <p:spPr bwMode="auto">
          <a:xfrm>
            <a:off x="6281056" y="3293153"/>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6533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35</a:t>
            </a:fld>
            <a:endParaRPr lang="en-US" dirty="0"/>
          </a:p>
        </p:txBody>
      </p:sp>
      <p:sp>
        <p:nvSpPr>
          <p:cNvPr id="69" name="Rectangle 17"/>
          <p:cNvSpPr>
            <a:spLocks noChangeArrowheads="1"/>
          </p:cNvSpPr>
          <p:nvPr/>
        </p:nvSpPr>
        <p:spPr bwMode="auto">
          <a:xfrm>
            <a:off x="302654" y="3072605"/>
            <a:ext cx="8532254" cy="22860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72" name="Rectangle 60" descr="Dark vertical"/>
          <p:cNvSpPr>
            <a:spLocks noChangeArrowheads="1"/>
          </p:cNvSpPr>
          <p:nvPr/>
        </p:nvSpPr>
        <p:spPr bwMode="auto">
          <a:xfrm>
            <a:off x="553791" y="2767805"/>
            <a:ext cx="8029977" cy="304800"/>
          </a:xfrm>
          <a:prstGeom prst="rect">
            <a:avLst/>
          </a:prstGeom>
          <a:pattFill prst="dkVert">
            <a:fgClr>
              <a:schemeClr val="bg2"/>
            </a:fgClr>
            <a:bgClr>
              <a:srgbClr val="FFFFFF"/>
            </a:bgClr>
          </a:pattFill>
          <a:ln w="9525">
            <a:solidFill>
              <a:schemeClr val="tx1"/>
            </a:solidFill>
            <a:miter lim="800000"/>
            <a:headEnd type="none" w="lg" len="lg"/>
            <a:tailEnd type="none" w="lg" len="lg"/>
          </a:ln>
          <a:effectLst>
            <a:glow rad="101600">
              <a:schemeClr val="accent5">
                <a:satMod val="175000"/>
                <a:alpha val="40000"/>
              </a:schemeClr>
            </a:glow>
            <a:outerShdw dist="35921"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27" name="Line 49"/>
          <p:cNvSpPr>
            <a:spLocks noChangeAspect="1" noChangeShapeType="1"/>
          </p:cNvSpPr>
          <p:nvPr/>
        </p:nvSpPr>
        <p:spPr bwMode="auto">
          <a:xfrm>
            <a:off x="1415397" y="1643855"/>
            <a:ext cx="0" cy="457200"/>
          </a:xfrm>
          <a:prstGeom prst="line">
            <a:avLst/>
          </a:prstGeom>
          <a:ln>
            <a:headEnd type="none" w="lg" len="lg"/>
            <a:tailEnd type="non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28" name="Line 50"/>
          <p:cNvSpPr>
            <a:spLocks noChangeAspect="1" noChangeShapeType="1"/>
          </p:cNvSpPr>
          <p:nvPr/>
        </p:nvSpPr>
        <p:spPr bwMode="auto">
          <a:xfrm>
            <a:off x="3175951" y="1684241"/>
            <a:ext cx="0" cy="457200"/>
          </a:xfrm>
          <a:prstGeom prst="line">
            <a:avLst/>
          </a:prstGeom>
          <a:ln>
            <a:headEnd type="none" w="lg" len="lg"/>
            <a:tailEnd type="non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29" name="Line 51"/>
          <p:cNvSpPr>
            <a:spLocks noChangeAspect="1" noChangeShapeType="1"/>
          </p:cNvSpPr>
          <p:nvPr/>
        </p:nvSpPr>
        <p:spPr bwMode="auto">
          <a:xfrm>
            <a:off x="1415397" y="1794667"/>
            <a:ext cx="1760554" cy="0"/>
          </a:xfrm>
          <a:prstGeom prst="line">
            <a:avLst/>
          </a:prstGeom>
          <a:ln>
            <a:headEnd type="triangle" w="lg" len="lg"/>
            <a:tailEnd type="triangl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30" name="Text Box 55"/>
          <p:cNvSpPr txBox="1">
            <a:spLocks noChangeArrowheads="1"/>
          </p:cNvSpPr>
          <p:nvPr/>
        </p:nvSpPr>
        <p:spPr bwMode="auto">
          <a:xfrm>
            <a:off x="2947351" y="1275554"/>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P</a:t>
            </a:r>
          </a:p>
        </p:txBody>
      </p:sp>
      <p:sp>
        <p:nvSpPr>
          <p:cNvPr id="31" name="Text Box 56"/>
          <p:cNvSpPr txBox="1">
            <a:spLocks noChangeArrowheads="1"/>
          </p:cNvSpPr>
          <p:nvPr/>
        </p:nvSpPr>
        <p:spPr bwMode="auto">
          <a:xfrm>
            <a:off x="1194751" y="1275553"/>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P</a:t>
            </a:r>
          </a:p>
        </p:txBody>
      </p:sp>
      <p:sp>
        <p:nvSpPr>
          <p:cNvPr id="32" name="AutoShape 4"/>
          <p:cNvSpPr>
            <a:spLocks noChangeArrowheads="1"/>
          </p:cNvSpPr>
          <p:nvPr/>
        </p:nvSpPr>
        <p:spPr bwMode="auto">
          <a:xfrm>
            <a:off x="11185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3" name="AutoShape 5"/>
          <p:cNvSpPr>
            <a:spLocks noChangeArrowheads="1"/>
          </p:cNvSpPr>
          <p:nvPr/>
        </p:nvSpPr>
        <p:spPr bwMode="auto">
          <a:xfrm>
            <a:off x="14233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4" name="AutoShape 6"/>
          <p:cNvSpPr>
            <a:spLocks noChangeArrowheads="1"/>
          </p:cNvSpPr>
          <p:nvPr/>
        </p:nvSpPr>
        <p:spPr bwMode="auto">
          <a:xfrm>
            <a:off x="28711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5" name="AutoShape 7"/>
          <p:cNvSpPr>
            <a:spLocks noChangeArrowheads="1"/>
          </p:cNvSpPr>
          <p:nvPr/>
        </p:nvSpPr>
        <p:spPr bwMode="auto">
          <a:xfrm>
            <a:off x="317595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6" name="Rectangle 8"/>
          <p:cNvSpPr>
            <a:spLocks noChangeArrowheads="1"/>
          </p:cNvSpPr>
          <p:nvPr/>
        </p:nvSpPr>
        <p:spPr bwMode="auto">
          <a:xfrm>
            <a:off x="1728151" y="2539205"/>
            <a:ext cx="1143000" cy="228600"/>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7" name="Line 9"/>
          <p:cNvSpPr>
            <a:spLocks noChangeShapeType="1"/>
          </p:cNvSpPr>
          <p:nvPr/>
        </p:nvSpPr>
        <p:spPr bwMode="auto">
          <a:xfrm>
            <a:off x="11947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0"/>
          <p:cNvSpPr>
            <a:spLocks noChangeShapeType="1"/>
          </p:cNvSpPr>
          <p:nvPr/>
        </p:nvSpPr>
        <p:spPr bwMode="auto">
          <a:xfrm>
            <a:off x="13471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1"/>
          <p:cNvSpPr>
            <a:spLocks noChangeShapeType="1"/>
          </p:cNvSpPr>
          <p:nvPr/>
        </p:nvSpPr>
        <p:spPr bwMode="auto">
          <a:xfrm>
            <a:off x="14995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2"/>
          <p:cNvSpPr>
            <a:spLocks noChangeShapeType="1"/>
          </p:cNvSpPr>
          <p:nvPr/>
        </p:nvSpPr>
        <p:spPr bwMode="auto">
          <a:xfrm>
            <a:off x="16519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3"/>
          <p:cNvSpPr>
            <a:spLocks noChangeShapeType="1"/>
          </p:cNvSpPr>
          <p:nvPr/>
        </p:nvSpPr>
        <p:spPr bwMode="auto">
          <a:xfrm>
            <a:off x="29473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4"/>
          <p:cNvSpPr>
            <a:spLocks noChangeShapeType="1"/>
          </p:cNvSpPr>
          <p:nvPr/>
        </p:nvSpPr>
        <p:spPr bwMode="auto">
          <a:xfrm>
            <a:off x="30997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5"/>
          <p:cNvSpPr>
            <a:spLocks noChangeShapeType="1"/>
          </p:cNvSpPr>
          <p:nvPr/>
        </p:nvSpPr>
        <p:spPr bwMode="auto">
          <a:xfrm>
            <a:off x="32521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6"/>
          <p:cNvSpPr>
            <a:spLocks noChangeShapeType="1"/>
          </p:cNvSpPr>
          <p:nvPr/>
        </p:nvSpPr>
        <p:spPr bwMode="auto">
          <a:xfrm>
            <a:off x="340455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9"/>
          <p:cNvSpPr>
            <a:spLocks noChangeAspect="1" noChangeShapeType="1"/>
          </p:cNvSpPr>
          <p:nvPr/>
        </p:nvSpPr>
        <p:spPr bwMode="auto">
          <a:xfrm>
            <a:off x="6014957" y="1643855"/>
            <a:ext cx="0" cy="457200"/>
          </a:xfrm>
          <a:prstGeom prst="line">
            <a:avLst/>
          </a:prstGeom>
          <a:ln>
            <a:headEnd type="none" w="lg" len="lg"/>
            <a:tailEnd type="non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46" name="Line 50"/>
          <p:cNvSpPr>
            <a:spLocks noChangeAspect="1" noChangeShapeType="1"/>
          </p:cNvSpPr>
          <p:nvPr/>
        </p:nvSpPr>
        <p:spPr bwMode="auto">
          <a:xfrm>
            <a:off x="7775511" y="1684241"/>
            <a:ext cx="0" cy="457200"/>
          </a:xfrm>
          <a:prstGeom prst="line">
            <a:avLst/>
          </a:prstGeom>
          <a:ln>
            <a:headEnd type="none" w="lg" len="lg"/>
            <a:tailEnd type="non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47" name="Line 51"/>
          <p:cNvSpPr>
            <a:spLocks noChangeAspect="1" noChangeShapeType="1"/>
          </p:cNvSpPr>
          <p:nvPr/>
        </p:nvSpPr>
        <p:spPr bwMode="auto">
          <a:xfrm>
            <a:off x="6014957" y="1794667"/>
            <a:ext cx="1760554" cy="0"/>
          </a:xfrm>
          <a:prstGeom prst="line">
            <a:avLst/>
          </a:prstGeom>
          <a:ln>
            <a:headEnd type="triangle" w="lg" len="lg"/>
            <a:tailEnd type="triangl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48" name="Text Box 55"/>
          <p:cNvSpPr txBox="1">
            <a:spLocks noChangeArrowheads="1"/>
          </p:cNvSpPr>
          <p:nvPr/>
        </p:nvSpPr>
        <p:spPr bwMode="auto">
          <a:xfrm>
            <a:off x="7546911" y="1275554"/>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P</a:t>
            </a:r>
          </a:p>
        </p:txBody>
      </p:sp>
      <p:sp>
        <p:nvSpPr>
          <p:cNvPr id="49" name="Text Box 56"/>
          <p:cNvSpPr txBox="1">
            <a:spLocks noChangeArrowheads="1"/>
          </p:cNvSpPr>
          <p:nvPr/>
        </p:nvSpPr>
        <p:spPr bwMode="auto">
          <a:xfrm>
            <a:off x="5794311" y="1275553"/>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P</a:t>
            </a:r>
          </a:p>
        </p:txBody>
      </p:sp>
      <p:sp>
        <p:nvSpPr>
          <p:cNvPr id="50" name="AutoShape 4"/>
          <p:cNvSpPr>
            <a:spLocks noChangeArrowheads="1"/>
          </p:cNvSpPr>
          <p:nvPr/>
        </p:nvSpPr>
        <p:spPr bwMode="auto">
          <a:xfrm>
            <a:off x="571811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51" name="AutoShape 5"/>
          <p:cNvSpPr>
            <a:spLocks noChangeArrowheads="1"/>
          </p:cNvSpPr>
          <p:nvPr/>
        </p:nvSpPr>
        <p:spPr bwMode="auto">
          <a:xfrm>
            <a:off x="602291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52" name="AutoShape 6"/>
          <p:cNvSpPr>
            <a:spLocks noChangeArrowheads="1"/>
          </p:cNvSpPr>
          <p:nvPr/>
        </p:nvSpPr>
        <p:spPr bwMode="auto">
          <a:xfrm>
            <a:off x="747071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53" name="AutoShape 7"/>
          <p:cNvSpPr>
            <a:spLocks noChangeArrowheads="1"/>
          </p:cNvSpPr>
          <p:nvPr/>
        </p:nvSpPr>
        <p:spPr bwMode="auto">
          <a:xfrm>
            <a:off x="7775511" y="2234405"/>
            <a:ext cx="304800" cy="838200"/>
          </a:xfrm>
          <a:prstGeom prst="roundRect">
            <a:avLst>
              <a:gd name="adj" fmla="val 16667"/>
            </a:avLst>
          </a:prstGeom>
          <a:solidFill>
            <a:srgbClr val="4D4D4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54" name="Rectangle 8"/>
          <p:cNvSpPr>
            <a:spLocks noChangeArrowheads="1"/>
          </p:cNvSpPr>
          <p:nvPr/>
        </p:nvSpPr>
        <p:spPr bwMode="auto">
          <a:xfrm>
            <a:off x="6327711" y="2539205"/>
            <a:ext cx="1143000" cy="228600"/>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55" name="Line 9"/>
          <p:cNvSpPr>
            <a:spLocks noChangeShapeType="1"/>
          </p:cNvSpPr>
          <p:nvPr/>
        </p:nvSpPr>
        <p:spPr bwMode="auto">
          <a:xfrm>
            <a:off x="57943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0"/>
          <p:cNvSpPr>
            <a:spLocks noChangeShapeType="1"/>
          </p:cNvSpPr>
          <p:nvPr/>
        </p:nvSpPr>
        <p:spPr bwMode="auto">
          <a:xfrm>
            <a:off x="59467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1"/>
          <p:cNvSpPr>
            <a:spLocks noChangeShapeType="1"/>
          </p:cNvSpPr>
          <p:nvPr/>
        </p:nvSpPr>
        <p:spPr bwMode="auto">
          <a:xfrm>
            <a:off x="60991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12"/>
          <p:cNvSpPr>
            <a:spLocks noChangeShapeType="1"/>
          </p:cNvSpPr>
          <p:nvPr/>
        </p:nvSpPr>
        <p:spPr bwMode="auto">
          <a:xfrm>
            <a:off x="62515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13"/>
          <p:cNvSpPr>
            <a:spLocks noChangeShapeType="1"/>
          </p:cNvSpPr>
          <p:nvPr/>
        </p:nvSpPr>
        <p:spPr bwMode="auto">
          <a:xfrm>
            <a:off x="75469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4"/>
          <p:cNvSpPr>
            <a:spLocks noChangeShapeType="1"/>
          </p:cNvSpPr>
          <p:nvPr/>
        </p:nvSpPr>
        <p:spPr bwMode="auto">
          <a:xfrm>
            <a:off x="76993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5"/>
          <p:cNvSpPr>
            <a:spLocks noChangeShapeType="1"/>
          </p:cNvSpPr>
          <p:nvPr/>
        </p:nvSpPr>
        <p:spPr bwMode="auto">
          <a:xfrm>
            <a:off x="78517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16"/>
          <p:cNvSpPr>
            <a:spLocks noChangeShapeType="1"/>
          </p:cNvSpPr>
          <p:nvPr/>
        </p:nvSpPr>
        <p:spPr bwMode="auto">
          <a:xfrm>
            <a:off x="8004111" y="2234405"/>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1"/>
          <p:cNvSpPr>
            <a:spLocks noChangeAspect="1" noChangeShapeType="1"/>
          </p:cNvSpPr>
          <p:nvPr/>
        </p:nvSpPr>
        <p:spPr bwMode="auto">
          <a:xfrm>
            <a:off x="3175951" y="1794667"/>
            <a:ext cx="2846960" cy="0"/>
          </a:xfrm>
          <a:prstGeom prst="line">
            <a:avLst/>
          </a:prstGeom>
          <a:ln>
            <a:headEnd type="triangle" w="lg" len="lg"/>
            <a:tailEnd type="triangle" w="lg" len="lg"/>
          </a:ln>
        </p:spPr>
        <p:style>
          <a:lnRef idx="2">
            <a:schemeClr val="dk1"/>
          </a:lnRef>
          <a:fillRef idx="0">
            <a:schemeClr val="dk1"/>
          </a:fillRef>
          <a:effectRef idx="1">
            <a:schemeClr val="dk1"/>
          </a:effectRef>
          <a:fontRef idx="minor">
            <a:schemeClr val="tx1"/>
          </a:fontRef>
        </p:style>
        <p:txBody>
          <a:bodyPr/>
          <a:lstStyle/>
          <a:p>
            <a:endParaRPr lang="en-US">
              <a:solidFill>
                <a:schemeClr val="tx1"/>
              </a:solidFill>
            </a:endParaRPr>
          </a:p>
        </p:txBody>
      </p:sp>
      <p:sp>
        <p:nvSpPr>
          <p:cNvPr id="64" name="Freeform 16"/>
          <p:cNvSpPr>
            <a:spLocks/>
          </p:cNvSpPr>
          <p:nvPr/>
        </p:nvSpPr>
        <p:spPr bwMode="auto">
          <a:xfrm>
            <a:off x="4457700" y="3301205"/>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18"/>
          <p:cNvSpPr>
            <a:spLocks/>
          </p:cNvSpPr>
          <p:nvPr/>
        </p:nvSpPr>
        <p:spPr bwMode="auto">
          <a:xfrm>
            <a:off x="740228" y="3301205"/>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19"/>
          <p:cNvSpPr>
            <a:spLocks/>
          </p:cNvSpPr>
          <p:nvPr/>
        </p:nvSpPr>
        <p:spPr bwMode="auto">
          <a:xfrm>
            <a:off x="7903029" y="3293153"/>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18"/>
          <p:cNvSpPr>
            <a:spLocks/>
          </p:cNvSpPr>
          <p:nvPr/>
        </p:nvSpPr>
        <p:spPr bwMode="auto">
          <a:xfrm>
            <a:off x="2492828" y="3293153"/>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18"/>
          <p:cNvSpPr>
            <a:spLocks/>
          </p:cNvSpPr>
          <p:nvPr/>
        </p:nvSpPr>
        <p:spPr bwMode="auto">
          <a:xfrm>
            <a:off x="6281056" y="3293153"/>
            <a:ext cx="533400" cy="838200"/>
          </a:xfrm>
          <a:custGeom>
            <a:avLst/>
            <a:gdLst>
              <a:gd name="T0" fmla="*/ 0 w 336"/>
              <a:gd name="T1" fmla="*/ 0 h 528"/>
              <a:gd name="T2" fmla="*/ 2147483647 w 336"/>
              <a:gd name="T3" fmla="*/ 0 h 528"/>
              <a:gd name="T4" fmla="*/ 2147483647 w 336"/>
              <a:gd name="T5" fmla="*/ 2147483647 h 528"/>
              <a:gd name="T6" fmla="*/ 2147483647 w 336"/>
              <a:gd name="T7" fmla="*/ 2147483647 h 528"/>
              <a:gd name="T8" fmla="*/ 2147483647 w 336"/>
              <a:gd name="T9" fmla="*/ 2147483647 h 528"/>
              <a:gd name="T10" fmla="*/ 2147483647 w 336"/>
              <a:gd name="T11" fmla="*/ 2147483647 h 528"/>
              <a:gd name="T12" fmla="*/ 2147483647 w 336"/>
              <a:gd name="T13" fmla="*/ 2147483647 h 528"/>
              <a:gd name="T14" fmla="*/ 0 w 336"/>
              <a:gd name="T15" fmla="*/ 2147483647 h 528"/>
              <a:gd name="T16" fmla="*/ 0 w 336"/>
              <a:gd name="T17" fmla="*/ 2147483647 h 528"/>
              <a:gd name="T18" fmla="*/ 2147483647 w 336"/>
              <a:gd name="T19" fmla="*/ 2147483647 h 528"/>
              <a:gd name="T20" fmla="*/ 2147483647 w 336"/>
              <a:gd name="T21" fmla="*/ 2147483647 h 528"/>
              <a:gd name="T22" fmla="*/ 0 w 336"/>
              <a:gd name="T23" fmla="*/ 2147483647 h 528"/>
              <a:gd name="T24" fmla="*/ 0 w 336"/>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528">
                <a:moveTo>
                  <a:pt x="0" y="0"/>
                </a:moveTo>
                <a:lnTo>
                  <a:pt x="336" y="0"/>
                </a:lnTo>
                <a:lnTo>
                  <a:pt x="336" y="48"/>
                </a:lnTo>
                <a:lnTo>
                  <a:pt x="186" y="48"/>
                </a:lnTo>
                <a:lnTo>
                  <a:pt x="189" y="479"/>
                </a:lnTo>
                <a:lnTo>
                  <a:pt x="336" y="480"/>
                </a:lnTo>
                <a:lnTo>
                  <a:pt x="336" y="528"/>
                </a:lnTo>
                <a:lnTo>
                  <a:pt x="0" y="528"/>
                </a:lnTo>
                <a:lnTo>
                  <a:pt x="0" y="480"/>
                </a:lnTo>
                <a:lnTo>
                  <a:pt x="162" y="480"/>
                </a:lnTo>
                <a:lnTo>
                  <a:pt x="158" y="48"/>
                </a:lnTo>
                <a:lnTo>
                  <a:pt x="0" y="48"/>
                </a:lnTo>
                <a:lnTo>
                  <a:pt x="0" y="0"/>
                </a:ln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733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a:spLocks/>
          </p:cNvSpPr>
          <p:nvPr/>
        </p:nvSpPr>
        <p:spPr>
          <a:xfrm flipV="1">
            <a:off x="4619221" y="2082698"/>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3" name="Rectangle 42"/>
          <p:cNvSpPr>
            <a:spLocks/>
          </p:cNvSpPr>
          <p:nvPr/>
        </p:nvSpPr>
        <p:spPr>
          <a:xfrm flipV="1">
            <a:off x="4491936" y="2078705"/>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4" name="Rectangle 123"/>
          <p:cNvSpPr>
            <a:spLocks/>
          </p:cNvSpPr>
          <p:nvPr/>
        </p:nvSpPr>
        <p:spPr>
          <a:xfrm>
            <a:off x="8700324" y="227974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a:cxnSpLocks/>
          </p:cNvCxnSpPr>
          <p:nvPr/>
        </p:nvCxnSpPr>
        <p:spPr>
          <a:xfrm flipV="1">
            <a:off x="8005509" y="2279742"/>
            <a:ext cx="699108" cy="4314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a:cxnSpLocks/>
          </p:cNvCxnSpPr>
          <p:nvPr/>
        </p:nvCxnSpPr>
        <p:spPr>
          <a:xfrm>
            <a:off x="415571" y="2235866"/>
            <a:ext cx="642133" cy="3705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33" name="Rectangle 18432"/>
          <p:cNvSpPr>
            <a:spLocks/>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36</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a:spLocks/>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45322" cy="201930"/>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a:spLocks/>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a:spLocks/>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a:spLocks/>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a:spLocks/>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a:spLocks/>
          </p:cNvSpPr>
          <p:nvPr/>
        </p:nvSpPr>
        <p:spPr>
          <a:xfrm>
            <a:off x="8824289"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a:spLocks/>
          </p:cNvSpPr>
          <p:nvPr/>
        </p:nvSpPr>
        <p:spPr>
          <a:xfrm>
            <a:off x="8824289" y="1771840"/>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a:spLocks/>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a:cxnSpLocks/>
          </p:cNvCxnSpPr>
          <p:nvPr/>
        </p:nvCxnSpPr>
        <p:spPr>
          <a:xfrm>
            <a:off x="1057704" y="2606408"/>
            <a:ext cx="1292690" cy="465203"/>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5" name="Straight Connector 114"/>
          <p:cNvCxnSpPr>
            <a:cxnSpLocks/>
          </p:cNvCxnSpPr>
          <p:nvPr/>
        </p:nvCxnSpPr>
        <p:spPr>
          <a:xfrm flipV="1">
            <a:off x="6606862" y="2711185"/>
            <a:ext cx="1398647" cy="360426"/>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53" name="Rectangle 18452"/>
          <p:cNvSpPr>
            <a:spLocks/>
          </p:cNvSpPr>
          <p:nvPr/>
        </p:nvSpPr>
        <p:spPr>
          <a:xfrm>
            <a:off x="4478628" y="3071611"/>
            <a:ext cx="224790" cy="12814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a:spLocks/>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6" name="Content Placeholder 2"/>
          <p:cNvSpPr>
            <a:spLocks noGrp="1"/>
          </p:cNvSpPr>
          <p:nvPr>
            <p:ph idx="1"/>
          </p:nvPr>
        </p:nvSpPr>
        <p:spPr>
          <a:xfrm>
            <a:off x="333376" y="579548"/>
            <a:ext cx="3523848" cy="3940937"/>
          </a:xfrm>
        </p:spPr>
        <p:txBody>
          <a:bodyPr/>
          <a:lstStyle/>
          <a:p>
            <a:pPr marL="0" indent="0">
              <a:lnSpc>
                <a:spcPct val="90000"/>
              </a:lnSpc>
              <a:buNone/>
            </a:pPr>
            <a:endParaRPr lang="en-US" altLang="en-US" sz="1600" dirty="0"/>
          </a:p>
          <a:p>
            <a:endParaRPr lang="en-US" sz="1800" dirty="0"/>
          </a:p>
          <a:p>
            <a:pPr marL="0" indent="0">
              <a:buNone/>
            </a:pPr>
            <a:endParaRPr lang="en-US" sz="1800" dirty="0"/>
          </a:p>
          <a:p>
            <a:endParaRPr lang="en-US" altLang="en-US" dirty="0"/>
          </a:p>
        </p:txBody>
      </p:sp>
      <p:sp>
        <p:nvSpPr>
          <p:cNvPr id="4" name="Rectangle 3"/>
          <p:cNvSpPr>
            <a:spLocks/>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a:cxnSpLocks/>
          </p:cNvCxnSpPr>
          <p:nvPr/>
        </p:nvCxnSpPr>
        <p:spPr>
          <a:xfrm>
            <a:off x="2350394" y="3071611"/>
            <a:ext cx="425646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8" name="Flowchart: Connector 27"/>
          <p:cNvSpPr>
            <a:spLocks noChangeAspect="1"/>
          </p:cNvSpPr>
          <p:nvPr/>
        </p:nvSpPr>
        <p:spPr>
          <a:xfrm>
            <a:off x="373377" y="1442656"/>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9" name="Flowchart: Connector 28"/>
          <p:cNvSpPr>
            <a:spLocks noChangeAspect="1"/>
          </p:cNvSpPr>
          <p:nvPr/>
        </p:nvSpPr>
        <p:spPr>
          <a:xfrm>
            <a:off x="483107" y="1552386"/>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0" name="Flowchart: Connector 29"/>
          <p:cNvSpPr>
            <a:spLocks noChangeAspect="1"/>
          </p:cNvSpPr>
          <p:nvPr/>
        </p:nvSpPr>
        <p:spPr>
          <a:xfrm>
            <a:off x="745879" y="1442655"/>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1" name="Flowchart: Connector 30"/>
          <p:cNvSpPr>
            <a:spLocks noChangeAspect="1"/>
          </p:cNvSpPr>
          <p:nvPr/>
        </p:nvSpPr>
        <p:spPr>
          <a:xfrm>
            <a:off x="855609" y="1552385"/>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2" name="Flowchart: Connector 31"/>
          <p:cNvSpPr>
            <a:spLocks noChangeAspect="1"/>
          </p:cNvSpPr>
          <p:nvPr/>
        </p:nvSpPr>
        <p:spPr>
          <a:xfrm>
            <a:off x="1124992" y="1442655"/>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3" name="Flowchart: Connector 32"/>
          <p:cNvSpPr>
            <a:spLocks noChangeAspect="1"/>
          </p:cNvSpPr>
          <p:nvPr/>
        </p:nvSpPr>
        <p:spPr>
          <a:xfrm>
            <a:off x="1234722" y="1552385"/>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4" name="Flowchart: Connector 33"/>
          <p:cNvSpPr>
            <a:spLocks noChangeAspect="1"/>
          </p:cNvSpPr>
          <p:nvPr/>
        </p:nvSpPr>
        <p:spPr>
          <a:xfrm>
            <a:off x="2079153" y="1451707"/>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5" name="Flowchart: Connector 34"/>
          <p:cNvSpPr>
            <a:spLocks noChangeAspect="1"/>
          </p:cNvSpPr>
          <p:nvPr/>
        </p:nvSpPr>
        <p:spPr>
          <a:xfrm>
            <a:off x="2188883" y="1561437"/>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5" name="Freeform 4"/>
          <p:cNvSpPr/>
          <p:nvPr/>
        </p:nvSpPr>
        <p:spPr>
          <a:xfrm>
            <a:off x="354169" y="1564785"/>
            <a:ext cx="4230710" cy="1127264"/>
          </a:xfrm>
          <a:custGeom>
            <a:avLst/>
            <a:gdLst>
              <a:gd name="connsiteX0" fmla="*/ 0 w 4230710"/>
              <a:gd name="connsiteY0" fmla="*/ 289775 h 746723"/>
              <a:gd name="connsiteX1" fmla="*/ 1017431 w 4230710"/>
              <a:gd name="connsiteY1" fmla="*/ 598868 h 746723"/>
              <a:gd name="connsiteX2" fmla="*/ 1661375 w 4230710"/>
              <a:gd name="connsiteY2" fmla="*/ 708338 h 746723"/>
              <a:gd name="connsiteX3" fmla="*/ 2955702 w 4230710"/>
              <a:gd name="connsiteY3" fmla="*/ 682580 h 746723"/>
              <a:gd name="connsiteX4" fmla="*/ 4230710 w 4230710"/>
              <a:gd name="connsiteY4" fmla="*/ 0 h 746723"/>
              <a:gd name="connsiteX0" fmla="*/ 0 w 4243588"/>
              <a:gd name="connsiteY0" fmla="*/ 211992 h 746723"/>
              <a:gd name="connsiteX1" fmla="*/ 1030309 w 4243588"/>
              <a:gd name="connsiteY1" fmla="*/ 598868 h 746723"/>
              <a:gd name="connsiteX2" fmla="*/ 1674253 w 4243588"/>
              <a:gd name="connsiteY2" fmla="*/ 708338 h 746723"/>
              <a:gd name="connsiteX3" fmla="*/ 2968580 w 4243588"/>
              <a:gd name="connsiteY3" fmla="*/ 682580 h 746723"/>
              <a:gd name="connsiteX4" fmla="*/ 4243588 w 4243588"/>
              <a:gd name="connsiteY4" fmla="*/ 0 h 746723"/>
              <a:gd name="connsiteX0" fmla="*/ 0 w 4237149"/>
              <a:gd name="connsiteY0" fmla="*/ 201621 h 746723"/>
              <a:gd name="connsiteX1" fmla="*/ 1023870 w 4237149"/>
              <a:gd name="connsiteY1" fmla="*/ 598868 h 746723"/>
              <a:gd name="connsiteX2" fmla="*/ 1667814 w 4237149"/>
              <a:gd name="connsiteY2" fmla="*/ 708338 h 746723"/>
              <a:gd name="connsiteX3" fmla="*/ 2962141 w 4237149"/>
              <a:gd name="connsiteY3" fmla="*/ 682580 h 746723"/>
              <a:gd name="connsiteX4" fmla="*/ 4237149 w 4237149"/>
              <a:gd name="connsiteY4" fmla="*/ 0 h 746723"/>
              <a:gd name="connsiteX0" fmla="*/ 0 w 4237149"/>
              <a:gd name="connsiteY0" fmla="*/ 201621 h 745946"/>
              <a:gd name="connsiteX1" fmla="*/ 978794 w 4237149"/>
              <a:gd name="connsiteY1" fmla="*/ 614424 h 745946"/>
              <a:gd name="connsiteX2" fmla="*/ 1667814 w 4237149"/>
              <a:gd name="connsiteY2" fmla="*/ 708338 h 745946"/>
              <a:gd name="connsiteX3" fmla="*/ 2962141 w 4237149"/>
              <a:gd name="connsiteY3" fmla="*/ 682580 h 745946"/>
              <a:gd name="connsiteX4" fmla="*/ 4237149 w 4237149"/>
              <a:gd name="connsiteY4" fmla="*/ 0 h 745946"/>
              <a:gd name="connsiteX0" fmla="*/ 0 w 4237149"/>
              <a:gd name="connsiteY0" fmla="*/ 201621 h 764499"/>
              <a:gd name="connsiteX1" fmla="*/ 978794 w 4237149"/>
              <a:gd name="connsiteY1" fmla="*/ 614424 h 764499"/>
              <a:gd name="connsiteX2" fmla="*/ 1648496 w 4237149"/>
              <a:gd name="connsiteY2" fmla="*/ 744637 h 764499"/>
              <a:gd name="connsiteX3" fmla="*/ 2962141 w 4237149"/>
              <a:gd name="connsiteY3" fmla="*/ 682580 h 764499"/>
              <a:gd name="connsiteX4" fmla="*/ 4237149 w 4237149"/>
              <a:gd name="connsiteY4" fmla="*/ 0 h 764499"/>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41841"/>
              <a:gd name="connsiteX1" fmla="*/ 978794 w 4230710"/>
              <a:gd name="connsiteY1" fmla="*/ 661094 h 841841"/>
              <a:gd name="connsiteX2" fmla="*/ 1648496 w 4230710"/>
              <a:gd name="connsiteY2" fmla="*/ 832792 h 841841"/>
              <a:gd name="connsiteX3" fmla="*/ 2962141 w 4230710"/>
              <a:gd name="connsiteY3" fmla="*/ 729250 h 841841"/>
              <a:gd name="connsiteX4" fmla="*/ 4230710 w 4230710"/>
              <a:gd name="connsiteY4" fmla="*/ 0 h 841841"/>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58184"/>
              <a:gd name="connsiteX1" fmla="*/ 940157 w 4230710"/>
              <a:gd name="connsiteY1" fmla="*/ 671465 h 858184"/>
              <a:gd name="connsiteX2" fmla="*/ 1648496 w 4230710"/>
              <a:gd name="connsiteY2" fmla="*/ 853534 h 858184"/>
              <a:gd name="connsiteX3" fmla="*/ 2962141 w 4230710"/>
              <a:gd name="connsiteY3" fmla="*/ 729250 h 858184"/>
              <a:gd name="connsiteX4" fmla="*/ 4230710 w 4230710"/>
              <a:gd name="connsiteY4" fmla="*/ 0 h 858184"/>
              <a:gd name="connsiteX0" fmla="*/ 0 w 4230710"/>
              <a:gd name="connsiteY0" fmla="*/ 248291 h 896787"/>
              <a:gd name="connsiteX1" fmla="*/ 940157 w 4230710"/>
              <a:gd name="connsiteY1" fmla="*/ 671465 h 896787"/>
              <a:gd name="connsiteX2" fmla="*/ 1648496 w 4230710"/>
              <a:gd name="connsiteY2" fmla="*/ 895019 h 896787"/>
              <a:gd name="connsiteX3" fmla="*/ 2962141 w 4230710"/>
              <a:gd name="connsiteY3" fmla="*/ 729250 h 896787"/>
              <a:gd name="connsiteX4" fmla="*/ 4230710 w 4230710"/>
              <a:gd name="connsiteY4" fmla="*/ 0 h 896787"/>
              <a:gd name="connsiteX0" fmla="*/ 0 w 4230710"/>
              <a:gd name="connsiteY0" fmla="*/ 248291 h 907769"/>
              <a:gd name="connsiteX1" fmla="*/ 940157 w 4230710"/>
              <a:gd name="connsiteY1" fmla="*/ 671465 h 907769"/>
              <a:gd name="connsiteX2" fmla="*/ 1648496 w 4230710"/>
              <a:gd name="connsiteY2" fmla="*/ 895019 h 907769"/>
              <a:gd name="connsiteX3" fmla="*/ 2962141 w 4230710"/>
              <a:gd name="connsiteY3" fmla="*/ 729250 h 907769"/>
              <a:gd name="connsiteX4" fmla="*/ 4230710 w 4230710"/>
              <a:gd name="connsiteY4" fmla="*/ 0 h 90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710" h="907769">
                <a:moveTo>
                  <a:pt x="0" y="248291"/>
                </a:moveTo>
                <a:cubicBezTo>
                  <a:pt x="370267" y="367957"/>
                  <a:pt x="665408" y="563677"/>
                  <a:pt x="940157" y="671465"/>
                </a:cubicBezTo>
                <a:cubicBezTo>
                  <a:pt x="1214906" y="779253"/>
                  <a:pt x="1324378" y="854274"/>
                  <a:pt x="1648496" y="895019"/>
                </a:cubicBezTo>
                <a:cubicBezTo>
                  <a:pt x="1972614" y="935764"/>
                  <a:pt x="2531772" y="878420"/>
                  <a:pt x="2962141" y="729250"/>
                </a:cubicBezTo>
                <a:cubicBezTo>
                  <a:pt x="3392510" y="580080"/>
                  <a:pt x="3948449" y="159190"/>
                  <a:pt x="4230710" y="0"/>
                </a:cubicBezTo>
              </a:path>
            </a:pathLst>
          </a:custGeom>
          <a:ln>
            <a:solidFill>
              <a:schemeClr val="accent4">
                <a:lumMod val="60000"/>
                <a:lumOff val="4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 name="Freeform 5"/>
          <p:cNvSpPr/>
          <p:nvPr/>
        </p:nvSpPr>
        <p:spPr>
          <a:xfrm>
            <a:off x="4571999" y="1577662"/>
            <a:ext cx="4253584" cy="791845"/>
          </a:xfrm>
          <a:custGeom>
            <a:avLst/>
            <a:gdLst>
              <a:gd name="connsiteX0" fmla="*/ 0 w 4234314"/>
              <a:gd name="connsiteY0" fmla="*/ 0 h 816903"/>
              <a:gd name="connsiteX1" fmla="*/ 650383 w 4234314"/>
              <a:gd name="connsiteY1" fmla="*/ 547352 h 816903"/>
              <a:gd name="connsiteX2" fmla="*/ 1345842 w 4234314"/>
              <a:gd name="connsiteY2" fmla="*/ 734095 h 816903"/>
              <a:gd name="connsiteX3" fmla="*/ 2253803 w 4234314"/>
              <a:gd name="connsiteY3" fmla="*/ 811369 h 816903"/>
              <a:gd name="connsiteX4" fmla="*/ 3374265 w 4234314"/>
              <a:gd name="connsiteY4" fmla="*/ 592428 h 816903"/>
              <a:gd name="connsiteX5" fmla="*/ 4230710 w 4234314"/>
              <a:gd name="connsiteY5" fmla="*/ 302653 h 816903"/>
              <a:gd name="connsiteX0" fmla="*/ 0 w 4240722"/>
              <a:gd name="connsiteY0" fmla="*/ 0 h 816903"/>
              <a:gd name="connsiteX1" fmla="*/ 650383 w 4240722"/>
              <a:gd name="connsiteY1" fmla="*/ 547352 h 816903"/>
              <a:gd name="connsiteX2" fmla="*/ 1345842 w 4240722"/>
              <a:gd name="connsiteY2" fmla="*/ 734095 h 816903"/>
              <a:gd name="connsiteX3" fmla="*/ 2253803 w 4240722"/>
              <a:gd name="connsiteY3" fmla="*/ 811369 h 816903"/>
              <a:gd name="connsiteX4" fmla="*/ 3374265 w 4240722"/>
              <a:gd name="connsiteY4" fmla="*/ 592428 h 816903"/>
              <a:gd name="connsiteX5" fmla="*/ 4237149 w 4240722"/>
              <a:gd name="connsiteY5" fmla="*/ 270455 h 816903"/>
              <a:gd name="connsiteX0" fmla="*/ 0 w 4253601"/>
              <a:gd name="connsiteY0" fmla="*/ 0 h 855540"/>
              <a:gd name="connsiteX1" fmla="*/ 663262 w 4253601"/>
              <a:gd name="connsiteY1" fmla="*/ 585989 h 855540"/>
              <a:gd name="connsiteX2" fmla="*/ 1358721 w 4253601"/>
              <a:gd name="connsiteY2" fmla="*/ 772732 h 855540"/>
              <a:gd name="connsiteX3" fmla="*/ 2266682 w 4253601"/>
              <a:gd name="connsiteY3" fmla="*/ 850006 h 855540"/>
              <a:gd name="connsiteX4" fmla="*/ 3387144 w 4253601"/>
              <a:gd name="connsiteY4" fmla="*/ 631065 h 855540"/>
              <a:gd name="connsiteX5" fmla="*/ 4250028 w 4253601"/>
              <a:gd name="connsiteY5" fmla="*/ 309092 h 855540"/>
              <a:gd name="connsiteX0" fmla="*/ 0 w 4253601"/>
              <a:gd name="connsiteY0" fmla="*/ 0 h 856160"/>
              <a:gd name="connsiteX1" fmla="*/ 734095 w 4253601"/>
              <a:gd name="connsiteY1" fmla="*/ 534474 h 856160"/>
              <a:gd name="connsiteX2" fmla="*/ 1358721 w 4253601"/>
              <a:gd name="connsiteY2" fmla="*/ 772732 h 856160"/>
              <a:gd name="connsiteX3" fmla="*/ 2266682 w 4253601"/>
              <a:gd name="connsiteY3" fmla="*/ 850006 h 856160"/>
              <a:gd name="connsiteX4" fmla="*/ 3387144 w 4253601"/>
              <a:gd name="connsiteY4" fmla="*/ 631065 h 856160"/>
              <a:gd name="connsiteX5" fmla="*/ 4250028 w 4253601"/>
              <a:gd name="connsiteY5" fmla="*/ 309092 h 856160"/>
              <a:gd name="connsiteX0" fmla="*/ 0 w 4253601"/>
              <a:gd name="connsiteY0" fmla="*/ 0 h 851984"/>
              <a:gd name="connsiteX1" fmla="*/ 734095 w 4253601"/>
              <a:gd name="connsiteY1" fmla="*/ 534474 h 851984"/>
              <a:gd name="connsiteX2" fmla="*/ 1410236 w 4253601"/>
              <a:gd name="connsiteY2" fmla="*/ 727656 h 851984"/>
              <a:gd name="connsiteX3" fmla="*/ 2266682 w 4253601"/>
              <a:gd name="connsiteY3" fmla="*/ 850006 h 851984"/>
              <a:gd name="connsiteX4" fmla="*/ 3387144 w 4253601"/>
              <a:gd name="connsiteY4" fmla="*/ 631065 h 851984"/>
              <a:gd name="connsiteX5" fmla="*/ 4250028 w 4253601"/>
              <a:gd name="connsiteY5" fmla="*/ 309092 h 851984"/>
              <a:gd name="connsiteX0" fmla="*/ 0 w 4253584"/>
              <a:gd name="connsiteY0" fmla="*/ 0 h 789836"/>
              <a:gd name="connsiteX1" fmla="*/ 734095 w 4253584"/>
              <a:gd name="connsiteY1" fmla="*/ 534474 h 789836"/>
              <a:gd name="connsiteX2" fmla="*/ 1410236 w 4253584"/>
              <a:gd name="connsiteY2" fmla="*/ 727656 h 789836"/>
              <a:gd name="connsiteX3" fmla="*/ 2286000 w 4253584"/>
              <a:gd name="connsiteY3" fmla="*/ 785612 h 789836"/>
              <a:gd name="connsiteX4" fmla="*/ 3387144 w 4253584"/>
              <a:gd name="connsiteY4" fmla="*/ 631065 h 789836"/>
              <a:gd name="connsiteX5" fmla="*/ 4250028 w 4253584"/>
              <a:gd name="connsiteY5" fmla="*/ 309092 h 789836"/>
              <a:gd name="connsiteX0" fmla="*/ 0 w 4253584"/>
              <a:gd name="connsiteY0" fmla="*/ 0 h 791845"/>
              <a:gd name="connsiteX1" fmla="*/ 734095 w 4253584"/>
              <a:gd name="connsiteY1" fmla="*/ 534474 h 791845"/>
              <a:gd name="connsiteX2" fmla="*/ 1410236 w 4253584"/>
              <a:gd name="connsiteY2" fmla="*/ 727656 h 791845"/>
              <a:gd name="connsiteX3" fmla="*/ 2286000 w 4253584"/>
              <a:gd name="connsiteY3" fmla="*/ 785612 h 791845"/>
              <a:gd name="connsiteX4" fmla="*/ 3387144 w 4253584"/>
              <a:gd name="connsiteY4" fmla="*/ 598868 h 791845"/>
              <a:gd name="connsiteX5" fmla="*/ 4250028 w 4253584"/>
              <a:gd name="connsiteY5" fmla="*/ 309092 h 79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584" h="791845">
                <a:moveTo>
                  <a:pt x="0" y="0"/>
                </a:moveTo>
                <a:cubicBezTo>
                  <a:pt x="213038" y="212501"/>
                  <a:pt x="499056" y="413198"/>
                  <a:pt x="734095" y="534474"/>
                </a:cubicBezTo>
                <a:cubicBezTo>
                  <a:pt x="969134" y="655750"/>
                  <a:pt x="1151585" y="685800"/>
                  <a:pt x="1410236" y="727656"/>
                </a:cubicBezTo>
                <a:cubicBezTo>
                  <a:pt x="1668887" y="769512"/>
                  <a:pt x="1956515" y="807077"/>
                  <a:pt x="2286000" y="785612"/>
                </a:cubicBezTo>
                <a:cubicBezTo>
                  <a:pt x="2615485" y="764147"/>
                  <a:pt x="3059806" y="678288"/>
                  <a:pt x="3387144" y="598868"/>
                </a:cubicBezTo>
                <a:cubicBezTo>
                  <a:pt x="3714482" y="519448"/>
                  <a:pt x="4304763" y="257577"/>
                  <a:pt x="4250028" y="309092"/>
                </a:cubicBezTo>
              </a:path>
            </a:pathLst>
          </a:custGeom>
          <a:ln>
            <a:solidFill>
              <a:schemeClr val="accent4">
                <a:lumMod val="60000"/>
                <a:lumOff val="4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9" name="Rectangle 7"/>
          <p:cNvSpPr txBox="1">
            <a:spLocks noChangeArrowheads="1"/>
          </p:cNvSpPr>
          <p:nvPr/>
        </p:nvSpPr>
        <p:spPr>
          <a:xfrm>
            <a:off x="457201"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600" dirty="0"/>
              <a:t>Flexure continuous superstructure </a:t>
            </a:r>
          </a:p>
          <a:p>
            <a:pPr marL="609600" indent="-609600">
              <a:buFontTx/>
              <a:buNone/>
            </a:pPr>
            <a:endParaRPr lang="en-US" altLang="en-US" dirty="0">
              <a:solidFill>
                <a:srgbClr val="FFFF00"/>
              </a:solidFill>
            </a:endParaRPr>
          </a:p>
        </p:txBody>
      </p:sp>
      <p:sp>
        <p:nvSpPr>
          <p:cNvPr id="41" name="Freeform 40"/>
          <p:cNvSpPr/>
          <p:nvPr/>
        </p:nvSpPr>
        <p:spPr>
          <a:xfrm>
            <a:off x="341289" y="1711110"/>
            <a:ext cx="4230710" cy="727819"/>
          </a:xfrm>
          <a:custGeom>
            <a:avLst/>
            <a:gdLst>
              <a:gd name="connsiteX0" fmla="*/ 0 w 4230710"/>
              <a:gd name="connsiteY0" fmla="*/ 289775 h 746723"/>
              <a:gd name="connsiteX1" fmla="*/ 1017431 w 4230710"/>
              <a:gd name="connsiteY1" fmla="*/ 598868 h 746723"/>
              <a:gd name="connsiteX2" fmla="*/ 1661375 w 4230710"/>
              <a:gd name="connsiteY2" fmla="*/ 708338 h 746723"/>
              <a:gd name="connsiteX3" fmla="*/ 2955702 w 4230710"/>
              <a:gd name="connsiteY3" fmla="*/ 682580 h 746723"/>
              <a:gd name="connsiteX4" fmla="*/ 4230710 w 4230710"/>
              <a:gd name="connsiteY4" fmla="*/ 0 h 746723"/>
              <a:gd name="connsiteX0" fmla="*/ 0 w 4243588"/>
              <a:gd name="connsiteY0" fmla="*/ 211992 h 746723"/>
              <a:gd name="connsiteX1" fmla="*/ 1030309 w 4243588"/>
              <a:gd name="connsiteY1" fmla="*/ 598868 h 746723"/>
              <a:gd name="connsiteX2" fmla="*/ 1674253 w 4243588"/>
              <a:gd name="connsiteY2" fmla="*/ 708338 h 746723"/>
              <a:gd name="connsiteX3" fmla="*/ 2968580 w 4243588"/>
              <a:gd name="connsiteY3" fmla="*/ 682580 h 746723"/>
              <a:gd name="connsiteX4" fmla="*/ 4243588 w 4243588"/>
              <a:gd name="connsiteY4" fmla="*/ 0 h 746723"/>
              <a:gd name="connsiteX0" fmla="*/ 0 w 4237149"/>
              <a:gd name="connsiteY0" fmla="*/ 201621 h 746723"/>
              <a:gd name="connsiteX1" fmla="*/ 1023870 w 4237149"/>
              <a:gd name="connsiteY1" fmla="*/ 598868 h 746723"/>
              <a:gd name="connsiteX2" fmla="*/ 1667814 w 4237149"/>
              <a:gd name="connsiteY2" fmla="*/ 708338 h 746723"/>
              <a:gd name="connsiteX3" fmla="*/ 2962141 w 4237149"/>
              <a:gd name="connsiteY3" fmla="*/ 682580 h 746723"/>
              <a:gd name="connsiteX4" fmla="*/ 4237149 w 4237149"/>
              <a:gd name="connsiteY4" fmla="*/ 0 h 746723"/>
              <a:gd name="connsiteX0" fmla="*/ 0 w 4237149"/>
              <a:gd name="connsiteY0" fmla="*/ 201621 h 745946"/>
              <a:gd name="connsiteX1" fmla="*/ 978794 w 4237149"/>
              <a:gd name="connsiteY1" fmla="*/ 614424 h 745946"/>
              <a:gd name="connsiteX2" fmla="*/ 1667814 w 4237149"/>
              <a:gd name="connsiteY2" fmla="*/ 708338 h 745946"/>
              <a:gd name="connsiteX3" fmla="*/ 2962141 w 4237149"/>
              <a:gd name="connsiteY3" fmla="*/ 682580 h 745946"/>
              <a:gd name="connsiteX4" fmla="*/ 4237149 w 4237149"/>
              <a:gd name="connsiteY4" fmla="*/ 0 h 745946"/>
              <a:gd name="connsiteX0" fmla="*/ 0 w 4237149"/>
              <a:gd name="connsiteY0" fmla="*/ 201621 h 764499"/>
              <a:gd name="connsiteX1" fmla="*/ 978794 w 4237149"/>
              <a:gd name="connsiteY1" fmla="*/ 614424 h 764499"/>
              <a:gd name="connsiteX2" fmla="*/ 1648496 w 4237149"/>
              <a:gd name="connsiteY2" fmla="*/ 744637 h 764499"/>
              <a:gd name="connsiteX3" fmla="*/ 2962141 w 4237149"/>
              <a:gd name="connsiteY3" fmla="*/ 682580 h 764499"/>
              <a:gd name="connsiteX4" fmla="*/ 4237149 w 4237149"/>
              <a:gd name="connsiteY4" fmla="*/ 0 h 764499"/>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41841"/>
              <a:gd name="connsiteX1" fmla="*/ 978794 w 4230710"/>
              <a:gd name="connsiteY1" fmla="*/ 661094 h 841841"/>
              <a:gd name="connsiteX2" fmla="*/ 1648496 w 4230710"/>
              <a:gd name="connsiteY2" fmla="*/ 832792 h 841841"/>
              <a:gd name="connsiteX3" fmla="*/ 2962141 w 4230710"/>
              <a:gd name="connsiteY3" fmla="*/ 729250 h 841841"/>
              <a:gd name="connsiteX4" fmla="*/ 4230710 w 4230710"/>
              <a:gd name="connsiteY4" fmla="*/ 0 h 841841"/>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58184"/>
              <a:gd name="connsiteX1" fmla="*/ 940157 w 4230710"/>
              <a:gd name="connsiteY1" fmla="*/ 671465 h 858184"/>
              <a:gd name="connsiteX2" fmla="*/ 1648496 w 4230710"/>
              <a:gd name="connsiteY2" fmla="*/ 853534 h 858184"/>
              <a:gd name="connsiteX3" fmla="*/ 2962141 w 4230710"/>
              <a:gd name="connsiteY3" fmla="*/ 729250 h 858184"/>
              <a:gd name="connsiteX4" fmla="*/ 4230710 w 4230710"/>
              <a:gd name="connsiteY4" fmla="*/ 0 h 858184"/>
              <a:gd name="connsiteX0" fmla="*/ 0 w 4230710"/>
              <a:gd name="connsiteY0" fmla="*/ 248291 h 896787"/>
              <a:gd name="connsiteX1" fmla="*/ 940157 w 4230710"/>
              <a:gd name="connsiteY1" fmla="*/ 671465 h 896787"/>
              <a:gd name="connsiteX2" fmla="*/ 1648496 w 4230710"/>
              <a:gd name="connsiteY2" fmla="*/ 895019 h 896787"/>
              <a:gd name="connsiteX3" fmla="*/ 2962141 w 4230710"/>
              <a:gd name="connsiteY3" fmla="*/ 729250 h 896787"/>
              <a:gd name="connsiteX4" fmla="*/ 4230710 w 4230710"/>
              <a:gd name="connsiteY4" fmla="*/ 0 h 896787"/>
              <a:gd name="connsiteX0" fmla="*/ 0 w 4230710"/>
              <a:gd name="connsiteY0" fmla="*/ 248291 h 907769"/>
              <a:gd name="connsiteX1" fmla="*/ 940157 w 4230710"/>
              <a:gd name="connsiteY1" fmla="*/ 671465 h 907769"/>
              <a:gd name="connsiteX2" fmla="*/ 1648496 w 4230710"/>
              <a:gd name="connsiteY2" fmla="*/ 895019 h 907769"/>
              <a:gd name="connsiteX3" fmla="*/ 2962141 w 4230710"/>
              <a:gd name="connsiteY3" fmla="*/ 729250 h 907769"/>
              <a:gd name="connsiteX4" fmla="*/ 4230710 w 4230710"/>
              <a:gd name="connsiteY4" fmla="*/ 0 h 907769"/>
              <a:gd name="connsiteX0" fmla="*/ 0 w 4230710"/>
              <a:gd name="connsiteY0" fmla="*/ 248291 h 797887"/>
              <a:gd name="connsiteX1" fmla="*/ 940157 w 4230710"/>
              <a:gd name="connsiteY1" fmla="*/ 671465 h 797887"/>
              <a:gd name="connsiteX2" fmla="*/ 1719330 w 4230710"/>
              <a:gd name="connsiteY2" fmla="*/ 739452 h 797887"/>
              <a:gd name="connsiteX3" fmla="*/ 2962141 w 4230710"/>
              <a:gd name="connsiteY3" fmla="*/ 729250 h 797887"/>
              <a:gd name="connsiteX4" fmla="*/ 4230710 w 4230710"/>
              <a:gd name="connsiteY4" fmla="*/ 0 h 797887"/>
              <a:gd name="connsiteX0" fmla="*/ 0 w 4230710"/>
              <a:gd name="connsiteY0" fmla="*/ 248291 h 792640"/>
              <a:gd name="connsiteX1" fmla="*/ 946597 w 4230710"/>
              <a:gd name="connsiteY1" fmla="*/ 593681 h 792640"/>
              <a:gd name="connsiteX2" fmla="*/ 1719330 w 4230710"/>
              <a:gd name="connsiteY2" fmla="*/ 739452 h 792640"/>
              <a:gd name="connsiteX3" fmla="*/ 2962141 w 4230710"/>
              <a:gd name="connsiteY3" fmla="*/ 729250 h 792640"/>
              <a:gd name="connsiteX4" fmla="*/ 4230710 w 4230710"/>
              <a:gd name="connsiteY4" fmla="*/ 0 h 792640"/>
              <a:gd name="connsiteX0" fmla="*/ 0 w 4230710"/>
              <a:gd name="connsiteY0" fmla="*/ 248291 h 754883"/>
              <a:gd name="connsiteX1" fmla="*/ 946597 w 4230710"/>
              <a:gd name="connsiteY1" fmla="*/ 593681 h 754883"/>
              <a:gd name="connsiteX2" fmla="*/ 1719330 w 4230710"/>
              <a:gd name="connsiteY2" fmla="*/ 739452 h 754883"/>
              <a:gd name="connsiteX3" fmla="*/ 2949262 w 4230710"/>
              <a:gd name="connsiteY3" fmla="*/ 667024 h 754883"/>
              <a:gd name="connsiteX4" fmla="*/ 4230710 w 4230710"/>
              <a:gd name="connsiteY4" fmla="*/ 0 h 754883"/>
              <a:gd name="connsiteX0" fmla="*/ 0 w 4230710"/>
              <a:gd name="connsiteY0" fmla="*/ 248291 h 739452"/>
              <a:gd name="connsiteX1" fmla="*/ 953037 w 4230710"/>
              <a:gd name="connsiteY1" fmla="*/ 562567 h 739452"/>
              <a:gd name="connsiteX2" fmla="*/ 1719330 w 4230710"/>
              <a:gd name="connsiteY2" fmla="*/ 739452 h 739452"/>
              <a:gd name="connsiteX3" fmla="*/ 2949262 w 4230710"/>
              <a:gd name="connsiteY3" fmla="*/ 667024 h 739452"/>
              <a:gd name="connsiteX4" fmla="*/ 4230710 w 4230710"/>
              <a:gd name="connsiteY4" fmla="*/ 0 h 739452"/>
              <a:gd name="connsiteX0" fmla="*/ 0 w 4230710"/>
              <a:gd name="connsiteY0" fmla="*/ 248291 h 728615"/>
              <a:gd name="connsiteX1" fmla="*/ 953037 w 4230710"/>
              <a:gd name="connsiteY1" fmla="*/ 562567 h 728615"/>
              <a:gd name="connsiteX2" fmla="*/ 1783725 w 4230710"/>
              <a:gd name="connsiteY2" fmla="*/ 708338 h 728615"/>
              <a:gd name="connsiteX3" fmla="*/ 2949262 w 4230710"/>
              <a:gd name="connsiteY3" fmla="*/ 667024 h 728615"/>
              <a:gd name="connsiteX4" fmla="*/ 4230710 w 4230710"/>
              <a:gd name="connsiteY4" fmla="*/ 0 h 728615"/>
              <a:gd name="connsiteX0" fmla="*/ 0 w 4230710"/>
              <a:gd name="connsiteY0" fmla="*/ 248291 h 712959"/>
              <a:gd name="connsiteX1" fmla="*/ 953037 w 4230710"/>
              <a:gd name="connsiteY1" fmla="*/ 562567 h 712959"/>
              <a:gd name="connsiteX2" fmla="*/ 1783725 w 4230710"/>
              <a:gd name="connsiteY2" fmla="*/ 708338 h 712959"/>
              <a:gd name="connsiteX3" fmla="*/ 2942822 w 4230710"/>
              <a:gd name="connsiteY3" fmla="*/ 609982 h 712959"/>
              <a:gd name="connsiteX4" fmla="*/ 4230710 w 4230710"/>
              <a:gd name="connsiteY4" fmla="*/ 0 h 712959"/>
              <a:gd name="connsiteX0" fmla="*/ 0 w 4230710"/>
              <a:gd name="connsiteY0" fmla="*/ 165322 h 628181"/>
              <a:gd name="connsiteX1" fmla="*/ 953037 w 4230710"/>
              <a:gd name="connsiteY1" fmla="*/ 479598 h 628181"/>
              <a:gd name="connsiteX2" fmla="*/ 1783725 w 4230710"/>
              <a:gd name="connsiteY2" fmla="*/ 625369 h 628181"/>
              <a:gd name="connsiteX3" fmla="*/ 2942822 w 4230710"/>
              <a:gd name="connsiteY3" fmla="*/ 527013 h 628181"/>
              <a:gd name="connsiteX4" fmla="*/ 4230710 w 4230710"/>
              <a:gd name="connsiteY4" fmla="*/ 0 h 628181"/>
              <a:gd name="connsiteX0" fmla="*/ 0 w 4230710"/>
              <a:gd name="connsiteY0" fmla="*/ 123837 h 586102"/>
              <a:gd name="connsiteX1" fmla="*/ 953037 w 4230710"/>
              <a:gd name="connsiteY1" fmla="*/ 438113 h 586102"/>
              <a:gd name="connsiteX2" fmla="*/ 1783725 w 4230710"/>
              <a:gd name="connsiteY2" fmla="*/ 583884 h 586102"/>
              <a:gd name="connsiteX3" fmla="*/ 2942822 w 4230710"/>
              <a:gd name="connsiteY3" fmla="*/ 485528 h 586102"/>
              <a:gd name="connsiteX4" fmla="*/ 4230710 w 4230710"/>
              <a:gd name="connsiteY4" fmla="*/ 0 h 586102"/>
              <a:gd name="connsiteX0" fmla="*/ 0 w 4230710"/>
              <a:gd name="connsiteY0" fmla="*/ 123837 h 586102"/>
              <a:gd name="connsiteX1" fmla="*/ 953037 w 4230710"/>
              <a:gd name="connsiteY1" fmla="*/ 438113 h 586102"/>
              <a:gd name="connsiteX2" fmla="*/ 1783725 w 4230710"/>
              <a:gd name="connsiteY2" fmla="*/ 583884 h 586102"/>
              <a:gd name="connsiteX3" fmla="*/ 2942822 w 4230710"/>
              <a:gd name="connsiteY3" fmla="*/ 485528 h 586102"/>
              <a:gd name="connsiteX4" fmla="*/ 4230710 w 4230710"/>
              <a:gd name="connsiteY4" fmla="*/ 0 h 58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0710" h="586102">
                <a:moveTo>
                  <a:pt x="0" y="123837"/>
                </a:moveTo>
                <a:cubicBezTo>
                  <a:pt x="370267" y="243503"/>
                  <a:pt x="655750" y="361439"/>
                  <a:pt x="953037" y="438113"/>
                </a:cubicBezTo>
                <a:cubicBezTo>
                  <a:pt x="1250325" y="514788"/>
                  <a:pt x="1452094" y="575982"/>
                  <a:pt x="1783725" y="583884"/>
                </a:cubicBezTo>
                <a:cubicBezTo>
                  <a:pt x="2115356" y="591786"/>
                  <a:pt x="2534991" y="582842"/>
                  <a:pt x="2942822" y="485528"/>
                </a:cubicBezTo>
                <a:cubicBezTo>
                  <a:pt x="3350653" y="388214"/>
                  <a:pt x="3922691" y="143633"/>
                  <a:pt x="4230710" y="0"/>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2" name="Freeform 41"/>
          <p:cNvSpPr/>
          <p:nvPr/>
        </p:nvSpPr>
        <p:spPr>
          <a:xfrm>
            <a:off x="4556972" y="1704304"/>
            <a:ext cx="4266557" cy="595570"/>
          </a:xfrm>
          <a:custGeom>
            <a:avLst/>
            <a:gdLst>
              <a:gd name="connsiteX0" fmla="*/ 0 w 4234314"/>
              <a:gd name="connsiteY0" fmla="*/ 0 h 816903"/>
              <a:gd name="connsiteX1" fmla="*/ 650383 w 4234314"/>
              <a:gd name="connsiteY1" fmla="*/ 547352 h 816903"/>
              <a:gd name="connsiteX2" fmla="*/ 1345842 w 4234314"/>
              <a:gd name="connsiteY2" fmla="*/ 734095 h 816903"/>
              <a:gd name="connsiteX3" fmla="*/ 2253803 w 4234314"/>
              <a:gd name="connsiteY3" fmla="*/ 811369 h 816903"/>
              <a:gd name="connsiteX4" fmla="*/ 3374265 w 4234314"/>
              <a:gd name="connsiteY4" fmla="*/ 592428 h 816903"/>
              <a:gd name="connsiteX5" fmla="*/ 4230710 w 4234314"/>
              <a:gd name="connsiteY5" fmla="*/ 302653 h 816903"/>
              <a:gd name="connsiteX0" fmla="*/ 0 w 4240722"/>
              <a:gd name="connsiteY0" fmla="*/ 0 h 816903"/>
              <a:gd name="connsiteX1" fmla="*/ 650383 w 4240722"/>
              <a:gd name="connsiteY1" fmla="*/ 547352 h 816903"/>
              <a:gd name="connsiteX2" fmla="*/ 1345842 w 4240722"/>
              <a:gd name="connsiteY2" fmla="*/ 734095 h 816903"/>
              <a:gd name="connsiteX3" fmla="*/ 2253803 w 4240722"/>
              <a:gd name="connsiteY3" fmla="*/ 811369 h 816903"/>
              <a:gd name="connsiteX4" fmla="*/ 3374265 w 4240722"/>
              <a:gd name="connsiteY4" fmla="*/ 592428 h 816903"/>
              <a:gd name="connsiteX5" fmla="*/ 4237149 w 4240722"/>
              <a:gd name="connsiteY5" fmla="*/ 270455 h 816903"/>
              <a:gd name="connsiteX0" fmla="*/ 0 w 4253601"/>
              <a:gd name="connsiteY0" fmla="*/ 0 h 855540"/>
              <a:gd name="connsiteX1" fmla="*/ 663262 w 4253601"/>
              <a:gd name="connsiteY1" fmla="*/ 585989 h 855540"/>
              <a:gd name="connsiteX2" fmla="*/ 1358721 w 4253601"/>
              <a:gd name="connsiteY2" fmla="*/ 772732 h 855540"/>
              <a:gd name="connsiteX3" fmla="*/ 2266682 w 4253601"/>
              <a:gd name="connsiteY3" fmla="*/ 850006 h 855540"/>
              <a:gd name="connsiteX4" fmla="*/ 3387144 w 4253601"/>
              <a:gd name="connsiteY4" fmla="*/ 631065 h 855540"/>
              <a:gd name="connsiteX5" fmla="*/ 4250028 w 4253601"/>
              <a:gd name="connsiteY5" fmla="*/ 309092 h 855540"/>
              <a:gd name="connsiteX0" fmla="*/ 0 w 4253601"/>
              <a:gd name="connsiteY0" fmla="*/ 0 h 856160"/>
              <a:gd name="connsiteX1" fmla="*/ 734095 w 4253601"/>
              <a:gd name="connsiteY1" fmla="*/ 534474 h 856160"/>
              <a:gd name="connsiteX2" fmla="*/ 1358721 w 4253601"/>
              <a:gd name="connsiteY2" fmla="*/ 772732 h 856160"/>
              <a:gd name="connsiteX3" fmla="*/ 2266682 w 4253601"/>
              <a:gd name="connsiteY3" fmla="*/ 850006 h 856160"/>
              <a:gd name="connsiteX4" fmla="*/ 3387144 w 4253601"/>
              <a:gd name="connsiteY4" fmla="*/ 631065 h 856160"/>
              <a:gd name="connsiteX5" fmla="*/ 4250028 w 4253601"/>
              <a:gd name="connsiteY5" fmla="*/ 309092 h 856160"/>
              <a:gd name="connsiteX0" fmla="*/ 0 w 4253601"/>
              <a:gd name="connsiteY0" fmla="*/ 0 h 851984"/>
              <a:gd name="connsiteX1" fmla="*/ 734095 w 4253601"/>
              <a:gd name="connsiteY1" fmla="*/ 534474 h 851984"/>
              <a:gd name="connsiteX2" fmla="*/ 1410236 w 4253601"/>
              <a:gd name="connsiteY2" fmla="*/ 727656 h 851984"/>
              <a:gd name="connsiteX3" fmla="*/ 2266682 w 4253601"/>
              <a:gd name="connsiteY3" fmla="*/ 850006 h 851984"/>
              <a:gd name="connsiteX4" fmla="*/ 3387144 w 4253601"/>
              <a:gd name="connsiteY4" fmla="*/ 631065 h 851984"/>
              <a:gd name="connsiteX5" fmla="*/ 4250028 w 4253601"/>
              <a:gd name="connsiteY5" fmla="*/ 309092 h 851984"/>
              <a:gd name="connsiteX0" fmla="*/ 0 w 4253584"/>
              <a:gd name="connsiteY0" fmla="*/ 0 h 789836"/>
              <a:gd name="connsiteX1" fmla="*/ 734095 w 4253584"/>
              <a:gd name="connsiteY1" fmla="*/ 534474 h 789836"/>
              <a:gd name="connsiteX2" fmla="*/ 1410236 w 4253584"/>
              <a:gd name="connsiteY2" fmla="*/ 727656 h 789836"/>
              <a:gd name="connsiteX3" fmla="*/ 2286000 w 4253584"/>
              <a:gd name="connsiteY3" fmla="*/ 785612 h 789836"/>
              <a:gd name="connsiteX4" fmla="*/ 3387144 w 4253584"/>
              <a:gd name="connsiteY4" fmla="*/ 631065 h 789836"/>
              <a:gd name="connsiteX5" fmla="*/ 4250028 w 4253584"/>
              <a:gd name="connsiteY5" fmla="*/ 309092 h 789836"/>
              <a:gd name="connsiteX0" fmla="*/ 0 w 4253584"/>
              <a:gd name="connsiteY0" fmla="*/ 0 h 791845"/>
              <a:gd name="connsiteX1" fmla="*/ 734095 w 4253584"/>
              <a:gd name="connsiteY1" fmla="*/ 534474 h 791845"/>
              <a:gd name="connsiteX2" fmla="*/ 1410236 w 4253584"/>
              <a:gd name="connsiteY2" fmla="*/ 727656 h 791845"/>
              <a:gd name="connsiteX3" fmla="*/ 2286000 w 4253584"/>
              <a:gd name="connsiteY3" fmla="*/ 785612 h 791845"/>
              <a:gd name="connsiteX4" fmla="*/ 3387144 w 4253584"/>
              <a:gd name="connsiteY4" fmla="*/ 598868 h 791845"/>
              <a:gd name="connsiteX5" fmla="*/ 4250028 w 4253584"/>
              <a:gd name="connsiteY5" fmla="*/ 309092 h 791845"/>
              <a:gd name="connsiteX0" fmla="*/ 0 w 4401691"/>
              <a:gd name="connsiteY0" fmla="*/ 0 h 804723"/>
              <a:gd name="connsiteX1" fmla="*/ 882202 w 4401691"/>
              <a:gd name="connsiteY1" fmla="*/ 547352 h 804723"/>
              <a:gd name="connsiteX2" fmla="*/ 1558343 w 4401691"/>
              <a:gd name="connsiteY2" fmla="*/ 740534 h 804723"/>
              <a:gd name="connsiteX3" fmla="*/ 2434107 w 4401691"/>
              <a:gd name="connsiteY3" fmla="*/ 798490 h 804723"/>
              <a:gd name="connsiteX4" fmla="*/ 3535251 w 4401691"/>
              <a:gd name="connsiteY4" fmla="*/ 611746 h 804723"/>
              <a:gd name="connsiteX5" fmla="*/ 4398135 w 4401691"/>
              <a:gd name="connsiteY5" fmla="*/ 321970 h 804723"/>
              <a:gd name="connsiteX0" fmla="*/ 0 w 4401691"/>
              <a:gd name="connsiteY0" fmla="*/ 0 h 804723"/>
              <a:gd name="connsiteX1" fmla="*/ 882202 w 4401691"/>
              <a:gd name="connsiteY1" fmla="*/ 547352 h 804723"/>
              <a:gd name="connsiteX2" fmla="*/ 1558343 w 4401691"/>
              <a:gd name="connsiteY2" fmla="*/ 740534 h 804723"/>
              <a:gd name="connsiteX3" fmla="*/ 2434107 w 4401691"/>
              <a:gd name="connsiteY3" fmla="*/ 798490 h 804723"/>
              <a:gd name="connsiteX4" fmla="*/ 3535251 w 4401691"/>
              <a:gd name="connsiteY4" fmla="*/ 611746 h 804723"/>
              <a:gd name="connsiteX5" fmla="*/ 4398135 w 4401691"/>
              <a:gd name="connsiteY5" fmla="*/ 321970 h 804723"/>
              <a:gd name="connsiteX0" fmla="*/ 0 w 4401691"/>
              <a:gd name="connsiteY0" fmla="*/ 0 h 798751"/>
              <a:gd name="connsiteX1" fmla="*/ 882202 w 4401691"/>
              <a:gd name="connsiteY1" fmla="*/ 547352 h 798751"/>
              <a:gd name="connsiteX2" fmla="*/ 1693571 w 4401691"/>
              <a:gd name="connsiteY2" fmla="*/ 573109 h 798751"/>
              <a:gd name="connsiteX3" fmla="*/ 2434107 w 4401691"/>
              <a:gd name="connsiteY3" fmla="*/ 798490 h 798751"/>
              <a:gd name="connsiteX4" fmla="*/ 3535251 w 4401691"/>
              <a:gd name="connsiteY4" fmla="*/ 611746 h 798751"/>
              <a:gd name="connsiteX5" fmla="*/ 4398135 w 4401691"/>
              <a:gd name="connsiteY5" fmla="*/ 321970 h 798751"/>
              <a:gd name="connsiteX0" fmla="*/ 0 w 4401691"/>
              <a:gd name="connsiteY0" fmla="*/ 0 h 798751"/>
              <a:gd name="connsiteX1" fmla="*/ 1036748 w 4401691"/>
              <a:gd name="connsiteY1" fmla="*/ 463640 h 798751"/>
              <a:gd name="connsiteX2" fmla="*/ 1693571 w 4401691"/>
              <a:gd name="connsiteY2" fmla="*/ 573109 h 798751"/>
              <a:gd name="connsiteX3" fmla="*/ 2434107 w 4401691"/>
              <a:gd name="connsiteY3" fmla="*/ 798490 h 798751"/>
              <a:gd name="connsiteX4" fmla="*/ 3535251 w 4401691"/>
              <a:gd name="connsiteY4" fmla="*/ 611746 h 798751"/>
              <a:gd name="connsiteX5" fmla="*/ 4398135 w 4401691"/>
              <a:gd name="connsiteY5" fmla="*/ 321970 h 798751"/>
              <a:gd name="connsiteX0" fmla="*/ 0 w 4401691"/>
              <a:gd name="connsiteY0" fmla="*/ 0 h 798751"/>
              <a:gd name="connsiteX1" fmla="*/ 1036748 w 4401691"/>
              <a:gd name="connsiteY1" fmla="*/ 463640 h 798751"/>
              <a:gd name="connsiteX2" fmla="*/ 1693571 w 4401691"/>
              <a:gd name="connsiteY2" fmla="*/ 573109 h 798751"/>
              <a:gd name="connsiteX3" fmla="*/ 2434107 w 4401691"/>
              <a:gd name="connsiteY3" fmla="*/ 798490 h 798751"/>
              <a:gd name="connsiteX4" fmla="*/ 3535251 w 4401691"/>
              <a:gd name="connsiteY4" fmla="*/ 611746 h 798751"/>
              <a:gd name="connsiteX5" fmla="*/ 4398135 w 4401691"/>
              <a:gd name="connsiteY5" fmla="*/ 321970 h 798751"/>
              <a:gd name="connsiteX0" fmla="*/ 0 w 4401673"/>
              <a:gd name="connsiteY0" fmla="*/ 0 h 621336"/>
              <a:gd name="connsiteX1" fmla="*/ 1036748 w 4401673"/>
              <a:gd name="connsiteY1" fmla="*/ 463640 h 621336"/>
              <a:gd name="connsiteX2" fmla="*/ 1693571 w 4401673"/>
              <a:gd name="connsiteY2" fmla="*/ 573109 h 621336"/>
              <a:gd name="connsiteX3" fmla="*/ 2453425 w 4401673"/>
              <a:gd name="connsiteY3" fmla="*/ 553792 h 621336"/>
              <a:gd name="connsiteX4" fmla="*/ 3535251 w 4401673"/>
              <a:gd name="connsiteY4" fmla="*/ 611746 h 621336"/>
              <a:gd name="connsiteX5" fmla="*/ 4398135 w 4401673"/>
              <a:gd name="connsiteY5" fmla="*/ 321970 h 621336"/>
              <a:gd name="connsiteX0" fmla="*/ 0 w 4401673"/>
              <a:gd name="connsiteY0" fmla="*/ 0 h 619050"/>
              <a:gd name="connsiteX1" fmla="*/ 1036748 w 4401673"/>
              <a:gd name="connsiteY1" fmla="*/ 463640 h 619050"/>
              <a:gd name="connsiteX2" fmla="*/ 1693571 w 4401673"/>
              <a:gd name="connsiteY2" fmla="*/ 573109 h 619050"/>
              <a:gd name="connsiteX3" fmla="*/ 2453425 w 4401673"/>
              <a:gd name="connsiteY3" fmla="*/ 553792 h 619050"/>
              <a:gd name="connsiteX4" fmla="*/ 3535251 w 4401673"/>
              <a:gd name="connsiteY4" fmla="*/ 611746 h 619050"/>
              <a:gd name="connsiteX5" fmla="*/ 4398135 w 4401673"/>
              <a:gd name="connsiteY5" fmla="*/ 321970 h 619050"/>
              <a:gd name="connsiteX0" fmla="*/ 0 w 4401156"/>
              <a:gd name="connsiteY0" fmla="*/ 0 h 582691"/>
              <a:gd name="connsiteX1" fmla="*/ 1036748 w 4401156"/>
              <a:gd name="connsiteY1" fmla="*/ 463640 h 582691"/>
              <a:gd name="connsiteX2" fmla="*/ 1693571 w 4401156"/>
              <a:gd name="connsiteY2" fmla="*/ 573109 h 582691"/>
              <a:gd name="connsiteX3" fmla="*/ 2453425 w 4401156"/>
              <a:gd name="connsiteY3" fmla="*/ 553792 h 582691"/>
              <a:gd name="connsiteX4" fmla="*/ 3425780 w 4401156"/>
              <a:gd name="connsiteY4" fmla="*/ 367048 h 582691"/>
              <a:gd name="connsiteX5" fmla="*/ 4398135 w 4401156"/>
              <a:gd name="connsiteY5" fmla="*/ 321970 h 582691"/>
              <a:gd name="connsiteX0" fmla="*/ 0 w 4247239"/>
              <a:gd name="connsiteY0" fmla="*/ 0 h 582691"/>
              <a:gd name="connsiteX1" fmla="*/ 1036748 w 4247239"/>
              <a:gd name="connsiteY1" fmla="*/ 463640 h 582691"/>
              <a:gd name="connsiteX2" fmla="*/ 1693571 w 4247239"/>
              <a:gd name="connsiteY2" fmla="*/ 573109 h 582691"/>
              <a:gd name="connsiteX3" fmla="*/ 2453425 w 4247239"/>
              <a:gd name="connsiteY3" fmla="*/ 553792 h 582691"/>
              <a:gd name="connsiteX4" fmla="*/ 3425780 w 4247239"/>
              <a:gd name="connsiteY4" fmla="*/ 367048 h 582691"/>
              <a:gd name="connsiteX5" fmla="*/ 4243588 w 4247239"/>
              <a:gd name="connsiteY5" fmla="*/ 173863 h 582691"/>
              <a:gd name="connsiteX0" fmla="*/ 0 w 4266557"/>
              <a:gd name="connsiteY0" fmla="*/ 0 h 595570"/>
              <a:gd name="connsiteX1" fmla="*/ 1056066 w 4266557"/>
              <a:gd name="connsiteY1" fmla="*/ 476519 h 595570"/>
              <a:gd name="connsiteX2" fmla="*/ 1712889 w 4266557"/>
              <a:gd name="connsiteY2" fmla="*/ 585988 h 595570"/>
              <a:gd name="connsiteX3" fmla="*/ 2472743 w 4266557"/>
              <a:gd name="connsiteY3" fmla="*/ 566671 h 595570"/>
              <a:gd name="connsiteX4" fmla="*/ 3445098 w 4266557"/>
              <a:gd name="connsiteY4" fmla="*/ 379927 h 595570"/>
              <a:gd name="connsiteX5" fmla="*/ 4262906 w 4266557"/>
              <a:gd name="connsiteY5" fmla="*/ 186742 h 59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557" h="595570">
                <a:moveTo>
                  <a:pt x="0" y="0"/>
                </a:moveTo>
                <a:cubicBezTo>
                  <a:pt x="238796" y="212501"/>
                  <a:pt x="770585" y="378854"/>
                  <a:pt x="1056066" y="476519"/>
                </a:cubicBezTo>
                <a:cubicBezTo>
                  <a:pt x="1341547" y="574184"/>
                  <a:pt x="1476776" y="570963"/>
                  <a:pt x="1712889" y="585988"/>
                </a:cubicBezTo>
                <a:cubicBezTo>
                  <a:pt x="1949002" y="601013"/>
                  <a:pt x="2184042" y="601015"/>
                  <a:pt x="2472743" y="566671"/>
                </a:cubicBezTo>
                <a:cubicBezTo>
                  <a:pt x="2761445" y="532328"/>
                  <a:pt x="3146738" y="443249"/>
                  <a:pt x="3445098" y="379927"/>
                </a:cubicBezTo>
                <a:cubicBezTo>
                  <a:pt x="3743459" y="316606"/>
                  <a:pt x="4317641" y="135227"/>
                  <a:pt x="4262906" y="186742"/>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cxnSp>
        <p:nvCxnSpPr>
          <p:cNvPr id="9" name="Straight Connector 8"/>
          <p:cNvCxnSpPr/>
          <p:nvPr/>
        </p:nvCxnSpPr>
        <p:spPr>
          <a:xfrm>
            <a:off x="4172646" y="1053922"/>
            <a:ext cx="511345" cy="0"/>
          </a:xfrm>
          <a:prstGeom prst="line">
            <a:avLst/>
          </a:prstGeom>
          <a:ln>
            <a:solidFill>
              <a:schemeClr val="accent4">
                <a:lumMod val="60000"/>
                <a:lumOff val="40000"/>
              </a:schemeClr>
            </a:solidFill>
          </a:ln>
        </p:spPr>
        <p:style>
          <a:lnRef idx="2">
            <a:schemeClr val="accent5"/>
          </a:lnRef>
          <a:fillRef idx="0">
            <a:schemeClr val="accent5"/>
          </a:fillRef>
          <a:effectRef idx="1">
            <a:schemeClr val="accent5"/>
          </a:effectRef>
          <a:fontRef idx="minor">
            <a:schemeClr val="tx1"/>
          </a:fontRef>
        </p:style>
      </p:cxnSp>
      <p:cxnSp>
        <p:nvCxnSpPr>
          <p:cNvPr id="45" name="Straight Connector 44"/>
          <p:cNvCxnSpPr/>
          <p:nvPr/>
        </p:nvCxnSpPr>
        <p:spPr>
          <a:xfrm>
            <a:off x="4172647" y="689019"/>
            <a:ext cx="511345" cy="0"/>
          </a:xfrm>
          <a:prstGeom prst="line">
            <a:avLst/>
          </a:prstGeom>
          <a:ln/>
        </p:spPr>
        <p:style>
          <a:lnRef idx="2">
            <a:schemeClr val="accent3"/>
          </a:lnRef>
          <a:fillRef idx="0">
            <a:schemeClr val="accent3"/>
          </a:fillRef>
          <a:effectRef idx="1">
            <a:schemeClr val="accent3"/>
          </a:effectRef>
          <a:fontRef idx="minor">
            <a:schemeClr val="tx1"/>
          </a:fontRef>
        </p:style>
      </p:cxnSp>
      <p:sp>
        <p:nvSpPr>
          <p:cNvPr id="46" name="Rectangle 7"/>
          <p:cNvSpPr txBox="1">
            <a:spLocks noChangeArrowheads="1"/>
          </p:cNvSpPr>
          <p:nvPr/>
        </p:nvSpPr>
        <p:spPr>
          <a:xfrm>
            <a:off x="4730464"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600" dirty="0"/>
              <a:t>Short span </a:t>
            </a:r>
          </a:p>
          <a:p>
            <a:pPr marL="609600" indent="-609600">
              <a:buFontTx/>
              <a:buNone/>
            </a:pPr>
            <a:endParaRPr lang="en-US" altLang="en-US" dirty="0">
              <a:solidFill>
                <a:srgbClr val="FFFF00"/>
              </a:solidFill>
            </a:endParaRPr>
          </a:p>
        </p:txBody>
      </p:sp>
      <p:sp>
        <p:nvSpPr>
          <p:cNvPr id="47" name="Rectangle 7"/>
          <p:cNvSpPr txBox="1">
            <a:spLocks noChangeArrowheads="1"/>
          </p:cNvSpPr>
          <p:nvPr/>
        </p:nvSpPr>
        <p:spPr>
          <a:xfrm>
            <a:off x="4717693" y="895082"/>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600" dirty="0"/>
              <a:t>Long span </a:t>
            </a:r>
          </a:p>
          <a:p>
            <a:pPr marL="609600" indent="-609600">
              <a:buFontTx/>
              <a:buNone/>
            </a:pPr>
            <a:endParaRPr lang="en-US" altLang="en-US" dirty="0">
              <a:solidFill>
                <a:srgbClr val="FFFF00"/>
              </a:solidFill>
            </a:endParaRPr>
          </a:p>
        </p:txBody>
      </p:sp>
    </p:spTree>
    <p:extLst>
      <p:ext uri="{BB962C8B-B14F-4D97-AF65-F5344CB8AC3E}">
        <p14:creationId xmlns:p14="http://schemas.microsoft.com/office/powerpoint/2010/main" val="3561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6">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0 0 L 0.25 0 E" pathEditMode="relative" ptsTypes="">
                                      <p:cBhvr>
                                        <p:cTn id="16" dur="5000" fill="hold"/>
                                        <p:tgtEl>
                                          <p:spTgt spid="28"/>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 0 L 0.25 0 E" pathEditMode="relative" ptsTypes="">
                                      <p:cBhvr>
                                        <p:cTn id="18" dur="5000" fill="hold"/>
                                        <p:tgtEl>
                                          <p:spTgt spid="29"/>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5000" fill="hold"/>
                                        <p:tgtEl>
                                          <p:spTgt spid="30"/>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5000" fill="hold"/>
                                        <p:tgtEl>
                                          <p:spTgt spid="31"/>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5000" fill="hold"/>
                                        <p:tgtEl>
                                          <p:spTgt spid="32"/>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5000" fill="hold"/>
                                        <p:tgtEl>
                                          <p:spTgt spid="33"/>
                                        </p:tgtEl>
                                        <p:attrNameLst>
                                          <p:attrName>ppt_x</p:attrName>
                                          <p:attrName>ppt_y</p:attrName>
                                        </p:attrNameLst>
                                      </p:cBhvr>
                                    </p:animMotion>
                                  </p:childTnLst>
                                </p:cTn>
                              </p:par>
                              <p:par>
                                <p:cTn id="27" presetID="63" presetClass="path" presetSubtype="0" accel="50000" decel="50000" fill="hold" grpId="0" nodeType="withEffect">
                                  <p:stCondLst>
                                    <p:cond delay="0"/>
                                  </p:stCondLst>
                                  <p:childTnLst>
                                    <p:animMotion origin="layout" path="M 0 0 L 0.25 0 E" pathEditMode="relative" ptsTypes="">
                                      <p:cBhvr>
                                        <p:cTn id="28" dur="5000" fill="hold"/>
                                        <p:tgtEl>
                                          <p:spTgt spid="34"/>
                                        </p:tgtEl>
                                        <p:attrNameLst>
                                          <p:attrName>ppt_x</p:attrName>
                                          <p:attrName>ppt_y</p:attrName>
                                        </p:attrNameLst>
                                      </p:cBhvr>
                                    </p:animMotion>
                                  </p:childTnLst>
                                </p:cTn>
                              </p:par>
                              <p:par>
                                <p:cTn id="29" presetID="63" presetClass="path" presetSubtype="0" accel="50000" decel="50000" fill="hold" grpId="0" nodeType="withEffect">
                                  <p:stCondLst>
                                    <p:cond delay="0"/>
                                  </p:stCondLst>
                                  <p:childTnLst>
                                    <p:animMotion origin="layout" path="M 0 0 L 0.25 0 E" pathEditMode="relative" ptsTypes="">
                                      <p:cBhvr>
                                        <p:cTn id="30" dur="5000" fill="hold"/>
                                        <p:tgtEl>
                                          <p:spTgt spid="35"/>
                                        </p:tgtEl>
                                        <p:attrNameLst>
                                          <p:attrName>ppt_x</p:attrName>
                                          <p:attrName>ppt_y</p:attrName>
                                        </p:attrNameLst>
                                      </p:cBhvr>
                                    </p:animMotion>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5" grpId="0" animBg="1"/>
      <p:bldP spid="6"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a:spLocks/>
          </p:cNvSpPr>
          <p:nvPr/>
        </p:nvSpPr>
        <p:spPr>
          <a:xfrm flipV="1">
            <a:off x="4619221" y="2082698"/>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3" name="Rectangle 42"/>
          <p:cNvSpPr>
            <a:spLocks/>
          </p:cNvSpPr>
          <p:nvPr/>
        </p:nvSpPr>
        <p:spPr>
          <a:xfrm flipV="1">
            <a:off x="4491936" y="2078705"/>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4" name="Rectangle 123"/>
          <p:cNvSpPr>
            <a:spLocks/>
          </p:cNvSpPr>
          <p:nvPr/>
        </p:nvSpPr>
        <p:spPr>
          <a:xfrm>
            <a:off x="8700324" y="227974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a:cxnSpLocks/>
          </p:cNvCxnSpPr>
          <p:nvPr/>
        </p:nvCxnSpPr>
        <p:spPr>
          <a:xfrm flipV="1">
            <a:off x="8005509" y="2279742"/>
            <a:ext cx="699108" cy="4314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a:cxnSpLocks/>
          </p:cNvCxnSpPr>
          <p:nvPr/>
        </p:nvCxnSpPr>
        <p:spPr>
          <a:xfrm>
            <a:off x="415571" y="2235866"/>
            <a:ext cx="642133" cy="3705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33" name="Rectangle 18432"/>
          <p:cNvSpPr>
            <a:spLocks/>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37</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a:spLocks/>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45322" cy="201930"/>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a:spLocks/>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a:spLocks/>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a:spLocks/>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a:spLocks/>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a:spLocks/>
          </p:cNvSpPr>
          <p:nvPr/>
        </p:nvSpPr>
        <p:spPr>
          <a:xfrm>
            <a:off x="8824289"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a:spLocks/>
          </p:cNvSpPr>
          <p:nvPr/>
        </p:nvSpPr>
        <p:spPr>
          <a:xfrm>
            <a:off x="8824289" y="1771840"/>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a:spLocks/>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a:cxnSpLocks/>
          </p:cNvCxnSpPr>
          <p:nvPr/>
        </p:nvCxnSpPr>
        <p:spPr>
          <a:xfrm>
            <a:off x="1057704" y="2606408"/>
            <a:ext cx="1292690" cy="465203"/>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5" name="Straight Connector 114"/>
          <p:cNvCxnSpPr>
            <a:cxnSpLocks/>
          </p:cNvCxnSpPr>
          <p:nvPr/>
        </p:nvCxnSpPr>
        <p:spPr>
          <a:xfrm flipV="1">
            <a:off x="6606862" y="2711185"/>
            <a:ext cx="1398647" cy="360426"/>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53" name="Rectangle 18452"/>
          <p:cNvSpPr>
            <a:spLocks/>
          </p:cNvSpPr>
          <p:nvPr/>
        </p:nvSpPr>
        <p:spPr>
          <a:xfrm>
            <a:off x="4478628" y="3071611"/>
            <a:ext cx="224790" cy="12814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a:spLocks/>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 name="Rectangle 3"/>
          <p:cNvSpPr>
            <a:spLocks/>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a:cxnSpLocks/>
          </p:cNvCxnSpPr>
          <p:nvPr/>
        </p:nvCxnSpPr>
        <p:spPr>
          <a:xfrm>
            <a:off x="2350394" y="3071611"/>
            <a:ext cx="425646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8" name="Flowchart: Connector 27"/>
          <p:cNvSpPr>
            <a:spLocks noChangeAspect="1"/>
          </p:cNvSpPr>
          <p:nvPr/>
        </p:nvSpPr>
        <p:spPr>
          <a:xfrm>
            <a:off x="769638" y="1442656"/>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9" name="Flowchart: Connector 28"/>
          <p:cNvSpPr>
            <a:spLocks noChangeAspect="1"/>
          </p:cNvSpPr>
          <p:nvPr/>
        </p:nvSpPr>
        <p:spPr>
          <a:xfrm>
            <a:off x="879368" y="1552386"/>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0" name="Flowchart: Connector 29"/>
          <p:cNvSpPr>
            <a:spLocks noChangeAspect="1"/>
          </p:cNvSpPr>
          <p:nvPr/>
        </p:nvSpPr>
        <p:spPr>
          <a:xfrm>
            <a:off x="1142140" y="1442655"/>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1" name="Flowchart: Connector 30"/>
          <p:cNvSpPr>
            <a:spLocks noChangeAspect="1"/>
          </p:cNvSpPr>
          <p:nvPr/>
        </p:nvSpPr>
        <p:spPr>
          <a:xfrm>
            <a:off x="1251870" y="1552385"/>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2" name="Flowchart: Connector 31"/>
          <p:cNvSpPr>
            <a:spLocks noChangeAspect="1"/>
          </p:cNvSpPr>
          <p:nvPr/>
        </p:nvSpPr>
        <p:spPr>
          <a:xfrm>
            <a:off x="1521253" y="1442655"/>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3" name="Flowchart: Connector 32"/>
          <p:cNvSpPr>
            <a:spLocks noChangeAspect="1"/>
          </p:cNvSpPr>
          <p:nvPr/>
        </p:nvSpPr>
        <p:spPr>
          <a:xfrm>
            <a:off x="1630983" y="1552385"/>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4" name="Flowchart: Connector 33"/>
          <p:cNvSpPr>
            <a:spLocks noChangeAspect="1"/>
          </p:cNvSpPr>
          <p:nvPr/>
        </p:nvSpPr>
        <p:spPr>
          <a:xfrm>
            <a:off x="4008054" y="1441825"/>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5" name="Flowchart: Connector 34"/>
          <p:cNvSpPr>
            <a:spLocks noChangeAspect="1"/>
          </p:cNvSpPr>
          <p:nvPr/>
        </p:nvSpPr>
        <p:spPr>
          <a:xfrm>
            <a:off x="4117784" y="1551555"/>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5" name="Freeform 4"/>
          <p:cNvSpPr/>
          <p:nvPr/>
        </p:nvSpPr>
        <p:spPr>
          <a:xfrm>
            <a:off x="368129" y="1564785"/>
            <a:ext cx="4216750" cy="1143179"/>
          </a:xfrm>
          <a:custGeom>
            <a:avLst/>
            <a:gdLst>
              <a:gd name="connsiteX0" fmla="*/ 0 w 4230710"/>
              <a:gd name="connsiteY0" fmla="*/ 289775 h 746723"/>
              <a:gd name="connsiteX1" fmla="*/ 1017431 w 4230710"/>
              <a:gd name="connsiteY1" fmla="*/ 598868 h 746723"/>
              <a:gd name="connsiteX2" fmla="*/ 1661375 w 4230710"/>
              <a:gd name="connsiteY2" fmla="*/ 708338 h 746723"/>
              <a:gd name="connsiteX3" fmla="*/ 2955702 w 4230710"/>
              <a:gd name="connsiteY3" fmla="*/ 682580 h 746723"/>
              <a:gd name="connsiteX4" fmla="*/ 4230710 w 4230710"/>
              <a:gd name="connsiteY4" fmla="*/ 0 h 746723"/>
              <a:gd name="connsiteX0" fmla="*/ 0 w 4243588"/>
              <a:gd name="connsiteY0" fmla="*/ 211992 h 746723"/>
              <a:gd name="connsiteX1" fmla="*/ 1030309 w 4243588"/>
              <a:gd name="connsiteY1" fmla="*/ 598868 h 746723"/>
              <a:gd name="connsiteX2" fmla="*/ 1674253 w 4243588"/>
              <a:gd name="connsiteY2" fmla="*/ 708338 h 746723"/>
              <a:gd name="connsiteX3" fmla="*/ 2968580 w 4243588"/>
              <a:gd name="connsiteY3" fmla="*/ 682580 h 746723"/>
              <a:gd name="connsiteX4" fmla="*/ 4243588 w 4243588"/>
              <a:gd name="connsiteY4" fmla="*/ 0 h 746723"/>
              <a:gd name="connsiteX0" fmla="*/ 0 w 4237149"/>
              <a:gd name="connsiteY0" fmla="*/ 201621 h 746723"/>
              <a:gd name="connsiteX1" fmla="*/ 1023870 w 4237149"/>
              <a:gd name="connsiteY1" fmla="*/ 598868 h 746723"/>
              <a:gd name="connsiteX2" fmla="*/ 1667814 w 4237149"/>
              <a:gd name="connsiteY2" fmla="*/ 708338 h 746723"/>
              <a:gd name="connsiteX3" fmla="*/ 2962141 w 4237149"/>
              <a:gd name="connsiteY3" fmla="*/ 682580 h 746723"/>
              <a:gd name="connsiteX4" fmla="*/ 4237149 w 4237149"/>
              <a:gd name="connsiteY4" fmla="*/ 0 h 746723"/>
              <a:gd name="connsiteX0" fmla="*/ 0 w 4237149"/>
              <a:gd name="connsiteY0" fmla="*/ 201621 h 745946"/>
              <a:gd name="connsiteX1" fmla="*/ 978794 w 4237149"/>
              <a:gd name="connsiteY1" fmla="*/ 614424 h 745946"/>
              <a:gd name="connsiteX2" fmla="*/ 1667814 w 4237149"/>
              <a:gd name="connsiteY2" fmla="*/ 708338 h 745946"/>
              <a:gd name="connsiteX3" fmla="*/ 2962141 w 4237149"/>
              <a:gd name="connsiteY3" fmla="*/ 682580 h 745946"/>
              <a:gd name="connsiteX4" fmla="*/ 4237149 w 4237149"/>
              <a:gd name="connsiteY4" fmla="*/ 0 h 745946"/>
              <a:gd name="connsiteX0" fmla="*/ 0 w 4237149"/>
              <a:gd name="connsiteY0" fmla="*/ 201621 h 764499"/>
              <a:gd name="connsiteX1" fmla="*/ 978794 w 4237149"/>
              <a:gd name="connsiteY1" fmla="*/ 614424 h 764499"/>
              <a:gd name="connsiteX2" fmla="*/ 1648496 w 4237149"/>
              <a:gd name="connsiteY2" fmla="*/ 744637 h 764499"/>
              <a:gd name="connsiteX3" fmla="*/ 2962141 w 4237149"/>
              <a:gd name="connsiteY3" fmla="*/ 682580 h 764499"/>
              <a:gd name="connsiteX4" fmla="*/ 4237149 w 4237149"/>
              <a:gd name="connsiteY4" fmla="*/ 0 h 764499"/>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41841"/>
              <a:gd name="connsiteX1" fmla="*/ 978794 w 4230710"/>
              <a:gd name="connsiteY1" fmla="*/ 661094 h 841841"/>
              <a:gd name="connsiteX2" fmla="*/ 1648496 w 4230710"/>
              <a:gd name="connsiteY2" fmla="*/ 832792 h 841841"/>
              <a:gd name="connsiteX3" fmla="*/ 2962141 w 4230710"/>
              <a:gd name="connsiteY3" fmla="*/ 729250 h 841841"/>
              <a:gd name="connsiteX4" fmla="*/ 4230710 w 4230710"/>
              <a:gd name="connsiteY4" fmla="*/ 0 h 841841"/>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58184"/>
              <a:gd name="connsiteX1" fmla="*/ 940157 w 4230710"/>
              <a:gd name="connsiteY1" fmla="*/ 671465 h 858184"/>
              <a:gd name="connsiteX2" fmla="*/ 1648496 w 4230710"/>
              <a:gd name="connsiteY2" fmla="*/ 853534 h 858184"/>
              <a:gd name="connsiteX3" fmla="*/ 2962141 w 4230710"/>
              <a:gd name="connsiteY3" fmla="*/ 729250 h 858184"/>
              <a:gd name="connsiteX4" fmla="*/ 4230710 w 4230710"/>
              <a:gd name="connsiteY4" fmla="*/ 0 h 858184"/>
              <a:gd name="connsiteX0" fmla="*/ 0 w 4230710"/>
              <a:gd name="connsiteY0" fmla="*/ 248291 h 896787"/>
              <a:gd name="connsiteX1" fmla="*/ 940157 w 4230710"/>
              <a:gd name="connsiteY1" fmla="*/ 671465 h 896787"/>
              <a:gd name="connsiteX2" fmla="*/ 1648496 w 4230710"/>
              <a:gd name="connsiteY2" fmla="*/ 895019 h 896787"/>
              <a:gd name="connsiteX3" fmla="*/ 2962141 w 4230710"/>
              <a:gd name="connsiteY3" fmla="*/ 729250 h 896787"/>
              <a:gd name="connsiteX4" fmla="*/ 4230710 w 4230710"/>
              <a:gd name="connsiteY4" fmla="*/ 0 h 896787"/>
              <a:gd name="connsiteX0" fmla="*/ 0 w 4230710"/>
              <a:gd name="connsiteY0" fmla="*/ 248291 h 907769"/>
              <a:gd name="connsiteX1" fmla="*/ 940157 w 4230710"/>
              <a:gd name="connsiteY1" fmla="*/ 671465 h 907769"/>
              <a:gd name="connsiteX2" fmla="*/ 1648496 w 4230710"/>
              <a:gd name="connsiteY2" fmla="*/ 895019 h 907769"/>
              <a:gd name="connsiteX3" fmla="*/ 2962141 w 4230710"/>
              <a:gd name="connsiteY3" fmla="*/ 729250 h 907769"/>
              <a:gd name="connsiteX4" fmla="*/ 4230710 w 4230710"/>
              <a:gd name="connsiteY4" fmla="*/ 0 h 907769"/>
              <a:gd name="connsiteX0" fmla="*/ 0 w 4216750"/>
              <a:gd name="connsiteY0" fmla="*/ 223427 h 907769"/>
              <a:gd name="connsiteX1" fmla="*/ 926197 w 4216750"/>
              <a:gd name="connsiteY1" fmla="*/ 671465 h 907769"/>
              <a:gd name="connsiteX2" fmla="*/ 1634536 w 4216750"/>
              <a:gd name="connsiteY2" fmla="*/ 895019 h 907769"/>
              <a:gd name="connsiteX3" fmla="*/ 2948181 w 4216750"/>
              <a:gd name="connsiteY3" fmla="*/ 729250 h 907769"/>
              <a:gd name="connsiteX4" fmla="*/ 4216750 w 4216750"/>
              <a:gd name="connsiteY4" fmla="*/ 0 h 907769"/>
              <a:gd name="connsiteX0" fmla="*/ 0 w 4216750"/>
              <a:gd name="connsiteY0" fmla="*/ 223427 h 907769"/>
              <a:gd name="connsiteX1" fmla="*/ 926197 w 4216750"/>
              <a:gd name="connsiteY1" fmla="*/ 671465 h 907769"/>
              <a:gd name="connsiteX2" fmla="*/ 1634536 w 4216750"/>
              <a:gd name="connsiteY2" fmla="*/ 895019 h 907769"/>
              <a:gd name="connsiteX3" fmla="*/ 2948181 w 4216750"/>
              <a:gd name="connsiteY3" fmla="*/ 729250 h 907769"/>
              <a:gd name="connsiteX4" fmla="*/ 4216750 w 4216750"/>
              <a:gd name="connsiteY4" fmla="*/ 0 h 90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750" h="907769">
                <a:moveTo>
                  <a:pt x="0" y="223427"/>
                </a:moveTo>
                <a:cubicBezTo>
                  <a:pt x="307446" y="392820"/>
                  <a:pt x="653774" y="559533"/>
                  <a:pt x="926197" y="671465"/>
                </a:cubicBezTo>
                <a:cubicBezTo>
                  <a:pt x="1198620" y="783397"/>
                  <a:pt x="1310418" y="854274"/>
                  <a:pt x="1634536" y="895019"/>
                </a:cubicBezTo>
                <a:cubicBezTo>
                  <a:pt x="1958654" y="935764"/>
                  <a:pt x="2517812" y="878420"/>
                  <a:pt x="2948181" y="729250"/>
                </a:cubicBezTo>
                <a:cubicBezTo>
                  <a:pt x="3378550" y="580080"/>
                  <a:pt x="3934489" y="159190"/>
                  <a:pt x="4216750" y="0"/>
                </a:cubicBezTo>
              </a:path>
            </a:pathLst>
          </a:custGeom>
          <a:ln>
            <a:solidFill>
              <a:schemeClr val="accent4">
                <a:lumMod val="60000"/>
                <a:lumOff val="4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 name="Freeform 5"/>
          <p:cNvSpPr/>
          <p:nvPr/>
        </p:nvSpPr>
        <p:spPr>
          <a:xfrm>
            <a:off x="4571999" y="1577663"/>
            <a:ext cx="4253584" cy="804408"/>
          </a:xfrm>
          <a:custGeom>
            <a:avLst/>
            <a:gdLst>
              <a:gd name="connsiteX0" fmla="*/ 0 w 4234314"/>
              <a:gd name="connsiteY0" fmla="*/ 0 h 816903"/>
              <a:gd name="connsiteX1" fmla="*/ 650383 w 4234314"/>
              <a:gd name="connsiteY1" fmla="*/ 547352 h 816903"/>
              <a:gd name="connsiteX2" fmla="*/ 1345842 w 4234314"/>
              <a:gd name="connsiteY2" fmla="*/ 734095 h 816903"/>
              <a:gd name="connsiteX3" fmla="*/ 2253803 w 4234314"/>
              <a:gd name="connsiteY3" fmla="*/ 811369 h 816903"/>
              <a:gd name="connsiteX4" fmla="*/ 3374265 w 4234314"/>
              <a:gd name="connsiteY4" fmla="*/ 592428 h 816903"/>
              <a:gd name="connsiteX5" fmla="*/ 4230710 w 4234314"/>
              <a:gd name="connsiteY5" fmla="*/ 302653 h 816903"/>
              <a:gd name="connsiteX0" fmla="*/ 0 w 4240722"/>
              <a:gd name="connsiteY0" fmla="*/ 0 h 816903"/>
              <a:gd name="connsiteX1" fmla="*/ 650383 w 4240722"/>
              <a:gd name="connsiteY1" fmla="*/ 547352 h 816903"/>
              <a:gd name="connsiteX2" fmla="*/ 1345842 w 4240722"/>
              <a:gd name="connsiteY2" fmla="*/ 734095 h 816903"/>
              <a:gd name="connsiteX3" fmla="*/ 2253803 w 4240722"/>
              <a:gd name="connsiteY3" fmla="*/ 811369 h 816903"/>
              <a:gd name="connsiteX4" fmla="*/ 3374265 w 4240722"/>
              <a:gd name="connsiteY4" fmla="*/ 592428 h 816903"/>
              <a:gd name="connsiteX5" fmla="*/ 4237149 w 4240722"/>
              <a:gd name="connsiteY5" fmla="*/ 270455 h 816903"/>
              <a:gd name="connsiteX0" fmla="*/ 0 w 4253601"/>
              <a:gd name="connsiteY0" fmla="*/ 0 h 855540"/>
              <a:gd name="connsiteX1" fmla="*/ 663262 w 4253601"/>
              <a:gd name="connsiteY1" fmla="*/ 585989 h 855540"/>
              <a:gd name="connsiteX2" fmla="*/ 1358721 w 4253601"/>
              <a:gd name="connsiteY2" fmla="*/ 772732 h 855540"/>
              <a:gd name="connsiteX3" fmla="*/ 2266682 w 4253601"/>
              <a:gd name="connsiteY3" fmla="*/ 850006 h 855540"/>
              <a:gd name="connsiteX4" fmla="*/ 3387144 w 4253601"/>
              <a:gd name="connsiteY4" fmla="*/ 631065 h 855540"/>
              <a:gd name="connsiteX5" fmla="*/ 4250028 w 4253601"/>
              <a:gd name="connsiteY5" fmla="*/ 309092 h 855540"/>
              <a:gd name="connsiteX0" fmla="*/ 0 w 4253601"/>
              <a:gd name="connsiteY0" fmla="*/ 0 h 856160"/>
              <a:gd name="connsiteX1" fmla="*/ 734095 w 4253601"/>
              <a:gd name="connsiteY1" fmla="*/ 534474 h 856160"/>
              <a:gd name="connsiteX2" fmla="*/ 1358721 w 4253601"/>
              <a:gd name="connsiteY2" fmla="*/ 772732 h 856160"/>
              <a:gd name="connsiteX3" fmla="*/ 2266682 w 4253601"/>
              <a:gd name="connsiteY3" fmla="*/ 850006 h 856160"/>
              <a:gd name="connsiteX4" fmla="*/ 3387144 w 4253601"/>
              <a:gd name="connsiteY4" fmla="*/ 631065 h 856160"/>
              <a:gd name="connsiteX5" fmla="*/ 4250028 w 4253601"/>
              <a:gd name="connsiteY5" fmla="*/ 309092 h 856160"/>
              <a:gd name="connsiteX0" fmla="*/ 0 w 4253601"/>
              <a:gd name="connsiteY0" fmla="*/ 0 h 851984"/>
              <a:gd name="connsiteX1" fmla="*/ 734095 w 4253601"/>
              <a:gd name="connsiteY1" fmla="*/ 534474 h 851984"/>
              <a:gd name="connsiteX2" fmla="*/ 1410236 w 4253601"/>
              <a:gd name="connsiteY2" fmla="*/ 727656 h 851984"/>
              <a:gd name="connsiteX3" fmla="*/ 2266682 w 4253601"/>
              <a:gd name="connsiteY3" fmla="*/ 850006 h 851984"/>
              <a:gd name="connsiteX4" fmla="*/ 3387144 w 4253601"/>
              <a:gd name="connsiteY4" fmla="*/ 631065 h 851984"/>
              <a:gd name="connsiteX5" fmla="*/ 4250028 w 4253601"/>
              <a:gd name="connsiteY5" fmla="*/ 309092 h 851984"/>
              <a:gd name="connsiteX0" fmla="*/ 0 w 4253584"/>
              <a:gd name="connsiteY0" fmla="*/ 0 h 789836"/>
              <a:gd name="connsiteX1" fmla="*/ 734095 w 4253584"/>
              <a:gd name="connsiteY1" fmla="*/ 534474 h 789836"/>
              <a:gd name="connsiteX2" fmla="*/ 1410236 w 4253584"/>
              <a:gd name="connsiteY2" fmla="*/ 727656 h 789836"/>
              <a:gd name="connsiteX3" fmla="*/ 2286000 w 4253584"/>
              <a:gd name="connsiteY3" fmla="*/ 785612 h 789836"/>
              <a:gd name="connsiteX4" fmla="*/ 3387144 w 4253584"/>
              <a:gd name="connsiteY4" fmla="*/ 631065 h 789836"/>
              <a:gd name="connsiteX5" fmla="*/ 4250028 w 4253584"/>
              <a:gd name="connsiteY5" fmla="*/ 309092 h 789836"/>
              <a:gd name="connsiteX0" fmla="*/ 0 w 4253584"/>
              <a:gd name="connsiteY0" fmla="*/ 0 h 791845"/>
              <a:gd name="connsiteX1" fmla="*/ 734095 w 4253584"/>
              <a:gd name="connsiteY1" fmla="*/ 534474 h 791845"/>
              <a:gd name="connsiteX2" fmla="*/ 1410236 w 4253584"/>
              <a:gd name="connsiteY2" fmla="*/ 727656 h 791845"/>
              <a:gd name="connsiteX3" fmla="*/ 2286000 w 4253584"/>
              <a:gd name="connsiteY3" fmla="*/ 785612 h 791845"/>
              <a:gd name="connsiteX4" fmla="*/ 3387144 w 4253584"/>
              <a:gd name="connsiteY4" fmla="*/ 598868 h 791845"/>
              <a:gd name="connsiteX5" fmla="*/ 4250028 w 4253584"/>
              <a:gd name="connsiteY5" fmla="*/ 309092 h 791845"/>
              <a:gd name="connsiteX0" fmla="*/ 0 w 4253584"/>
              <a:gd name="connsiteY0" fmla="*/ 0 h 804408"/>
              <a:gd name="connsiteX1" fmla="*/ 734095 w 4253584"/>
              <a:gd name="connsiteY1" fmla="*/ 534474 h 804408"/>
              <a:gd name="connsiteX2" fmla="*/ 1410236 w 4253584"/>
              <a:gd name="connsiteY2" fmla="*/ 769537 h 804408"/>
              <a:gd name="connsiteX3" fmla="*/ 2286000 w 4253584"/>
              <a:gd name="connsiteY3" fmla="*/ 785612 h 804408"/>
              <a:gd name="connsiteX4" fmla="*/ 3387144 w 4253584"/>
              <a:gd name="connsiteY4" fmla="*/ 598868 h 804408"/>
              <a:gd name="connsiteX5" fmla="*/ 4250028 w 4253584"/>
              <a:gd name="connsiteY5" fmla="*/ 309092 h 8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584" h="804408">
                <a:moveTo>
                  <a:pt x="0" y="0"/>
                </a:moveTo>
                <a:cubicBezTo>
                  <a:pt x="213038" y="212501"/>
                  <a:pt x="499056" y="406218"/>
                  <a:pt x="734095" y="534474"/>
                </a:cubicBezTo>
                <a:cubicBezTo>
                  <a:pt x="969134" y="662730"/>
                  <a:pt x="1151585" y="727681"/>
                  <a:pt x="1410236" y="769537"/>
                </a:cubicBezTo>
                <a:cubicBezTo>
                  <a:pt x="1668887" y="811393"/>
                  <a:pt x="1956515" y="814057"/>
                  <a:pt x="2286000" y="785612"/>
                </a:cubicBezTo>
                <a:cubicBezTo>
                  <a:pt x="2615485" y="757167"/>
                  <a:pt x="3059806" y="678288"/>
                  <a:pt x="3387144" y="598868"/>
                </a:cubicBezTo>
                <a:cubicBezTo>
                  <a:pt x="3714482" y="519448"/>
                  <a:pt x="4304763" y="257577"/>
                  <a:pt x="4250028" y="309092"/>
                </a:cubicBezTo>
              </a:path>
            </a:pathLst>
          </a:custGeom>
          <a:ln>
            <a:solidFill>
              <a:schemeClr val="accent4">
                <a:lumMod val="60000"/>
                <a:lumOff val="4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9" name="Rectangle 7"/>
          <p:cNvSpPr txBox="1">
            <a:spLocks noChangeArrowheads="1"/>
          </p:cNvSpPr>
          <p:nvPr/>
        </p:nvSpPr>
        <p:spPr>
          <a:xfrm>
            <a:off x="457201"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600" dirty="0"/>
              <a:t>Flexure continuous superstructure </a:t>
            </a:r>
          </a:p>
          <a:p>
            <a:pPr marL="609600" indent="-609600">
              <a:buFontTx/>
              <a:buNone/>
            </a:pPr>
            <a:endParaRPr lang="en-US" altLang="en-US" dirty="0">
              <a:solidFill>
                <a:srgbClr val="FFFF00"/>
              </a:solidFill>
            </a:endParaRPr>
          </a:p>
        </p:txBody>
      </p:sp>
      <p:cxnSp>
        <p:nvCxnSpPr>
          <p:cNvPr id="9" name="Straight Connector 8"/>
          <p:cNvCxnSpPr/>
          <p:nvPr/>
        </p:nvCxnSpPr>
        <p:spPr>
          <a:xfrm>
            <a:off x="4172646" y="693313"/>
            <a:ext cx="511345" cy="0"/>
          </a:xfrm>
          <a:prstGeom prst="line">
            <a:avLst/>
          </a:prstGeom>
          <a:ln>
            <a:solidFill>
              <a:schemeClr val="accent4">
                <a:lumMod val="60000"/>
                <a:lumOff val="40000"/>
              </a:schemeClr>
            </a:solidFill>
          </a:ln>
        </p:spPr>
        <p:style>
          <a:lnRef idx="2">
            <a:schemeClr val="accent5"/>
          </a:lnRef>
          <a:fillRef idx="0">
            <a:schemeClr val="accent5"/>
          </a:fillRef>
          <a:effectRef idx="1">
            <a:schemeClr val="accent5"/>
          </a:effectRef>
          <a:fontRef idx="minor">
            <a:schemeClr val="tx1"/>
          </a:fontRef>
        </p:style>
      </p:cxnSp>
      <p:sp>
        <p:nvSpPr>
          <p:cNvPr id="47" name="Rectangle 7"/>
          <p:cNvSpPr txBox="1">
            <a:spLocks noChangeArrowheads="1"/>
          </p:cNvSpPr>
          <p:nvPr/>
        </p:nvSpPr>
        <p:spPr>
          <a:xfrm>
            <a:off x="4717693"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600" dirty="0"/>
              <a:t>Load distributed over single span </a:t>
            </a:r>
          </a:p>
          <a:p>
            <a:pPr marL="609600" indent="-609600">
              <a:buFontTx/>
              <a:buNone/>
            </a:pPr>
            <a:endParaRPr lang="en-US" altLang="en-US" dirty="0">
              <a:solidFill>
                <a:srgbClr val="FFFF00"/>
              </a:solidFill>
            </a:endParaRPr>
          </a:p>
        </p:txBody>
      </p:sp>
      <p:sp>
        <p:nvSpPr>
          <p:cNvPr id="66" name="Flowchart: Connector 65"/>
          <p:cNvSpPr>
            <a:spLocks noChangeAspect="1"/>
          </p:cNvSpPr>
          <p:nvPr/>
        </p:nvSpPr>
        <p:spPr>
          <a:xfrm>
            <a:off x="2199406" y="1451819"/>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7" name="Flowchart: Connector 66"/>
          <p:cNvSpPr>
            <a:spLocks noChangeAspect="1"/>
          </p:cNvSpPr>
          <p:nvPr/>
        </p:nvSpPr>
        <p:spPr>
          <a:xfrm>
            <a:off x="2309136" y="1561549"/>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8" name="Flowchart: Connector 67"/>
          <p:cNvSpPr>
            <a:spLocks noChangeAspect="1"/>
          </p:cNvSpPr>
          <p:nvPr/>
        </p:nvSpPr>
        <p:spPr>
          <a:xfrm>
            <a:off x="2571908" y="1451818"/>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0" name="Flowchart: Connector 69"/>
          <p:cNvSpPr>
            <a:spLocks noChangeAspect="1"/>
          </p:cNvSpPr>
          <p:nvPr/>
        </p:nvSpPr>
        <p:spPr>
          <a:xfrm>
            <a:off x="2681638" y="1561548"/>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1" name="Flowchart: Connector 70"/>
          <p:cNvSpPr>
            <a:spLocks noChangeAspect="1"/>
          </p:cNvSpPr>
          <p:nvPr/>
        </p:nvSpPr>
        <p:spPr>
          <a:xfrm>
            <a:off x="2951021" y="1451818"/>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2" name="Flowchart: Connector 71"/>
          <p:cNvSpPr>
            <a:spLocks noChangeAspect="1"/>
          </p:cNvSpPr>
          <p:nvPr/>
        </p:nvSpPr>
        <p:spPr>
          <a:xfrm>
            <a:off x="3060751" y="1561548"/>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4275651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a:spLocks/>
          </p:cNvSpPr>
          <p:nvPr/>
        </p:nvSpPr>
        <p:spPr>
          <a:xfrm flipV="1">
            <a:off x="4619221" y="2082698"/>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3" name="Rectangle 42"/>
          <p:cNvSpPr>
            <a:spLocks/>
          </p:cNvSpPr>
          <p:nvPr/>
        </p:nvSpPr>
        <p:spPr>
          <a:xfrm flipV="1">
            <a:off x="4491936" y="2078705"/>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4" name="Rectangle 123"/>
          <p:cNvSpPr>
            <a:spLocks/>
          </p:cNvSpPr>
          <p:nvPr/>
        </p:nvSpPr>
        <p:spPr>
          <a:xfrm>
            <a:off x="8700324" y="227974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a:cxnSpLocks/>
          </p:cNvCxnSpPr>
          <p:nvPr/>
        </p:nvCxnSpPr>
        <p:spPr>
          <a:xfrm flipV="1">
            <a:off x="8005509" y="2279742"/>
            <a:ext cx="699108" cy="4314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a:cxnSpLocks/>
          </p:cNvCxnSpPr>
          <p:nvPr/>
        </p:nvCxnSpPr>
        <p:spPr>
          <a:xfrm>
            <a:off x="415571" y="2235866"/>
            <a:ext cx="642133" cy="3705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33" name="Rectangle 18432"/>
          <p:cNvSpPr>
            <a:spLocks/>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38</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a:spLocks/>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45322" cy="201930"/>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a:spLocks/>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a:spLocks/>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a:spLocks/>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a:spLocks/>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a:spLocks/>
          </p:cNvSpPr>
          <p:nvPr/>
        </p:nvSpPr>
        <p:spPr>
          <a:xfrm>
            <a:off x="8824289"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a:spLocks/>
          </p:cNvSpPr>
          <p:nvPr/>
        </p:nvSpPr>
        <p:spPr>
          <a:xfrm>
            <a:off x="8824289" y="1771840"/>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a:spLocks/>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a:cxnSpLocks/>
          </p:cNvCxnSpPr>
          <p:nvPr/>
        </p:nvCxnSpPr>
        <p:spPr>
          <a:xfrm>
            <a:off x="1057704" y="2606408"/>
            <a:ext cx="1292690" cy="465203"/>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5" name="Straight Connector 114"/>
          <p:cNvCxnSpPr>
            <a:cxnSpLocks/>
          </p:cNvCxnSpPr>
          <p:nvPr/>
        </p:nvCxnSpPr>
        <p:spPr>
          <a:xfrm flipV="1">
            <a:off x="6606862" y="2711185"/>
            <a:ext cx="1398647" cy="360426"/>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53" name="Rectangle 18452"/>
          <p:cNvSpPr>
            <a:spLocks/>
          </p:cNvSpPr>
          <p:nvPr/>
        </p:nvSpPr>
        <p:spPr>
          <a:xfrm>
            <a:off x="4478628" y="3071611"/>
            <a:ext cx="224790" cy="12814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a:spLocks/>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 name="Rectangle 3"/>
          <p:cNvSpPr>
            <a:spLocks/>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a:cxnSpLocks/>
          </p:cNvCxnSpPr>
          <p:nvPr/>
        </p:nvCxnSpPr>
        <p:spPr>
          <a:xfrm>
            <a:off x="2350394" y="3071611"/>
            <a:ext cx="425646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8" name="Flowchart: Connector 27"/>
          <p:cNvSpPr>
            <a:spLocks noChangeAspect="1"/>
          </p:cNvSpPr>
          <p:nvPr/>
        </p:nvSpPr>
        <p:spPr>
          <a:xfrm>
            <a:off x="416637" y="1434791"/>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9" name="Flowchart: Connector 28"/>
          <p:cNvSpPr>
            <a:spLocks noChangeAspect="1"/>
          </p:cNvSpPr>
          <p:nvPr/>
        </p:nvSpPr>
        <p:spPr>
          <a:xfrm>
            <a:off x="526367" y="1544521"/>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0" name="Flowchart: Connector 29"/>
          <p:cNvSpPr>
            <a:spLocks noChangeAspect="1"/>
          </p:cNvSpPr>
          <p:nvPr/>
        </p:nvSpPr>
        <p:spPr>
          <a:xfrm>
            <a:off x="789139" y="1434790"/>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1" name="Flowchart: Connector 30"/>
          <p:cNvSpPr>
            <a:spLocks noChangeAspect="1"/>
          </p:cNvSpPr>
          <p:nvPr/>
        </p:nvSpPr>
        <p:spPr>
          <a:xfrm>
            <a:off x="898869" y="1544520"/>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2" name="Flowchart: Connector 31"/>
          <p:cNvSpPr>
            <a:spLocks noChangeAspect="1"/>
          </p:cNvSpPr>
          <p:nvPr/>
        </p:nvSpPr>
        <p:spPr>
          <a:xfrm>
            <a:off x="1168252" y="1434790"/>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3" name="Flowchart: Connector 32"/>
          <p:cNvSpPr>
            <a:spLocks noChangeAspect="1"/>
          </p:cNvSpPr>
          <p:nvPr/>
        </p:nvSpPr>
        <p:spPr>
          <a:xfrm>
            <a:off x="1277982" y="1544520"/>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4" name="Flowchart: Connector 33"/>
          <p:cNvSpPr>
            <a:spLocks noChangeAspect="1"/>
          </p:cNvSpPr>
          <p:nvPr/>
        </p:nvSpPr>
        <p:spPr>
          <a:xfrm>
            <a:off x="5216894" y="1445073"/>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5" name="Flowchart: Connector 34"/>
          <p:cNvSpPr>
            <a:spLocks noChangeAspect="1"/>
          </p:cNvSpPr>
          <p:nvPr/>
        </p:nvSpPr>
        <p:spPr>
          <a:xfrm>
            <a:off x="5326624" y="1554803"/>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9" name="Rectangle 7"/>
          <p:cNvSpPr txBox="1">
            <a:spLocks noChangeArrowheads="1"/>
          </p:cNvSpPr>
          <p:nvPr/>
        </p:nvSpPr>
        <p:spPr>
          <a:xfrm>
            <a:off x="457201"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600" dirty="0"/>
              <a:t>Flexure continuous superstructure </a:t>
            </a:r>
          </a:p>
          <a:p>
            <a:pPr marL="609600" indent="-609600">
              <a:buFontTx/>
              <a:buNone/>
            </a:pPr>
            <a:endParaRPr lang="en-US" altLang="en-US" dirty="0">
              <a:solidFill>
                <a:srgbClr val="FFFF00"/>
              </a:solidFill>
            </a:endParaRPr>
          </a:p>
        </p:txBody>
      </p:sp>
      <p:sp>
        <p:nvSpPr>
          <p:cNvPr id="41" name="Freeform 40"/>
          <p:cNvSpPr/>
          <p:nvPr/>
        </p:nvSpPr>
        <p:spPr>
          <a:xfrm>
            <a:off x="341289" y="1780913"/>
            <a:ext cx="4237690" cy="771705"/>
          </a:xfrm>
          <a:custGeom>
            <a:avLst/>
            <a:gdLst>
              <a:gd name="connsiteX0" fmla="*/ 0 w 4230710"/>
              <a:gd name="connsiteY0" fmla="*/ 289775 h 746723"/>
              <a:gd name="connsiteX1" fmla="*/ 1017431 w 4230710"/>
              <a:gd name="connsiteY1" fmla="*/ 598868 h 746723"/>
              <a:gd name="connsiteX2" fmla="*/ 1661375 w 4230710"/>
              <a:gd name="connsiteY2" fmla="*/ 708338 h 746723"/>
              <a:gd name="connsiteX3" fmla="*/ 2955702 w 4230710"/>
              <a:gd name="connsiteY3" fmla="*/ 682580 h 746723"/>
              <a:gd name="connsiteX4" fmla="*/ 4230710 w 4230710"/>
              <a:gd name="connsiteY4" fmla="*/ 0 h 746723"/>
              <a:gd name="connsiteX0" fmla="*/ 0 w 4243588"/>
              <a:gd name="connsiteY0" fmla="*/ 211992 h 746723"/>
              <a:gd name="connsiteX1" fmla="*/ 1030309 w 4243588"/>
              <a:gd name="connsiteY1" fmla="*/ 598868 h 746723"/>
              <a:gd name="connsiteX2" fmla="*/ 1674253 w 4243588"/>
              <a:gd name="connsiteY2" fmla="*/ 708338 h 746723"/>
              <a:gd name="connsiteX3" fmla="*/ 2968580 w 4243588"/>
              <a:gd name="connsiteY3" fmla="*/ 682580 h 746723"/>
              <a:gd name="connsiteX4" fmla="*/ 4243588 w 4243588"/>
              <a:gd name="connsiteY4" fmla="*/ 0 h 746723"/>
              <a:gd name="connsiteX0" fmla="*/ 0 w 4237149"/>
              <a:gd name="connsiteY0" fmla="*/ 201621 h 746723"/>
              <a:gd name="connsiteX1" fmla="*/ 1023870 w 4237149"/>
              <a:gd name="connsiteY1" fmla="*/ 598868 h 746723"/>
              <a:gd name="connsiteX2" fmla="*/ 1667814 w 4237149"/>
              <a:gd name="connsiteY2" fmla="*/ 708338 h 746723"/>
              <a:gd name="connsiteX3" fmla="*/ 2962141 w 4237149"/>
              <a:gd name="connsiteY3" fmla="*/ 682580 h 746723"/>
              <a:gd name="connsiteX4" fmla="*/ 4237149 w 4237149"/>
              <a:gd name="connsiteY4" fmla="*/ 0 h 746723"/>
              <a:gd name="connsiteX0" fmla="*/ 0 w 4237149"/>
              <a:gd name="connsiteY0" fmla="*/ 201621 h 745946"/>
              <a:gd name="connsiteX1" fmla="*/ 978794 w 4237149"/>
              <a:gd name="connsiteY1" fmla="*/ 614424 h 745946"/>
              <a:gd name="connsiteX2" fmla="*/ 1667814 w 4237149"/>
              <a:gd name="connsiteY2" fmla="*/ 708338 h 745946"/>
              <a:gd name="connsiteX3" fmla="*/ 2962141 w 4237149"/>
              <a:gd name="connsiteY3" fmla="*/ 682580 h 745946"/>
              <a:gd name="connsiteX4" fmla="*/ 4237149 w 4237149"/>
              <a:gd name="connsiteY4" fmla="*/ 0 h 745946"/>
              <a:gd name="connsiteX0" fmla="*/ 0 w 4237149"/>
              <a:gd name="connsiteY0" fmla="*/ 201621 h 764499"/>
              <a:gd name="connsiteX1" fmla="*/ 978794 w 4237149"/>
              <a:gd name="connsiteY1" fmla="*/ 614424 h 764499"/>
              <a:gd name="connsiteX2" fmla="*/ 1648496 w 4237149"/>
              <a:gd name="connsiteY2" fmla="*/ 744637 h 764499"/>
              <a:gd name="connsiteX3" fmla="*/ 2962141 w 4237149"/>
              <a:gd name="connsiteY3" fmla="*/ 682580 h 764499"/>
              <a:gd name="connsiteX4" fmla="*/ 4237149 w 4237149"/>
              <a:gd name="connsiteY4" fmla="*/ 0 h 764499"/>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41841"/>
              <a:gd name="connsiteX1" fmla="*/ 978794 w 4230710"/>
              <a:gd name="connsiteY1" fmla="*/ 661094 h 841841"/>
              <a:gd name="connsiteX2" fmla="*/ 1648496 w 4230710"/>
              <a:gd name="connsiteY2" fmla="*/ 832792 h 841841"/>
              <a:gd name="connsiteX3" fmla="*/ 2962141 w 4230710"/>
              <a:gd name="connsiteY3" fmla="*/ 729250 h 841841"/>
              <a:gd name="connsiteX4" fmla="*/ 4230710 w 4230710"/>
              <a:gd name="connsiteY4" fmla="*/ 0 h 841841"/>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58184"/>
              <a:gd name="connsiteX1" fmla="*/ 940157 w 4230710"/>
              <a:gd name="connsiteY1" fmla="*/ 671465 h 858184"/>
              <a:gd name="connsiteX2" fmla="*/ 1648496 w 4230710"/>
              <a:gd name="connsiteY2" fmla="*/ 853534 h 858184"/>
              <a:gd name="connsiteX3" fmla="*/ 2962141 w 4230710"/>
              <a:gd name="connsiteY3" fmla="*/ 729250 h 858184"/>
              <a:gd name="connsiteX4" fmla="*/ 4230710 w 4230710"/>
              <a:gd name="connsiteY4" fmla="*/ 0 h 858184"/>
              <a:gd name="connsiteX0" fmla="*/ 0 w 4230710"/>
              <a:gd name="connsiteY0" fmla="*/ 248291 h 896787"/>
              <a:gd name="connsiteX1" fmla="*/ 940157 w 4230710"/>
              <a:gd name="connsiteY1" fmla="*/ 671465 h 896787"/>
              <a:gd name="connsiteX2" fmla="*/ 1648496 w 4230710"/>
              <a:gd name="connsiteY2" fmla="*/ 895019 h 896787"/>
              <a:gd name="connsiteX3" fmla="*/ 2962141 w 4230710"/>
              <a:gd name="connsiteY3" fmla="*/ 729250 h 896787"/>
              <a:gd name="connsiteX4" fmla="*/ 4230710 w 4230710"/>
              <a:gd name="connsiteY4" fmla="*/ 0 h 896787"/>
              <a:gd name="connsiteX0" fmla="*/ 0 w 4230710"/>
              <a:gd name="connsiteY0" fmla="*/ 248291 h 907769"/>
              <a:gd name="connsiteX1" fmla="*/ 940157 w 4230710"/>
              <a:gd name="connsiteY1" fmla="*/ 671465 h 907769"/>
              <a:gd name="connsiteX2" fmla="*/ 1648496 w 4230710"/>
              <a:gd name="connsiteY2" fmla="*/ 895019 h 907769"/>
              <a:gd name="connsiteX3" fmla="*/ 2962141 w 4230710"/>
              <a:gd name="connsiteY3" fmla="*/ 729250 h 907769"/>
              <a:gd name="connsiteX4" fmla="*/ 4230710 w 4230710"/>
              <a:gd name="connsiteY4" fmla="*/ 0 h 907769"/>
              <a:gd name="connsiteX0" fmla="*/ 0 w 4230710"/>
              <a:gd name="connsiteY0" fmla="*/ 248291 h 797887"/>
              <a:gd name="connsiteX1" fmla="*/ 940157 w 4230710"/>
              <a:gd name="connsiteY1" fmla="*/ 671465 h 797887"/>
              <a:gd name="connsiteX2" fmla="*/ 1719330 w 4230710"/>
              <a:gd name="connsiteY2" fmla="*/ 739452 h 797887"/>
              <a:gd name="connsiteX3" fmla="*/ 2962141 w 4230710"/>
              <a:gd name="connsiteY3" fmla="*/ 729250 h 797887"/>
              <a:gd name="connsiteX4" fmla="*/ 4230710 w 4230710"/>
              <a:gd name="connsiteY4" fmla="*/ 0 h 797887"/>
              <a:gd name="connsiteX0" fmla="*/ 0 w 4230710"/>
              <a:gd name="connsiteY0" fmla="*/ 248291 h 792640"/>
              <a:gd name="connsiteX1" fmla="*/ 946597 w 4230710"/>
              <a:gd name="connsiteY1" fmla="*/ 593681 h 792640"/>
              <a:gd name="connsiteX2" fmla="*/ 1719330 w 4230710"/>
              <a:gd name="connsiteY2" fmla="*/ 739452 h 792640"/>
              <a:gd name="connsiteX3" fmla="*/ 2962141 w 4230710"/>
              <a:gd name="connsiteY3" fmla="*/ 729250 h 792640"/>
              <a:gd name="connsiteX4" fmla="*/ 4230710 w 4230710"/>
              <a:gd name="connsiteY4" fmla="*/ 0 h 792640"/>
              <a:gd name="connsiteX0" fmla="*/ 0 w 4230710"/>
              <a:gd name="connsiteY0" fmla="*/ 248291 h 754883"/>
              <a:gd name="connsiteX1" fmla="*/ 946597 w 4230710"/>
              <a:gd name="connsiteY1" fmla="*/ 593681 h 754883"/>
              <a:gd name="connsiteX2" fmla="*/ 1719330 w 4230710"/>
              <a:gd name="connsiteY2" fmla="*/ 739452 h 754883"/>
              <a:gd name="connsiteX3" fmla="*/ 2949262 w 4230710"/>
              <a:gd name="connsiteY3" fmla="*/ 667024 h 754883"/>
              <a:gd name="connsiteX4" fmla="*/ 4230710 w 4230710"/>
              <a:gd name="connsiteY4" fmla="*/ 0 h 754883"/>
              <a:gd name="connsiteX0" fmla="*/ 0 w 4230710"/>
              <a:gd name="connsiteY0" fmla="*/ 248291 h 739452"/>
              <a:gd name="connsiteX1" fmla="*/ 953037 w 4230710"/>
              <a:gd name="connsiteY1" fmla="*/ 562567 h 739452"/>
              <a:gd name="connsiteX2" fmla="*/ 1719330 w 4230710"/>
              <a:gd name="connsiteY2" fmla="*/ 739452 h 739452"/>
              <a:gd name="connsiteX3" fmla="*/ 2949262 w 4230710"/>
              <a:gd name="connsiteY3" fmla="*/ 667024 h 739452"/>
              <a:gd name="connsiteX4" fmla="*/ 4230710 w 4230710"/>
              <a:gd name="connsiteY4" fmla="*/ 0 h 739452"/>
              <a:gd name="connsiteX0" fmla="*/ 0 w 4230710"/>
              <a:gd name="connsiteY0" fmla="*/ 248291 h 728615"/>
              <a:gd name="connsiteX1" fmla="*/ 953037 w 4230710"/>
              <a:gd name="connsiteY1" fmla="*/ 562567 h 728615"/>
              <a:gd name="connsiteX2" fmla="*/ 1783725 w 4230710"/>
              <a:gd name="connsiteY2" fmla="*/ 708338 h 728615"/>
              <a:gd name="connsiteX3" fmla="*/ 2949262 w 4230710"/>
              <a:gd name="connsiteY3" fmla="*/ 667024 h 728615"/>
              <a:gd name="connsiteX4" fmla="*/ 4230710 w 4230710"/>
              <a:gd name="connsiteY4" fmla="*/ 0 h 728615"/>
              <a:gd name="connsiteX0" fmla="*/ 0 w 4230710"/>
              <a:gd name="connsiteY0" fmla="*/ 248291 h 712959"/>
              <a:gd name="connsiteX1" fmla="*/ 953037 w 4230710"/>
              <a:gd name="connsiteY1" fmla="*/ 562567 h 712959"/>
              <a:gd name="connsiteX2" fmla="*/ 1783725 w 4230710"/>
              <a:gd name="connsiteY2" fmla="*/ 708338 h 712959"/>
              <a:gd name="connsiteX3" fmla="*/ 2942822 w 4230710"/>
              <a:gd name="connsiteY3" fmla="*/ 609982 h 712959"/>
              <a:gd name="connsiteX4" fmla="*/ 4230710 w 4230710"/>
              <a:gd name="connsiteY4" fmla="*/ 0 h 712959"/>
              <a:gd name="connsiteX0" fmla="*/ 0 w 4230710"/>
              <a:gd name="connsiteY0" fmla="*/ 165322 h 628181"/>
              <a:gd name="connsiteX1" fmla="*/ 953037 w 4230710"/>
              <a:gd name="connsiteY1" fmla="*/ 479598 h 628181"/>
              <a:gd name="connsiteX2" fmla="*/ 1783725 w 4230710"/>
              <a:gd name="connsiteY2" fmla="*/ 625369 h 628181"/>
              <a:gd name="connsiteX3" fmla="*/ 2942822 w 4230710"/>
              <a:gd name="connsiteY3" fmla="*/ 527013 h 628181"/>
              <a:gd name="connsiteX4" fmla="*/ 4230710 w 4230710"/>
              <a:gd name="connsiteY4" fmla="*/ 0 h 628181"/>
              <a:gd name="connsiteX0" fmla="*/ 0 w 4230710"/>
              <a:gd name="connsiteY0" fmla="*/ 123837 h 586102"/>
              <a:gd name="connsiteX1" fmla="*/ 953037 w 4230710"/>
              <a:gd name="connsiteY1" fmla="*/ 438113 h 586102"/>
              <a:gd name="connsiteX2" fmla="*/ 1783725 w 4230710"/>
              <a:gd name="connsiteY2" fmla="*/ 583884 h 586102"/>
              <a:gd name="connsiteX3" fmla="*/ 2942822 w 4230710"/>
              <a:gd name="connsiteY3" fmla="*/ 485528 h 586102"/>
              <a:gd name="connsiteX4" fmla="*/ 4230710 w 4230710"/>
              <a:gd name="connsiteY4" fmla="*/ 0 h 586102"/>
              <a:gd name="connsiteX0" fmla="*/ 0 w 4230710"/>
              <a:gd name="connsiteY0" fmla="*/ 123837 h 586102"/>
              <a:gd name="connsiteX1" fmla="*/ 953037 w 4230710"/>
              <a:gd name="connsiteY1" fmla="*/ 438113 h 586102"/>
              <a:gd name="connsiteX2" fmla="*/ 1783725 w 4230710"/>
              <a:gd name="connsiteY2" fmla="*/ 583884 h 586102"/>
              <a:gd name="connsiteX3" fmla="*/ 2942822 w 4230710"/>
              <a:gd name="connsiteY3" fmla="*/ 485528 h 586102"/>
              <a:gd name="connsiteX4" fmla="*/ 4230710 w 4230710"/>
              <a:gd name="connsiteY4" fmla="*/ 0 h 586102"/>
              <a:gd name="connsiteX0" fmla="*/ 0 w 4237690"/>
              <a:gd name="connsiteY0" fmla="*/ 57175 h 519440"/>
              <a:gd name="connsiteX1" fmla="*/ 953037 w 4237690"/>
              <a:gd name="connsiteY1" fmla="*/ 371451 h 519440"/>
              <a:gd name="connsiteX2" fmla="*/ 1783725 w 4237690"/>
              <a:gd name="connsiteY2" fmla="*/ 517222 h 519440"/>
              <a:gd name="connsiteX3" fmla="*/ 2942822 w 4237690"/>
              <a:gd name="connsiteY3" fmla="*/ 418866 h 519440"/>
              <a:gd name="connsiteX4" fmla="*/ 4237690 w 4237690"/>
              <a:gd name="connsiteY4" fmla="*/ 0 h 519440"/>
              <a:gd name="connsiteX0" fmla="*/ 0 w 4237690"/>
              <a:gd name="connsiteY0" fmla="*/ 57175 h 625205"/>
              <a:gd name="connsiteX1" fmla="*/ 953037 w 4237690"/>
              <a:gd name="connsiteY1" fmla="*/ 371451 h 625205"/>
              <a:gd name="connsiteX2" fmla="*/ 1951249 w 4237690"/>
              <a:gd name="connsiteY2" fmla="*/ 624824 h 625205"/>
              <a:gd name="connsiteX3" fmla="*/ 2942822 w 4237690"/>
              <a:gd name="connsiteY3" fmla="*/ 418866 h 625205"/>
              <a:gd name="connsiteX4" fmla="*/ 4237690 w 4237690"/>
              <a:gd name="connsiteY4" fmla="*/ 0 h 625205"/>
              <a:gd name="connsiteX0" fmla="*/ 0 w 4237690"/>
              <a:gd name="connsiteY0" fmla="*/ 57175 h 626470"/>
              <a:gd name="connsiteX1" fmla="*/ 953037 w 4237690"/>
              <a:gd name="connsiteY1" fmla="*/ 371451 h 626470"/>
              <a:gd name="connsiteX2" fmla="*/ 1951249 w 4237690"/>
              <a:gd name="connsiteY2" fmla="*/ 624824 h 626470"/>
              <a:gd name="connsiteX3" fmla="*/ 2998663 w 4237690"/>
              <a:gd name="connsiteY3" fmla="*/ 458509 h 626470"/>
              <a:gd name="connsiteX4" fmla="*/ 4237690 w 4237690"/>
              <a:gd name="connsiteY4" fmla="*/ 0 h 626470"/>
              <a:gd name="connsiteX0" fmla="*/ 0 w 4237690"/>
              <a:gd name="connsiteY0" fmla="*/ 57175 h 626470"/>
              <a:gd name="connsiteX1" fmla="*/ 953037 w 4237690"/>
              <a:gd name="connsiteY1" fmla="*/ 371451 h 626470"/>
              <a:gd name="connsiteX2" fmla="*/ 1951249 w 4237690"/>
              <a:gd name="connsiteY2" fmla="*/ 624824 h 626470"/>
              <a:gd name="connsiteX3" fmla="*/ 2998663 w 4237690"/>
              <a:gd name="connsiteY3" fmla="*/ 458509 h 626470"/>
              <a:gd name="connsiteX4" fmla="*/ 4237690 w 4237690"/>
              <a:gd name="connsiteY4" fmla="*/ 0 h 626470"/>
              <a:gd name="connsiteX0" fmla="*/ 0 w 4237690"/>
              <a:gd name="connsiteY0" fmla="*/ 57175 h 626116"/>
              <a:gd name="connsiteX1" fmla="*/ 897196 w 4237690"/>
              <a:gd name="connsiteY1" fmla="*/ 382777 h 626116"/>
              <a:gd name="connsiteX2" fmla="*/ 1951249 w 4237690"/>
              <a:gd name="connsiteY2" fmla="*/ 624824 h 626116"/>
              <a:gd name="connsiteX3" fmla="*/ 2998663 w 4237690"/>
              <a:gd name="connsiteY3" fmla="*/ 458509 h 626116"/>
              <a:gd name="connsiteX4" fmla="*/ 4237690 w 4237690"/>
              <a:gd name="connsiteY4" fmla="*/ 0 h 62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7690" h="626116">
                <a:moveTo>
                  <a:pt x="0" y="57175"/>
                </a:moveTo>
                <a:cubicBezTo>
                  <a:pt x="370267" y="176841"/>
                  <a:pt x="571988" y="288169"/>
                  <a:pt x="897196" y="382777"/>
                </a:cubicBezTo>
                <a:cubicBezTo>
                  <a:pt x="1222404" y="477385"/>
                  <a:pt x="1601005" y="612202"/>
                  <a:pt x="1951249" y="624824"/>
                </a:cubicBezTo>
                <a:cubicBezTo>
                  <a:pt x="2301493" y="637446"/>
                  <a:pt x="2590832" y="555823"/>
                  <a:pt x="2998663" y="458509"/>
                </a:cubicBezTo>
                <a:cubicBezTo>
                  <a:pt x="3406494" y="338541"/>
                  <a:pt x="3929671" y="143633"/>
                  <a:pt x="4237690" y="0"/>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2" name="Freeform 41"/>
          <p:cNvSpPr/>
          <p:nvPr/>
        </p:nvSpPr>
        <p:spPr>
          <a:xfrm>
            <a:off x="4556972" y="1760145"/>
            <a:ext cx="4266557" cy="726242"/>
          </a:xfrm>
          <a:custGeom>
            <a:avLst/>
            <a:gdLst>
              <a:gd name="connsiteX0" fmla="*/ 0 w 4234314"/>
              <a:gd name="connsiteY0" fmla="*/ 0 h 816903"/>
              <a:gd name="connsiteX1" fmla="*/ 650383 w 4234314"/>
              <a:gd name="connsiteY1" fmla="*/ 547352 h 816903"/>
              <a:gd name="connsiteX2" fmla="*/ 1345842 w 4234314"/>
              <a:gd name="connsiteY2" fmla="*/ 734095 h 816903"/>
              <a:gd name="connsiteX3" fmla="*/ 2253803 w 4234314"/>
              <a:gd name="connsiteY3" fmla="*/ 811369 h 816903"/>
              <a:gd name="connsiteX4" fmla="*/ 3374265 w 4234314"/>
              <a:gd name="connsiteY4" fmla="*/ 592428 h 816903"/>
              <a:gd name="connsiteX5" fmla="*/ 4230710 w 4234314"/>
              <a:gd name="connsiteY5" fmla="*/ 302653 h 816903"/>
              <a:gd name="connsiteX0" fmla="*/ 0 w 4240722"/>
              <a:gd name="connsiteY0" fmla="*/ 0 h 816903"/>
              <a:gd name="connsiteX1" fmla="*/ 650383 w 4240722"/>
              <a:gd name="connsiteY1" fmla="*/ 547352 h 816903"/>
              <a:gd name="connsiteX2" fmla="*/ 1345842 w 4240722"/>
              <a:gd name="connsiteY2" fmla="*/ 734095 h 816903"/>
              <a:gd name="connsiteX3" fmla="*/ 2253803 w 4240722"/>
              <a:gd name="connsiteY3" fmla="*/ 811369 h 816903"/>
              <a:gd name="connsiteX4" fmla="*/ 3374265 w 4240722"/>
              <a:gd name="connsiteY4" fmla="*/ 592428 h 816903"/>
              <a:gd name="connsiteX5" fmla="*/ 4237149 w 4240722"/>
              <a:gd name="connsiteY5" fmla="*/ 270455 h 816903"/>
              <a:gd name="connsiteX0" fmla="*/ 0 w 4253601"/>
              <a:gd name="connsiteY0" fmla="*/ 0 h 855540"/>
              <a:gd name="connsiteX1" fmla="*/ 663262 w 4253601"/>
              <a:gd name="connsiteY1" fmla="*/ 585989 h 855540"/>
              <a:gd name="connsiteX2" fmla="*/ 1358721 w 4253601"/>
              <a:gd name="connsiteY2" fmla="*/ 772732 h 855540"/>
              <a:gd name="connsiteX3" fmla="*/ 2266682 w 4253601"/>
              <a:gd name="connsiteY3" fmla="*/ 850006 h 855540"/>
              <a:gd name="connsiteX4" fmla="*/ 3387144 w 4253601"/>
              <a:gd name="connsiteY4" fmla="*/ 631065 h 855540"/>
              <a:gd name="connsiteX5" fmla="*/ 4250028 w 4253601"/>
              <a:gd name="connsiteY5" fmla="*/ 309092 h 855540"/>
              <a:gd name="connsiteX0" fmla="*/ 0 w 4253601"/>
              <a:gd name="connsiteY0" fmla="*/ 0 h 856160"/>
              <a:gd name="connsiteX1" fmla="*/ 734095 w 4253601"/>
              <a:gd name="connsiteY1" fmla="*/ 534474 h 856160"/>
              <a:gd name="connsiteX2" fmla="*/ 1358721 w 4253601"/>
              <a:gd name="connsiteY2" fmla="*/ 772732 h 856160"/>
              <a:gd name="connsiteX3" fmla="*/ 2266682 w 4253601"/>
              <a:gd name="connsiteY3" fmla="*/ 850006 h 856160"/>
              <a:gd name="connsiteX4" fmla="*/ 3387144 w 4253601"/>
              <a:gd name="connsiteY4" fmla="*/ 631065 h 856160"/>
              <a:gd name="connsiteX5" fmla="*/ 4250028 w 4253601"/>
              <a:gd name="connsiteY5" fmla="*/ 309092 h 856160"/>
              <a:gd name="connsiteX0" fmla="*/ 0 w 4253601"/>
              <a:gd name="connsiteY0" fmla="*/ 0 h 851984"/>
              <a:gd name="connsiteX1" fmla="*/ 734095 w 4253601"/>
              <a:gd name="connsiteY1" fmla="*/ 534474 h 851984"/>
              <a:gd name="connsiteX2" fmla="*/ 1410236 w 4253601"/>
              <a:gd name="connsiteY2" fmla="*/ 727656 h 851984"/>
              <a:gd name="connsiteX3" fmla="*/ 2266682 w 4253601"/>
              <a:gd name="connsiteY3" fmla="*/ 850006 h 851984"/>
              <a:gd name="connsiteX4" fmla="*/ 3387144 w 4253601"/>
              <a:gd name="connsiteY4" fmla="*/ 631065 h 851984"/>
              <a:gd name="connsiteX5" fmla="*/ 4250028 w 4253601"/>
              <a:gd name="connsiteY5" fmla="*/ 309092 h 851984"/>
              <a:gd name="connsiteX0" fmla="*/ 0 w 4253584"/>
              <a:gd name="connsiteY0" fmla="*/ 0 h 789836"/>
              <a:gd name="connsiteX1" fmla="*/ 734095 w 4253584"/>
              <a:gd name="connsiteY1" fmla="*/ 534474 h 789836"/>
              <a:gd name="connsiteX2" fmla="*/ 1410236 w 4253584"/>
              <a:gd name="connsiteY2" fmla="*/ 727656 h 789836"/>
              <a:gd name="connsiteX3" fmla="*/ 2286000 w 4253584"/>
              <a:gd name="connsiteY3" fmla="*/ 785612 h 789836"/>
              <a:gd name="connsiteX4" fmla="*/ 3387144 w 4253584"/>
              <a:gd name="connsiteY4" fmla="*/ 631065 h 789836"/>
              <a:gd name="connsiteX5" fmla="*/ 4250028 w 4253584"/>
              <a:gd name="connsiteY5" fmla="*/ 309092 h 789836"/>
              <a:gd name="connsiteX0" fmla="*/ 0 w 4253584"/>
              <a:gd name="connsiteY0" fmla="*/ 0 h 791845"/>
              <a:gd name="connsiteX1" fmla="*/ 734095 w 4253584"/>
              <a:gd name="connsiteY1" fmla="*/ 534474 h 791845"/>
              <a:gd name="connsiteX2" fmla="*/ 1410236 w 4253584"/>
              <a:gd name="connsiteY2" fmla="*/ 727656 h 791845"/>
              <a:gd name="connsiteX3" fmla="*/ 2286000 w 4253584"/>
              <a:gd name="connsiteY3" fmla="*/ 785612 h 791845"/>
              <a:gd name="connsiteX4" fmla="*/ 3387144 w 4253584"/>
              <a:gd name="connsiteY4" fmla="*/ 598868 h 791845"/>
              <a:gd name="connsiteX5" fmla="*/ 4250028 w 4253584"/>
              <a:gd name="connsiteY5" fmla="*/ 309092 h 791845"/>
              <a:gd name="connsiteX0" fmla="*/ 0 w 4401691"/>
              <a:gd name="connsiteY0" fmla="*/ 0 h 804723"/>
              <a:gd name="connsiteX1" fmla="*/ 882202 w 4401691"/>
              <a:gd name="connsiteY1" fmla="*/ 547352 h 804723"/>
              <a:gd name="connsiteX2" fmla="*/ 1558343 w 4401691"/>
              <a:gd name="connsiteY2" fmla="*/ 740534 h 804723"/>
              <a:gd name="connsiteX3" fmla="*/ 2434107 w 4401691"/>
              <a:gd name="connsiteY3" fmla="*/ 798490 h 804723"/>
              <a:gd name="connsiteX4" fmla="*/ 3535251 w 4401691"/>
              <a:gd name="connsiteY4" fmla="*/ 611746 h 804723"/>
              <a:gd name="connsiteX5" fmla="*/ 4398135 w 4401691"/>
              <a:gd name="connsiteY5" fmla="*/ 321970 h 804723"/>
              <a:gd name="connsiteX0" fmla="*/ 0 w 4401691"/>
              <a:gd name="connsiteY0" fmla="*/ 0 h 804723"/>
              <a:gd name="connsiteX1" fmla="*/ 882202 w 4401691"/>
              <a:gd name="connsiteY1" fmla="*/ 547352 h 804723"/>
              <a:gd name="connsiteX2" fmla="*/ 1558343 w 4401691"/>
              <a:gd name="connsiteY2" fmla="*/ 740534 h 804723"/>
              <a:gd name="connsiteX3" fmla="*/ 2434107 w 4401691"/>
              <a:gd name="connsiteY3" fmla="*/ 798490 h 804723"/>
              <a:gd name="connsiteX4" fmla="*/ 3535251 w 4401691"/>
              <a:gd name="connsiteY4" fmla="*/ 611746 h 804723"/>
              <a:gd name="connsiteX5" fmla="*/ 4398135 w 4401691"/>
              <a:gd name="connsiteY5" fmla="*/ 321970 h 804723"/>
              <a:gd name="connsiteX0" fmla="*/ 0 w 4401691"/>
              <a:gd name="connsiteY0" fmla="*/ 0 h 798751"/>
              <a:gd name="connsiteX1" fmla="*/ 882202 w 4401691"/>
              <a:gd name="connsiteY1" fmla="*/ 547352 h 798751"/>
              <a:gd name="connsiteX2" fmla="*/ 1693571 w 4401691"/>
              <a:gd name="connsiteY2" fmla="*/ 573109 h 798751"/>
              <a:gd name="connsiteX3" fmla="*/ 2434107 w 4401691"/>
              <a:gd name="connsiteY3" fmla="*/ 798490 h 798751"/>
              <a:gd name="connsiteX4" fmla="*/ 3535251 w 4401691"/>
              <a:gd name="connsiteY4" fmla="*/ 611746 h 798751"/>
              <a:gd name="connsiteX5" fmla="*/ 4398135 w 4401691"/>
              <a:gd name="connsiteY5" fmla="*/ 321970 h 798751"/>
              <a:gd name="connsiteX0" fmla="*/ 0 w 4401691"/>
              <a:gd name="connsiteY0" fmla="*/ 0 h 798751"/>
              <a:gd name="connsiteX1" fmla="*/ 1036748 w 4401691"/>
              <a:gd name="connsiteY1" fmla="*/ 463640 h 798751"/>
              <a:gd name="connsiteX2" fmla="*/ 1693571 w 4401691"/>
              <a:gd name="connsiteY2" fmla="*/ 573109 h 798751"/>
              <a:gd name="connsiteX3" fmla="*/ 2434107 w 4401691"/>
              <a:gd name="connsiteY3" fmla="*/ 798490 h 798751"/>
              <a:gd name="connsiteX4" fmla="*/ 3535251 w 4401691"/>
              <a:gd name="connsiteY4" fmla="*/ 611746 h 798751"/>
              <a:gd name="connsiteX5" fmla="*/ 4398135 w 4401691"/>
              <a:gd name="connsiteY5" fmla="*/ 321970 h 798751"/>
              <a:gd name="connsiteX0" fmla="*/ 0 w 4401691"/>
              <a:gd name="connsiteY0" fmla="*/ 0 h 798751"/>
              <a:gd name="connsiteX1" fmla="*/ 1036748 w 4401691"/>
              <a:gd name="connsiteY1" fmla="*/ 463640 h 798751"/>
              <a:gd name="connsiteX2" fmla="*/ 1693571 w 4401691"/>
              <a:gd name="connsiteY2" fmla="*/ 573109 h 798751"/>
              <a:gd name="connsiteX3" fmla="*/ 2434107 w 4401691"/>
              <a:gd name="connsiteY3" fmla="*/ 798490 h 798751"/>
              <a:gd name="connsiteX4" fmla="*/ 3535251 w 4401691"/>
              <a:gd name="connsiteY4" fmla="*/ 611746 h 798751"/>
              <a:gd name="connsiteX5" fmla="*/ 4398135 w 4401691"/>
              <a:gd name="connsiteY5" fmla="*/ 321970 h 798751"/>
              <a:gd name="connsiteX0" fmla="*/ 0 w 4401673"/>
              <a:gd name="connsiteY0" fmla="*/ 0 h 621336"/>
              <a:gd name="connsiteX1" fmla="*/ 1036748 w 4401673"/>
              <a:gd name="connsiteY1" fmla="*/ 463640 h 621336"/>
              <a:gd name="connsiteX2" fmla="*/ 1693571 w 4401673"/>
              <a:gd name="connsiteY2" fmla="*/ 573109 h 621336"/>
              <a:gd name="connsiteX3" fmla="*/ 2453425 w 4401673"/>
              <a:gd name="connsiteY3" fmla="*/ 553792 h 621336"/>
              <a:gd name="connsiteX4" fmla="*/ 3535251 w 4401673"/>
              <a:gd name="connsiteY4" fmla="*/ 611746 h 621336"/>
              <a:gd name="connsiteX5" fmla="*/ 4398135 w 4401673"/>
              <a:gd name="connsiteY5" fmla="*/ 321970 h 621336"/>
              <a:gd name="connsiteX0" fmla="*/ 0 w 4401673"/>
              <a:gd name="connsiteY0" fmla="*/ 0 h 619050"/>
              <a:gd name="connsiteX1" fmla="*/ 1036748 w 4401673"/>
              <a:gd name="connsiteY1" fmla="*/ 463640 h 619050"/>
              <a:gd name="connsiteX2" fmla="*/ 1693571 w 4401673"/>
              <a:gd name="connsiteY2" fmla="*/ 573109 h 619050"/>
              <a:gd name="connsiteX3" fmla="*/ 2453425 w 4401673"/>
              <a:gd name="connsiteY3" fmla="*/ 553792 h 619050"/>
              <a:gd name="connsiteX4" fmla="*/ 3535251 w 4401673"/>
              <a:gd name="connsiteY4" fmla="*/ 611746 h 619050"/>
              <a:gd name="connsiteX5" fmla="*/ 4398135 w 4401673"/>
              <a:gd name="connsiteY5" fmla="*/ 321970 h 619050"/>
              <a:gd name="connsiteX0" fmla="*/ 0 w 4401156"/>
              <a:gd name="connsiteY0" fmla="*/ 0 h 582691"/>
              <a:gd name="connsiteX1" fmla="*/ 1036748 w 4401156"/>
              <a:gd name="connsiteY1" fmla="*/ 463640 h 582691"/>
              <a:gd name="connsiteX2" fmla="*/ 1693571 w 4401156"/>
              <a:gd name="connsiteY2" fmla="*/ 573109 h 582691"/>
              <a:gd name="connsiteX3" fmla="*/ 2453425 w 4401156"/>
              <a:gd name="connsiteY3" fmla="*/ 553792 h 582691"/>
              <a:gd name="connsiteX4" fmla="*/ 3425780 w 4401156"/>
              <a:gd name="connsiteY4" fmla="*/ 367048 h 582691"/>
              <a:gd name="connsiteX5" fmla="*/ 4398135 w 4401156"/>
              <a:gd name="connsiteY5" fmla="*/ 321970 h 582691"/>
              <a:gd name="connsiteX0" fmla="*/ 0 w 4247239"/>
              <a:gd name="connsiteY0" fmla="*/ 0 h 582691"/>
              <a:gd name="connsiteX1" fmla="*/ 1036748 w 4247239"/>
              <a:gd name="connsiteY1" fmla="*/ 463640 h 582691"/>
              <a:gd name="connsiteX2" fmla="*/ 1693571 w 4247239"/>
              <a:gd name="connsiteY2" fmla="*/ 573109 h 582691"/>
              <a:gd name="connsiteX3" fmla="*/ 2453425 w 4247239"/>
              <a:gd name="connsiteY3" fmla="*/ 553792 h 582691"/>
              <a:gd name="connsiteX4" fmla="*/ 3425780 w 4247239"/>
              <a:gd name="connsiteY4" fmla="*/ 367048 h 582691"/>
              <a:gd name="connsiteX5" fmla="*/ 4243588 w 4247239"/>
              <a:gd name="connsiteY5" fmla="*/ 173863 h 582691"/>
              <a:gd name="connsiteX0" fmla="*/ 0 w 4266557"/>
              <a:gd name="connsiteY0" fmla="*/ 0 h 595570"/>
              <a:gd name="connsiteX1" fmla="*/ 1056066 w 4266557"/>
              <a:gd name="connsiteY1" fmla="*/ 476519 h 595570"/>
              <a:gd name="connsiteX2" fmla="*/ 1712889 w 4266557"/>
              <a:gd name="connsiteY2" fmla="*/ 585988 h 595570"/>
              <a:gd name="connsiteX3" fmla="*/ 2472743 w 4266557"/>
              <a:gd name="connsiteY3" fmla="*/ 566671 h 595570"/>
              <a:gd name="connsiteX4" fmla="*/ 3445098 w 4266557"/>
              <a:gd name="connsiteY4" fmla="*/ 379927 h 595570"/>
              <a:gd name="connsiteX5" fmla="*/ 4262906 w 4266557"/>
              <a:gd name="connsiteY5" fmla="*/ 186742 h 595570"/>
              <a:gd name="connsiteX0" fmla="*/ 0 w 4266557"/>
              <a:gd name="connsiteY0" fmla="*/ 0 h 541974"/>
              <a:gd name="connsiteX1" fmla="*/ 1056066 w 4266557"/>
              <a:gd name="connsiteY1" fmla="*/ 422923 h 541974"/>
              <a:gd name="connsiteX2" fmla="*/ 1712889 w 4266557"/>
              <a:gd name="connsiteY2" fmla="*/ 532392 h 541974"/>
              <a:gd name="connsiteX3" fmla="*/ 2472743 w 4266557"/>
              <a:gd name="connsiteY3" fmla="*/ 513075 h 541974"/>
              <a:gd name="connsiteX4" fmla="*/ 3445098 w 4266557"/>
              <a:gd name="connsiteY4" fmla="*/ 326331 h 541974"/>
              <a:gd name="connsiteX5" fmla="*/ 4262906 w 4266557"/>
              <a:gd name="connsiteY5" fmla="*/ 133146 h 541974"/>
              <a:gd name="connsiteX0" fmla="*/ 0 w 4266557"/>
              <a:gd name="connsiteY0" fmla="*/ 0 h 565552"/>
              <a:gd name="connsiteX1" fmla="*/ 1056066 w 4266557"/>
              <a:gd name="connsiteY1" fmla="*/ 422923 h 565552"/>
              <a:gd name="connsiteX2" fmla="*/ 1712889 w 4266557"/>
              <a:gd name="connsiteY2" fmla="*/ 561009 h 565552"/>
              <a:gd name="connsiteX3" fmla="*/ 2472743 w 4266557"/>
              <a:gd name="connsiteY3" fmla="*/ 513075 h 565552"/>
              <a:gd name="connsiteX4" fmla="*/ 3445098 w 4266557"/>
              <a:gd name="connsiteY4" fmla="*/ 326331 h 565552"/>
              <a:gd name="connsiteX5" fmla="*/ 4262906 w 4266557"/>
              <a:gd name="connsiteY5" fmla="*/ 133146 h 565552"/>
              <a:gd name="connsiteX0" fmla="*/ 0 w 4266557"/>
              <a:gd name="connsiteY0" fmla="*/ 0 h 592451"/>
              <a:gd name="connsiteX1" fmla="*/ 1056066 w 4266557"/>
              <a:gd name="connsiteY1" fmla="*/ 422923 h 592451"/>
              <a:gd name="connsiteX2" fmla="*/ 1698929 w 4266557"/>
              <a:gd name="connsiteY2" fmla="*/ 589625 h 592451"/>
              <a:gd name="connsiteX3" fmla="*/ 2472743 w 4266557"/>
              <a:gd name="connsiteY3" fmla="*/ 513075 h 592451"/>
              <a:gd name="connsiteX4" fmla="*/ 3445098 w 4266557"/>
              <a:gd name="connsiteY4" fmla="*/ 326331 h 592451"/>
              <a:gd name="connsiteX5" fmla="*/ 4262906 w 4266557"/>
              <a:gd name="connsiteY5" fmla="*/ 133146 h 592451"/>
              <a:gd name="connsiteX0" fmla="*/ 0 w 4266557"/>
              <a:gd name="connsiteY0" fmla="*/ 0 h 591648"/>
              <a:gd name="connsiteX1" fmla="*/ 1014185 w 4266557"/>
              <a:gd name="connsiteY1" fmla="*/ 440092 h 591648"/>
              <a:gd name="connsiteX2" fmla="*/ 1698929 w 4266557"/>
              <a:gd name="connsiteY2" fmla="*/ 589625 h 591648"/>
              <a:gd name="connsiteX3" fmla="*/ 2472743 w 4266557"/>
              <a:gd name="connsiteY3" fmla="*/ 513075 h 591648"/>
              <a:gd name="connsiteX4" fmla="*/ 3445098 w 4266557"/>
              <a:gd name="connsiteY4" fmla="*/ 326331 h 591648"/>
              <a:gd name="connsiteX5" fmla="*/ 4262906 w 4266557"/>
              <a:gd name="connsiteY5" fmla="*/ 133146 h 591648"/>
              <a:gd name="connsiteX0" fmla="*/ 0 w 4266557"/>
              <a:gd name="connsiteY0" fmla="*/ 0 h 595475"/>
              <a:gd name="connsiteX1" fmla="*/ 1014185 w 4266557"/>
              <a:gd name="connsiteY1" fmla="*/ 440092 h 595475"/>
              <a:gd name="connsiteX2" fmla="*/ 1698929 w 4266557"/>
              <a:gd name="connsiteY2" fmla="*/ 589625 h 595475"/>
              <a:gd name="connsiteX3" fmla="*/ 2493683 w 4266557"/>
              <a:gd name="connsiteY3" fmla="*/ 541692 h 595475"/>
              <a:gd name="connsiteX4" fmla="*/ 3445098 w 4266557"/>
              <a:gd name="connsiteY4" fmla="*/ 326331 h 595475"/>
              <a:gd name="connsiteX5" fmla="*/ 4262906 w 4266557"/>
              <a:gd name="connsiteY5" fmla="*/ 133146 h 5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557" h="595475">
                <a:moveTo>
                  <a:pt x="0" y="0"/>
                </a:moveTo>
                <a:cubicBezTo>
                  <a:pt x="238796" y="212501"/>
                  <a:pt x="731030" y="341821"/>
                  <a:pt x="1014185" y="440092"/>
                </a:cubicBezTo>
                <a:cubicBezTo>
                  <a:pt x="1297340" y="538363"/>
                  <a:pt x="1452346" y="572692"/>
                  <a:pt x="1698929" y="589625"/>
                </a:cubicBezTo>
                <a:cubicBezTo>
                  <a:pt x="1945512" y="606558"/>
                  <a:pt x="2202655" y="585574"/>
                  <a:pt x="2493683" y="541692"/>
                </a:cubicBezTo>
                <a:cubicBezTo>
                  <a:pt x="2784711" y="497810"/>
                  <a:pt x="3146738" y="389653"/>
                  <a:pt x="3445098" y="326331"/>
                </a:cubicBezTo>
                <a:cubicBezTo>
                  <a:pt x="3743459" y="263010"/>
                  <a:pt x="4317641" y="81631"/>
                  <a:pt x="4262906" y="133146"/>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cxnSp>
        <p:nvCxnSpPr>
          <p:cNvPr id="45" name="Straight Connector 44"/>
          <p:cNvCxnSpPr/>
          <p:nvPr/>
        </p:nvCxnSpPr>
        <p:spPr>
          <a:xfrm>
            <a:off x="4172647" y="689019"/>
            <a:ext cx="511345" cy="0"/>
          </a:xfrm>
          <a:prstGeom prst="line">
            <a:avLst/>
          </a:prstGeom>
          <a:ln/>
        </p:spPr>
        <p:style>
          <a:lnRef idx="2">
            <a:schemeClr val="accent3"/>
          </a:lnRef>
          <a:fillRef idx="0">
            <a:schemeClr val="accent3"/>
          </a:fillRef>
          <a:effectRef idx="1">
            <a:schemeClr val="accent3"/>
          </a:effectRef>
          <a:fontRef idx="minor">
            <a:schemeClr val="tx1"/>
          </a:fontRef>
        </p:style>
      </p:cxnSp>
      <p:sp>
        <p:nvSpPr>
          <p:cNvPr id="46" name="Rectangle 7"/>
          <p:cNvSpPr txBox="1">
            <a:spLocks noChangeArrowheads="1"/>
          </p:cNvSpPr>
          <p:nvPr/>
        </p:nvSpPr>
        <p:spPr>
          <a:xfrm>
            <a:off x="4730464"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600" dirty="0"/>
              <a:t>Load distributed over multiple spans </a:t>
            </a:r>
          </a:p>
          <a:p>
            <a:pPr marL="609600" indent="-609600">
              <a:buFontTx/>
              <a:buNone/>
            </a:pPr>
            <a:endParaRPr lang="en-US" altLang="en-US" dirty="0">
              <a:solidFill>
                <a:srgbClr val="FFFF00"/>
              </a:solidFill>
            </a:endParaRPr>
          </a:p>
        </p:txBody>
      </p:sp>
      <p:sp>
        <p:nvSpPr>
          <p:cNvPr id="60" name="Flowchart: Connector 59"/>
          <p:cNvSpPr>
            <a:spLocks noChangeAspect="1"/>
          </p:cNvSpPr>
          <p:nvPr/>
        </p:nvSpPr>
        <p:spPr>
          <a:xfrm>
            <a:off x="3349633" y="1427957"/>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1" name="Flowchart: Connector 60"/>
          <p:cNvSpPr>
            <a:spLocks noChangeAspect="1"/>
          </p:cNvSpPr>
          <p:nvPr/>
        </p:nvSpPr>
        <p:spPr>
          <a:xfrm>
            <a:off x="3459363" y="1537687"/>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2" name="Flowchart: Connector 61"/>
          <p:cNvSpPr>
            <a:spLocks noChangeAspect="1"/>
          </p:cNvSpPr>
          <p:nvPr/>
        </p:nvSpPr>
        <p:spPr>
          <a:xfrm>
            <a:off x="3722135" y="1427956"/>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3" name="Flowchart: Connector 62"/>
          <p:cNvSpPr>
            <a:spLocks noChangeAspect="1"/>
          </p:cNvSpPr>
          <p:nvPr/>
        </p:nvSpPr>
        <p:spPr>
          <a:xfrm>
            <a:off x="3831865" y="1537686"/>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4" name="Flowchart: Connector 63"/>
          <p:cNvSpPr>
            <a:spLocks noChangeAspect="1"/>
          </p:cNvSpPr>
          <p:nvPr/>
        </p:nvSpPr>
        <p:spPr>
          <a:xfrm>
            <a:off x="4101248" y="1427956"/>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5" name="Flowchart: Connector 64"/>
          <p:cNvSpPr>
            <a:spLocks noChangeAspect="1"/>
          </p:cNvSpPr>
          <p:nvPr/>
        </p:nvSpPr>
        <p:spPr>
          <a:xfrm>
            <a:off x="4210978" y="1537686"/>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6" name="Flowchart: Connector 65"/>
          <p:cNvSpPr>
            <a:spLocks noChangeAspect="1"/>
          </p:cNvSpPr>
          <p:nvPr/>
        </p:nvSpPr>
        <p:spPr>
          <a:xfrm>
            <a:off x="1846405" y="1443954"/>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7" name="Flowchart: Connector 66"/>
          <p:cNvSpPr>
            <a:spLocks noChangeAspect="1"/>
          </p:cNvSpPr>
          <p:nvPr/>
        </p:nvSpPr>
        <p:spPr>
          <a:xfrm>
            <a:off x="1956135" y="1553684"/>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8" name="Flowchart: Connector 67"/>
          <p:cNvSpPr>
            <a:spLocks noChangeAspect="1"/>
          </p:cNvSpPr>
          <p:nvPr/>
        </p:nvSpPr>
        <p:spPr>
          <a:xfrm>
            <a:off x="2218907" y="1443953"/>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0" name="Flowchart: Connector 69"/>
          <p:cNvSpPr>
            <a:spLocks noChangeAspect="1"/>
          </p:cNvSpPr>
          <p:nvPr/>
        </p:nvSpPr>
        <p:spPr>
          <a:xfrm>
            <a:off x="2328637" y="1553683"/>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1" name="Flowchart: Connector 70"/>
          <p:cNvSpPr>
            <a:spLocks noChangeAspect="1"/>
          </p:cNvSpPr>
          <p:nvPr/>
        </p:nvSpPr>
        <p:spPr>
          <a:xfrm>
            <a:off x="2598020" y="1443953"/>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72" name="Flowchart: Connector 71"/>
          <p:cNvSpPr>
            <a:spLocks noChangeAspect="1"/>
          </p:cNvSpPr>
          <p:nvPr/>
        </p:nvSpPr>
        <p:spPr>
          <a:xfrm>
            <a:off x="2707750" y="1553683"/>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40107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28"/>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29"/>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30"/>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31"/>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25 0 E" pathEditMode="relative" ptsTypes="">
                                      <p:cBhvr>
                                        <p:cTn id="14" dur="2000" fill="hold"/>
                                        <p:tgtEl>
                                          <p:spTgt spid="32"/>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2000" fill="hold"/>
                                        <p:tgtEl>
                                          <p:spTgt spid="33"/>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 0 L 0.25 0 E" pathEditMode="relative" ptsTypes="">
                                      <p:cBhvr>
                                        <p:cTn id="18" dur="2000" fill="hold"/>
                                        <p:tgtEl>
                                          <p:spTgt spid="34"/>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2000" fill="hold"/>
                                        <p:tgtEl>
                                          <p:spTgt spid="35"/>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2000" fill="hold"/>
                                        <p:tgtEl>
                                          <p:spTgt spid="60"/>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2000" fill="hold"/>
                                        <p:tgtEl>
                                          <p:spTgt spid="61"/>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2000" fill="hold"/>
                                        <p:tgtEl>
                                          <p:spTgt spid="62"/>
                                        </p:tgtEl>
                                        <p:attrNameLst>
                                          <p:attrName>ppt_x</p:attrName>
                                          <p:attrName>ppt_y</p:attrName>
                                        </p:attrNameLst>
                                      </p:cBhvr>
                                    </p:animMotion>
                                  </p:childTnLst>
                                </p:cTn>
                              </p:par>
                              <p:par>
                                <p:cTn id="27" presetID="63" presetClass="path" presetSubtype="0" accel="50000" decel="50000" fill="hold" grpId="0" nodeType="withEffect">
                                  <p:stCondLst>
                                    <p:cond delay="0"/>
                                  </p:stCondLst>
                                  <p:childTnLst>
                                    <p:animMotion origin="layout" path="M 0 0 L 0.25 0 E" pathEditMode="relative" ptsTypes="">
                                      <p:cBhvr>
                                        <p:cTn id="28" dur="2000" fill="hold"/>
                                        <p:tgtEl>
                                          <p:spTgt spid="63"/>
                                        </p:tgtEl>
                                        <p:attrNameLst>
                                          <p:attrName>ppt_x</p:attrName>
                                          <p:attrName>ppt_y</p:attrName>
                                        </p:attrNameLst>
                                      </p:cBhvr>
                                    </p:animMotion>
                                  </p:childTnLst>
                                </p:cTn>
                              </p:par>
                              <p:par>
                                <p:cTn id="29" presetID="63" presetClass="path" presetSubtype="0" accel="50000" decel="50000" fill="hold" grpId="0" nodeType="withEffect">
                                  <p:stCondLst>
                                    <p:cond delay="0"/>
                                  </p:stCondLst>
                                  <p:childTnLst>
                                    <p:animMotion origin="layout" path="M 0 0 L 0.25 0 E" pathEditMode="relative" ptsTypes="">
                                      <p:cBhvr>
                                        <p:cTn id="30" dur="2000" fill="hold"/>
                                        <p:tgtEl>
                                          <p:spTgt spid="64"/>
                                        </p:tgtEl>
                                        <p:attrNameLst>
                                          <p:attrName>ppt_x</p:attrName>
                                          <p:attrName>ppt_y</p:attrName>
                                        </p:attrNameLst>
                                      </p:cBhvr>
                                    </p:animMotion>
                                  </p:childTnLst>
                                </p:cTn>
                              </p:par>
                              <p:par>
                                <p:cTn id="31" presetID="63" presetClass="path" presetSubtype="0" accel="50000" decel="50000" fill="hold" grpId="0" nodeType="withEffect">
                                  <p:stCondLst>
                                    <p:cond delay="0"/>
                                  </p:stCondLst>
                                  <p:childTnLst>
                                    <p:animMotion origin="layout" path="M 0 0 L 0.25 0 E" pathEditMode="relative" ptsTypes="">
                                      <p:cBhvr>
                                        <p:cTn id="32" dur="2000" fill="hold"/>
                                        <p:tgtEl>
                                          <p:spTgt spid="65"/>
                                        </p:tgtEl>
                                        <p:attrNameLst>
                                          <p:attrName>ppt_x</p:attrName>
                                          <p:attrName>ppt_y</p:attrName>
                                        </p:attrNameLst>
                                      </p:cBhvr>
                                    </p:animMotion>
                                  </p:childTnLst>
                                </p:cTn>
                              </p:par>
                              <p:par>
                                <p:cTn id="33" presetID="63" presetClass="path" presetSubtype="0" accel="50000" decel="50000" fill="hold" grpId="0" nodeType="withEffect">
                                  <p:stCondLst>
                                    <p:cond delay="0"/>
                                  </p:stCondLst>
                                  <p:childTnLst>
                                    <p:animMotion origin="layout" path="M 0 0 L 0.25 0 E" pathEditMode="relative" ptsTypes="">
                                      <p:cBhvr>
                                        <p:cTn id="34" dur="2000" fill="hold"/>
                                        <p:tgtEl>
                                          <p:spTgt spid="66"/>
                                        </p:tgtEl>
                                        <p:attrNameLst>
                                          <p:attrName>ppt_x</p:attrName>
                                          <p:attrName>ppt_y</p:attrName>
                                        </p:attrNameLst>
                                      </p:cBhvr>
                                    </p:animMotion>
                                  </p:childTnLst>
                                </p:cTn>
                              </p:par>
                              <p:par>
                                <p:cTn id="35" presetID="63" presetClass="path" presetSubtype="0" accel="50000" decel="50000" fill="hold" grpId="0" nodeType="withEffect">
                                  <p:stCondLst>
                                    <p:cond delay="0"/>
                                  </p:stCondLst>
                                  <p:childTnLst>
                                    <p:animMotion origin="layout" path="M 0 0 L 0.25 0 E" pathEditMode="relative" ptsTypes="">
                                      <p:cBhvr>
                                        <p:cTn id="36" dur="2000" fill="hold"/>
                                        <p:tgtEl>
                                          <p:spTgt spid="67"/>
                                        </p:tgtEl>
                                        <p:attrNameLst>
                                          <p:attrName>ppt_x</p:attrName>
                                          <p:attrName>ppt_y</p:attrName>
                                        </p:attrNameLst>
                                      </p:cBhvr>
                                    </p:animMotion>
                                  </p:childTnLst>
                                </p:cTn>
                              </p:par>
                              <p:par>
                                <p:cTn id="37" presetID="63" presetClass="path" presetSubtype="0" accel="50000" decel="50000" fill="hold" grpId="0" nodeType="withEffect">
                                  <p:stCondLst>
                                    <p:cond delay="0"/>
                                  </p:stCondLst>
                                  <p:childTnLst>
                                    <p:animMotion origin="layout" path="M 0 0 L 0.25 0 E" pathEditMode="relative" ptsTypes="">
                                      <p:cBhvr>
                                        <p:cTn id="38" dur="2000" fill="hold"/>
                                        <p:tgtEl>
                                          <p:spTgt spid="68"/>
                                        </p:tgtEl>
                                        <p:attrNameLst>
                                          <p:attrName>ppt_x</p:attrName>
                                          <p:attrName>ppt_y</p:attrName>
                                        </p:attrNameLst>
                                      </p:cBhvr>
                                    </p:animMotion>
                                  </p:childTnLst>
                                </p:cTn>
                              </p:par>
                              <p:par>
                                <p:cTn id="39" presetID="63" presetClass="path" presetSubtype="0" accel="50000" decel="50000" fill="hold" grpId="0" nodeType="withEffect">
                                  <p:stCondLst>
                                    <p:cond delay="0"/>
                                  </p:stCondLst>
                                  <p:childTnLst>
                                    <p:animMotion origin="layout" path="M 0 0 L 0.25 0 E" pathEditMode="relative" ptsTypes="">
                                      <p:cBhvr>
                                        <p:cTn id="40" dur="2000" fill="hold"/>
                                        <p:tgtEl>
                                          <p:spTgt spid="70"/>
                                        </p:tgtEl>
                                        <p:attrNameLst>
                                          <p:attrName>ppt_x</p:attrName>
                                          <p:attrName>ppt_y</p:attrName>
                                        </p:attrNameLst>
                                      </p:cBhvr>
                                    </p:animMotion>
                                  </p:childTnLst>
                                </p:cTn>
                              </p:par>
                              <p:par>
                                <p:cTn id="41" presetID="63" presetClass="path" presetSubtype="0" accel="50000" decel="50000" fill="hold" grpId="0" nodeType="withEffect">
                                  <p:stCondLst>
                                    <p:cond delay="0"/>
                                  </p:stCondLst>
                                  <p:childTnLst>
                                    <p:animMotion origin="layout" path="M 0 0 L 0.25 0 E" pathEditMode="relative" ptsTypes="">
                                      <p:cBhvr>
                                        <p:cTn id="42" dur="2000" fill="hold"/>
                                        <p:tgtEl>
                                          <p:spTgt spid="71"/>
                                        </p:tgtEl>
                                        <p:attrNameLst>
                                          <p:attrName>ppt_x</p:attrName>
                                          <p:attrName>ppt_y</p:attrName>
                                        </p:attrNameLst>
                                      </p:cBhvr>
                                    </p:animMotion>
                                  </p:childTnLst>
                                </p:cTn>
                              </p:par>
                              <p:par>
                                <p:cTn id="43" presetID="63" presetClass="path" presetSubtype="0" accel="50000" decel="50000" fill="hold" grpId="0" nodeType="withEffect">
                                  <p:stCondLst>
                                    <p:cond delay="0"/>
                                  </p:stCondLst>
                                  <p:childTnLst>
                                    <p:animMotion origin="layout" path="M 0 0 L 0.25 0 E" pathEditMode="relative" ptsTypes="">
                                      <p:cBhvr>
                                        <p:cTn id="44"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a:spLocks/>
          </p:cNvSpPr>
          <p:nvPr/>
        </p:nvSpPr>
        <p:spPr>
          <a:xfrm>
            <a:off x="8700324" y="2279742"/>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14" name="Straight Connector 113"/>
          <p:cNvCxnSpPr>
            <a:cxnSpLocks/>
          </p:cNvCxnSpPr>
          <p:nvPr/>
        </p:nvCxnSpPr>
        <p:spPr>
          <a:xfrm flipV="1">
            <a:off x="8005509" y="2279742"/>
            <a:ext cx="699108" cy="4314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441" name="Straight Connector 18440"/>
          <p:cNvCxnSpPr>
            <a:cxnSpLocks/>
          </p:cNvCxnSpPr>
          <p:nvPr/>
        </p:nvCxnSpPr>
        <p:spPr>
          <a:xfrm>
            <a:off x="415571" y="2235866"/>
            <a:ext cx="642133" cy="370542"/>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33" name="Rectangle 18432"/>
          <p:cNvSpPr>
            <a:spLocks/>
          </p:cNvSpPr>
          <p:nvPr/>
        </p:nvSpPr>
        <p:spPr>
          <a:xfrm flipV="1">
            <a:off x="367397"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4" name="Title 1"/>
          <p:cNvSpPr>
            <a:spLocks noGrp="1"/>
          </p:cNvSpPr>
          <p:nvPr>
            <p:ph type="title"/>
          </p:nvPr>
        </p:nvSpPr>
        <p:spPr/>
        <p:txBody>
          <a:bodyPr/>
          <a:lstStyle/>
          <a:p>
            <a:r>
              <a:rPr lang="en-US" altLang="en-US" dirty="0"/>
              <a:t>Load Distribution</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39</a:t>
            </a:fld>
            <a:endParaRPr lang="en-US" dirty="0"/>
          </a:p>
        </p:txBody>
      </p:sp>
      <p:sp>
        <p:nvSpPr>
          <p:cNvPr id="69" name="Rectangle 17"/>
          <p:cNvSpPr>
            <a:spLocks noChangeArrowheads="1"/>
          </p:cNvSpPr>
          <p:nvPr/>
        </p:nvSpPr>
        <p:spPr bwMode="auto">
          <a:xfrm>
            <a:off x="367397" y="1771840"/>
            <a:ext cx="8445322" cy="87790"/>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3" name="Rectangle 2"/>
          <p:cNvSpPr>
            <a:spLocks/>
          </p:cNvSpPr>
          <p:nvPr/>
        </p:nvSpPr>
        <p:spPr>
          <a:xfrm>
            <a:off x="219746"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3" name="Rectangle 17"/>
          <p:cNvSpPr>
            <a:spLocks noChangeArrowheads="1"/>
          </p:cNvSpPr>
          <p:nvPr/>
        </p:nvSpPr>
        <p:spPr bwMode="auto">
          <a:xfrm>
            <a:off x="367397" y="1876775"/>
            <a:ext cx="8445322" cy="201930"/>
          </a:xfrm>
          <a:prstGeom prst="rect">
            <a:avLst/>
          </a:prstGeom>
          <a:solidFill>
            <a:schemeClr val="accent5">
              <a:lumMod val="75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a:solidFill>
                <a:srgbClr val="FFFF00"/>
              </a:solidFill>
            </a:endParaRPr>
          </a:p>
        </p:txBody>
      </p:sp>
      <p:sp>
        <p:nvSpPr>
          <p:cNvPr id="18436" name="Rectangle 18435"/>
          <p:cNvSpPr>
            <a:spLocks/>
          </p:cNvSpPr>
          <p:nvPr/>
        </p:nvSpPr>
        <p:spPr>
          <a:xfrm>
            <a:off x="269276"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8437" name="Rectangle 18436"/>
          <p:cNvSpPr>
            <a:spLocks/>
          </p:cNvSpPr>
          <p:nvPr/>
        </p:nvSpPr>
        <p:spPr>
          <a:xfrm>
            <a:off x="27341" y="1771839"/>
            <a:ext cx="327590" cy="1049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99" name="Rectangle 98"/>
          <p:cNvSpPr>
            <a:spLocks/>
          </p:cNvSpPr>
          <p:nvPr/>
        </p:nvSpPr>
        <p:spPr>
          <a:xfrm flipV="1">
            <a:off x="8725760" y="2086323"/>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0" name="Rectangle 99"/>
          <p:cNvSpPr>
            <a:spLocks/>
          </p:cNvSpPr>
          <p:nvPr/>
        </p:nvSpPr>
        <p:spPr>
          <a:xfrm>
            <a:off x="8685084"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1" name="Rectangle 100"/>
          <p:cNvSpPr>
            <a:spLocks/>
          </p:cNvSpPr>
          <p:nvPr/>
        </p:nvSpPr>
        <p:spPr>
          <a:xfrm>
            <a:off x="8824289" y="1876775"/>
            <a:ext cx="85655" cy="23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2" name="Rectangle 101"/>
          <p:cNvSpPr>
            <a:spLocks/>
          </p:cNvSpPr>
          <p:nvPr/>
        </p:nvSpPr>
        <p:spPr>
          <a:xfrm>
            <a:off x="8824289" y="1771840"/>
            <a:ext cx="268947" cy="1049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err="1">
              <a:latin typeface="Arial" pitchFamily="34" charset="0"/>
              <a:cs typeface="Arial" pitchFamily="34" charset="0"/>
            </a:endParaRPr>
          </a:p>
        </p:txBody>
      </p:sp>
      <p:sp>
        <p:nvSpPr>
          <p:cNvPr id="103" name="Rectangle 102"/>
          <p:cNvSpPr>
            <a:spLocks/>
          </p:cNvSpPr>
          <p:nvPr/>
        </p:nvSpPr>
        <p:spPr>
          <a:xfrm>
            <a:off x="4462423" y="2114899"/>
            <a:ext cx="255270" cy="24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05" name="Rectangle 104"/>
          <p:cNvSpPr>
            <a:spLocks/>
          </p:cNvSpPr>
          <p:nvPr/>
        </p:nvSpPr>
        <p:spPr>
          <a:xfrm flipV="1">
            <a:off x="4638648"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3" name="Straight Connector 18442"/>
          <p:cNvCxnSpPr>
            <a:cxnSpLocks/>
          </p:cNvCxnSpPr>
          <p:nvPr/>
        </p:nvCxnSpPr>
        <p:spPr>
          <a:xfrm>
            <a:off x="1057704" y="2606408"/>
            <a:ext cx="1292690" cy="465203"/>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5" name="Straight Connector 114"/>
          <p:cNvCxnSpPr>
            <a:cxnSpLocks/>
          </p:cNvCxnSpPr>
          <p:nvPr/>
        </p:nvCxnSpPr>
        <p:spPr>
          <a:xfrm flipV="1">
            <a:off x="6606862" y="2711185"/>
            <a:ext cx="1398647" cy="360426"/>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8453" name="Rectangle 18452"/>
          <p:cNvSpPr>
            <a:spLocks/>
          </p:cNvSpPr>
          <p:nvPr/>
        </p:nvSpPr>
        <p:spPr>
          <a:xfrm>
            <a:off x="4478628" y="3071611"/>
            <a:ext cx="224790" cy="12814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5" name="Rectangle 124"/>
          <p:cNvSpPr>
            <a:spLocks/>
          </p:cNvSpPr>
          <p:nvPr/>
        </p:nvSpPr>
        <p:spPr>
          <a:xfrm>
            <a:off x="234986" y="2356833"/>
            <a:ext cx="224790" cy="19962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6" name="Content Placeholder 2"/>
          <p:cNvSpPr>
            <a:spLocks noGrp="1"/>
          </p:cNvSpPr>
          <p:nvPr>
            <p:ph idx="1"/>
          </p:nvPr>
        </p:nvSpPr>
        <p:spPr>
          <a:xfrm>
            <a:off x="333376" y="579549"/>
            <a:ext cx="3427255" cy="315534"/>
          </a:xfrm>
        </p:spPr>
        <p:txBody>
          <a:bodyPr/>
          <a:lstStyle/>
          <a:p>
            <a:pPr marL="0" indent="0">
              <a:lnSpc>
                <a:spcPct val="90000"/>
              </a:lnSpc>
              <a:buNone/>
            </a:pPr>
            <a:endParaRPr lang="en-US" altLang="en-US" sz="1600" dirty="0"/>
          </a:p>
          <a:p>
            <a:endParaRPr lang="en-US" sz="1800" dirty="0"/>
          </a:p>
          <a:p>
            <a:pPr marL="0" indent="0">
              <a:buNone/>
            </a:pPr>
            <a:endParaRPr lang="en-US" sz="1800" dirty="0"/>
          </a:p>
          <a:p>
            <a:endParaRPr lang="en-US" altLang="en-US" dirty="0"/>
          </a:p>
        </p:txBody>
      </p:sp>
      <p:sp>
        <p:nvSpPr>
          <p:cNvPr id="4" name="Rectangle 3"/>
          <p:cNvSpPr>
            <a:spLocks/>
          </p:cNvSpPr>
          <p:nvPr/>
        </p:nvSpPr>
        <p:spPr>
          <a:xfrm>
            <a:off x="4478628" y="2324818"/>
            <a:ext cx="224790" cy="766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8445" name="Straight Connector 18444"/>
          <p:cNvCxnSpPr>
            <a:cxnSpLocks/>
          </p:cNvCxnSpPr>
          <p:nvPr/>
        </p:nvCxnSpPr>
        <p:spPr>
          <a:xfrm>
            <a:off x="2350394" y="3071611"/>
            <a:ext cx="425646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8" name="Flowchart: Connector 27"/>
          <p:cNvSpPr>
            <a:spLocks noChangeAspect="1"/>
          </p:cNvSpPr>
          <p:nvPr/>
        </p:nvSpPr>
        <p:spPr>
          <a:xfrm>
            <a:off x="399782" y="1433604"/>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9" name="Flowchart: Connector 28"/>
          <p:cNvSpPr>
            <a:spLocks noChangeAspect="1"/>
          </p:cNvSpPr>
          <p:nvPr/>
        </p:nvSpPr>
        <p:spPr>
          <a:xfrm>
            <a:off x="509512" y="1543334"/>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0" name="Flowchart: Connector 29"/>
          <p:cNvSpPr>
            <a:spLocks noChangeAspect="1"/>
          </p:cNvSpPr>
          <p:nvPr/>
        </p:nvSpPr>
        <p:spPr>
          <a:xfrm>
            <a:off x="772284" y="1433603"/>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1" name="Flowchart: Connector 30"/>
          <p:cNvSpPr>
            <a:spLocks noChangeAspect="1"/>
          </p:cNvSpPr>
          <p:nvPr/>
        </p:nvSpPr>
        <p:spPr>
          <a:xfrm>
            <a:off x="882014" y="1543333"/>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2" name="Flowchart: Connector 31"/>
          <p:cNvSpPr>
            <a:spLocks noChangeAspect="1"/>
          </p:cNvSpPr>
          <p:nvPr/>
        </p:nvSpPr>
        <p:spPr>
          <a:xfrm>
            <a:off x="1151397" y="1433603"/>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3" name="Flowchart: Connector 32"/>
          <p:cNvSpPr>
            <a:spLocks noChangeAspect="1"/>
          </p:cNvSpPr>
          <p:nvPr/>
        </p:nvSpPr>
        <p:spPr>
          <a:xfrm>
            <a:off x="1261127" y="1543333"/>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4" name="Flowchart: Connector 33"/>
          <p:cNvSpPr>
            <a:spLocks noChangeAspect="1"/>
          </p:cNvSpPr>
          <p:nvPr/>
        </p:nvSpPr>
        <p:spPr>
          <a:xfrm>
            <a:off x="2105558" y="1442655"/>
            <a:ext cx="329184" cy="329184"/>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5" name="Flowchart: Connector 34"/>
          <p:cNvSpPr>
            <a:spLocks noChangeAspect="1"/>
          </p:cNvSpPr>
          <p:nvPr/>
        </p:nvSpPr>
        <p:spPr>
          <a:xfrm>
            <a:off x="2215288" y="1552385"/>
            <a:ext cx="109724" cy="1097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5" name="Freeform 4"/>
          <p:cNvSpPr/>
          <p:nvPr/>
        </p:nvSpPr>
        <p:spPr>
          <a:xfrm>
            <a:off x="354169" y="1873109"/>
            <a:ext cx="4237149" cy="630318"/>
          </a:xfrm>
          <a:custGeom>
            <a:avLst/>
            <a:gdLst>
              <a:gd name="connsiteX0" fmla="*/ 0 w 4230710"/>
              <a:gd name="connsiteY0" fmla="*/ 289775 h 746723"/>
              <a:gd name="connsiteX1" fmla="*/ 1017431 w 4230710"/>
              <a:gd name="connsiteY1" fmla="*/ 598868 h 746723"/>
              <a:gd name="connsiteX2" fmla="*/ 1661375 w 4230710"/>
              <a:gd name="connsiteY2" fmla="*/ 708338 h 746723"/>
              <a:gd name="connsiteX3" fmla="*/ 2955702 w 4230710"/>
              <a:gd name="connsiteY3" fmla="*/ 682580 h 746723"/>
              <a:gd name="connsiteX4" fmla="*/ 4230710 w 4230710"/>
              <a:gd name="connsiteY4" fmla="*/ 0 h 746723"/>
              <a:gd name="connsiteX0" fmla="*/ 0 w 4243588"/>
              <a:gd name="connsiteY0" fmla="*/ 211992 h 746723"/>
              <a:gd name="connsiteX1" fmla="*/ 1030309 w 4243588"/>
              <a:gd name="connsiteY1" fmla="*/ 598868 h 746723"/>
              <a:gd name="connsiteX2" fmla="*/ 1674253 w 4243588"/>
              <a:gd name="connsiteY2" fmla="*/ 708338 h 746723"/>
              <a:gd name="connsiteX3" fmla="*/ 2968580 w 4243588"/>
              <a:gd name="connsiteY3" fmla="*/ 682580 h 746723"/>
              <a:gd name="connsiteX4" fmla="*/ 4243588 w 4243588"/>
              <a:gd name="connsiteY4" fmla="*/ 0 h 746723"/>
              <a:gd name="connsiteX0" fmla="*/ 0 w 4237149"/>
              <a:gd name="connsiteY0" fmla="*/ 201621 h 746723"/>
              <a:gd name="connsiteX1" fmla="*/ 1023870 w 4237149"/>
              <a:gd name="connsiteY1" fmla="*/ 598868 h 746723"/>
              <a:gd name="connsiteX2" fmla="*/ 1667814 w 4237149"/>
              <a:gd name="connsiteY2" fmla="*/ 708338 h 746723"/>
              <a:gd name="connsiteX3" fmla="*/ 2962141 w 4237149"/>
              <a:gd name="connsiteY3" fmla="*/ 682580 h 746723"/>
              <a:gd name="connsiteX4" fmla="*/ 4237149 w 4237149"/>
              <a:gd name="connsiteY4" fmla="*/ 0 h 746723"/>
              <a:gd name="connsiteX0" fmla="*/ 0 w 4237149"/>
              <a:gd name="connsiteY0" fmla="*/ 201621 h 745946"/>
              <a:gd name="connsiteX1" fmla="*/ 978794 w 4237149"/>
              <a:gd name="connsiteY1" fmla="*/ 614424 h 745946"/>
              <a:gd name="connsiteX2" fmla="*/ 1667814 w 4237149"/>
              <a:gd name="connsiteY2" fmla="*/ 708338 h 745946"/>
              <a:gd name="connsiteX3" fmla="*/ 2962141 w 4237149"/>
              <a:gd name="connsiteY3" fmla="*/ 682580 h 745946"/>
              <a:gd name="connsiteX4" fmla="*/ 4237149 w 4237149"/>
              <a:gd name="connsiteY4" fmla="*/ 0 h 745946"/>
              <a:gd name="connsiteX0" fmla="*/ 0 w 4237149"/>
              <a:gd name="connsiteY0" fmla="*/ 201621 h 764499"/>
              <a:gd name="connsiteX1" fmla="*/ 978794 w 4237149"/>
              <a:gd name="connsiteY1" fmla="*/ 614424 h 764499"/>
              <a:gd name="connsiteX2" fmla="*/ 1648496 w 4237149"/>
              <a:gd name="connsiteY2" fmla="*/ 744637 h 764499"/>
              <a:gd name="connsiteX3" fmla="*/ 2962141 w 4237149"/>
              <a:gd name="connsiteY3" fmla="*/ 682580 h 764499"/>
              <a:gd name="connsiteX4" fmla="*/ 4237149 w 4237149"/>
              <a:gd name="connsiteY4" fmla="*/ 0 h 764499"/>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14003"/>
              <a:gd name="connsiteX1" fmla="*/ 978794 w 4230710"/>
              <a:gd name="connsiteY1" fmla="*/ 661094 h 814003"/>
              <a:gd name="connsiteX2" fmla="*/ 1648496 w 4230710"/>
              <a:gd name="connsiteY2" fmla="*/ 791307 h 814003"/>
              <a:gd name="connsiteX3" fmla="*/ 2962141 w 4230710"/>
              <a:gd name="connsiteY3" fmla="*/ 729250 h 814003"/>
              <a:gd name="connsiteX4" fmla="*/ 4230710 w 4230710"/>
              <a:gd name="connsiteY4" fmla="*/ 0 h 814003"/>
              <a:gd name="connsiteX0" fmla="*/ 0 w 4230710"/>
              <a:gd name="connsiteY0" fmla="*/ 248291 h 841841"/>
              <a:gd name="connsiteX1" fmla="*/ 978794 w 4230710"/>
              <a:gd name="connsiteY1" fmla="*/ 661094 h 841841"/>
              <a:gd name="connsiteX2" fmla="*/ 1648496 w 4230710"/>
              <a:gd name="connsiteY2" fmla="*/ 832792 h 841841"/>
              <a:gd name="connsiteX3" fmla="*/ 2962141 w 4230710"/>
              <a:gd name="connsiteY3" fmla="*/ 729250 h 841841"/>
              <a:gd name="connsiteX4" fmla="*/ 4230710 w 4230710"/>
              <a:gd name="connsiteY4" fmla="*/ 0 h 841841"/>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41073"/>
              <a:gd name="connsiteX1" fmla="*/ 940157 w 4230710"/>
              <a:gd name="connsiteY1" fmla="*/ 671465 h 841073"/>
              <a:gd name="connsiteX2" fmla="*/ 1648496 w 4230710"/>
              <a:gd name="connsiteY2" fmla="*/ 832792 h 841073"/>
              <a:gd name="connsiteX3" fmla="*/ 2962141 w 4230710"/>
              <a:gd name="connsiteY3" fmla="*/ 729250 h 841073"/>
              <a:gd name="connsiteX4" fmla="*/ 4230710 w 4230710"/>
              <a:gd name="connsiteY4" fmla="*/ 0 h 841073"/>
              <a:gd name="connsiteX0" fmla="*/ 0 w 4230710"/>
              <a:gd name="connsiteY0" fmla="*/ 248291 h 858184"/>
              <a:gd name="connsiteX1" fmla="*/ 940157 w 4230710"/>
              <a:gd name="connsiteY1" fmla="*/ 671465 h 858184"/>
              <a:gd name="connsiteX2" fmla="*/ 1648496 w 4230710"/>
              <a:gd name="connsiteY2" fmla="*/ 853534 h 858184"/>
              <a:gd name="connsiteX3" fmla="*/ 2962141 w 4230710"/>
              <a:gd name="connsiteY3" fmla="*/ 729250 h 858184"/>
              <a:gd name="connsiteX4" fmla="*/ 4230710 w 4230710"/>
              <a:gd name="connsiteY4" fmla="*/ 0 h 858184"/>
              <a:gd name="connsiteX0" fmla="*/ 0 w 4230710"/>
              <a:gd name="connsiteY0" fmla="*/ 248291 h 896787"/>
              <a:gd name="connsiteX1" fmla="*/ 940157 w 4230710"/>
              <a:gd name="connsiteY1" fmla="*/ 671465 h 896787"/>
              <a:gd name="connsiteX2" fmla="*/ 1648496 w 4230710"/>
              <a:gd name="connsiteY2" fmla="*/ 895019 h 896787"/>
              <a:gd name="connsiteX3" fmla="*/ 2962141 w 4230710"/>
              <a:gd name="connsiteY3" fmla="*/ 729250 h 896787"/>
              <a:gd name="connsiteX4" fmla="*/ 4230710 w 4230710"/>
              <a:gd name="connsiteY4" fmla="*/ 0 h 896787"/>
              <a:gd name="connsiteX0" fmla="*/ 0 w 4230710"/>
              <a:gd name="connsiteY0" fmla="*/ 248291 h 907769"/>
              <a:gd name="connsiteX1" fmla="*/ 940157 w 4230710"/>
              <a:gd name="connsiteY1" fmla="*/ 671465 h 907769"/>
              <a:gd name="connsiteX2" fmla="*/ 1648496 w 4230710"/>
              <a:gd name="connsiteY2" fmla="*/ 895019 h 907769"/>
              <a:gd name="connsiteX3" fmla="*/ 2962141 w 4230710"/>
              <a:gd name="connsiteY3" fmla="*/ 729250 h 907769"/>
              <a:gd name="connsiteX4" fmla="*/ 4230710 w 4230710"/>
              <a:gd name="connsiteY4" fmla="*/ 0 h 907769"/>
              <a:gd name="connsiteX0" fmla="*/ 0 w 4237149"/>
              <a:gd name="connsiteY0" fmla="*/ 0 h 656049"/>
              <a:gd name="connsiteX1" fmla="*/ 940157 w 4237149"/>
              <a:gd name="connsiteY1" fmla="*/ 423174 h 656049"/>
              <a:gd name="connsiteX2" fmla="*/ 1648496 w 4237149"/>
              <a:gd name="connsiteY2" fmla="*/ 646728 h 656049"/>
              <a:gd name="connsiteX3" fmla="*/ 2962141 w 4237149"/>
              <a:gd name="connsiteY3" fmla="*/ 480959 h 656049"/>
              <a:gd name="connsiteX4" fmla="*/ 4237149 w 4237149"/>
              <a:gd name="connsiteY4" fmla="*/ 5803 h 656049"/>
              <a:gd name="connsiteX0" fmla="*/ 0 w 4237149"/>
              <a:gd name="connsiteY0" fmla="*/ 0 h 656049"/>
              <a:gd name="connsiteX1" fmla="*/ 940157 w 4237149"/>
              <a:gd name="connsiteY1" fmla="*/ 423174 h 656049"/>
              <a:gd name="connsiteX2" fmla="*/ 1803043 w 4237149"/>
              <a:gd name="connsiteY2" fmla="*/ 646728 h 656049"/>
              <a:gd name="connsiteX3" fmla="*/ 2962141 w 4237149"/>
              <a:gd name="connsiteY3" fmla="*/ 480959 h 656049"/>
              <a:gd name="connsiteX4" fmla="*/ 4237149 w 4237149"/>
              <a:gd name="connsiteY4" fmla="*/ 5803 h 656049"/>
              <a:gd name="connsiteX0" fmla="*/ 0 w 4237149"/>
              <a:gd name="connsiteY0" fmla="*/ 0 h 646947"/>
              <a:gd name="connsiteX1" fmla="*/ 940157 w 4237149"/>
              <a:gd name="connsiteY1" fmla="*/ 423174 h 646947"/>
              <a:gd name="connsiteX2" fmla="*/ 1803043 w 4237149"/>
              <a:gd name="connsiteY2" fmla="*/ 646728 h 646947"/>
              <a:gd name="connsiteX3" fmla="*/ 2962141 w 4237149"/>
              <a:gd name="connsiteY3" fmla="*/ 480959 h 646947"/>
              <a:gd name="connsiteX4" fmla="*/ 4237149 w 4237149"/>
              <a:gd name="connsiteY4" fmla="*/ 5803 h 646947"/>
              <a:gd name="connsiteX0" fmla="*/ 0 w 4237149"/>
              <a:gd name="connsiteY0" fmla="*/ 0 h 648732"/>
              <a:gd name="connsiteX1" fmla="*/ 940157 w 4237149"/>
              <a:gd name="connsiteY1" fmla="*/ 423174 h 648732"/>
              <a:gd name="connsiteX2" fmla="*/ 1803043 w 4237149"/>
              <a:gd name="connsiteY2" fmla="*/ 646728 h 648732"/>
              <a:gd name="connsiteX3" fmla="*/ 2981459 w 4237149"/>
              <a:gd name="connsiteY3" fmla="*/ 501701 h 648732"/>
              <a:gd name="connsiteX4" fmla="*/ 4237149 w 4237149"/>
              <a:gd name="connsiteY4" fmla="*/ 5803 h 648732"/>
              <a:gd name="connsiteX0" fmla="*/ 0 w 4237149"/>
              <a:gd name="connsiteY0" fmla="*/ 0 h 643682"/>
              <a:gd name="connsiteX1" fmla="*/ 940157 w 4237149"/>
              <a:gd name="connsiteY1" fmla="*/ 423174 h 643682"/>
              <a:gd name="connsiteX2" fmla="*/ 2021984 w 4237149"/>
              <a:gd name="connsiteY2" fmla="*/ 641542 h 643682"/>
              <a:gd name="connsiteX3" fmla="*/ 2981459 w 4237149"/>
              <a:gd name="connsiteY3" fmla="*/ 501701 h 643682"/>
              <a:gd name="connsiteX4" fmla="*/ 4237149 w 4237149"/>
              <a:gd name="connsiteY4" fmla="*/ 5803 h 643682"/>
              <a:gd name="connsiteX0" fmla="*/ 0 w 4237149"/>
              <a:gd name="connsiteY0" fmla="*/ 0 h 641581"/>
              <a:gd name="connsiteX1" fmla="*/ 940157 w 4237149"/>
              <a:gd name="connsiteY1" fmla="*/ 423174 h 641581"/>
              <a:gd name="connsiteX2" fmla="*/ 2021984 w 4237149"/>
              <a:gd name="connsiteY2" fmla="*/ 641542 h 641581"/>
              <a:gd name="connsiteX3" fmla="*/ 2981459 w 4237149"/>
              <a:gd name="connsiteY3" fmla="*/ 501701 h 641581"/>
              <a:gd name="connsiteX4" fmla="*/ 4237149 w 4237149"/>
              <a:gd name="connsiteY4" fmla="*/ 5803 h 641581"/>
              <a:gd name="connsiteX0" fmla="*/ 0 w 4237149"/>
              <a:gd name="connsiteY0" fmla="*/ 0 h 642492"/>
              <a:gd name="connsiteX1" fmla="*/ 940157 w 4237149"/>
              <a:gd name="connsiteY1" fmla="*/ 423174 h 642492"/>
              <a:gd name="connsiteX2" fmla="*/ 2021984 w 4237149"/>
              <a:gd name="connsiteY2" fmla="*/ 641542 h 642492"/>
              <a:gd name="connsiteX3" fmla="*/ 2987899 w 4237149"/>
              <a:gd name="connsiteY3" fmla="*/ 480959 h 642492"/>
              <a:gd name="connsiteX4" fmla="*/ 4237149 w 4237149"/>
              <a:gd name="connsiteY4" fmla="*/ 5803 h 642492"/>
              <a:gd name="connsiteX0" fmla="*/ 0 w 4237149"/>
              <a:gd name="connsiteY0" fmla="*/ 0 h 596769"/>
              <a:gd name="connsiteX1" fmla="*/ 940157 w 4237149"/>
              <a:gd name="connsiteY1" fmla="*/ 423174 h 596769"/>
              <a:gd name="connsiteX2" fmla="*/ 2028424 w 4237149"/>
              <a:gd name="connsiteY2" fmla="*/ 594871 h 596769"/>
              <a:gd name="connsiteX3" fmla="*/ 2987899 w 4237149"/>
              <a:gd name="connsiteY3" fmla="*/ 480959 h 596769"/>
              <a:gd name="connsiteX4" fmla="*/ 4237149 w 4237149"/>
              <a:gd name="connsiteY4" fmla="*/ 5803 h 596769"/>
              <a:gd name="connsiteX0" fmla="*/ 0 w 4237149"/>
              <a:gd name="connsiteY0" fmla="*/ 0 h 595137"/>
              <a:gd name="connsiteX1" fmla="*/ 940157 w 4237149"/>
              <a:gd name="connsiteY1" fmla="*/ 423174 h 595137"/>
              <a:gd name="connsiteX2" fmla="*/ 2028424 w 4237149"/>
              <a:gd name="connsiteY2" fmla="*/ 594871 h 595137"/>
              <a:gd name="connsiteX3" fmla="*/ 2994338 w 4237149"/>
              <a:gd name="connsiteY3" fmla="*/ 449845 h 595137"/>
              <a:gd name="connsiteX4" fmla="*/ 4237149 w 4237149"/>
              <a:gd name="connsiteY4" fmla="*/ 5803 h 595137"/>
              <a:gd name="connsiteX0" fmla="*/ 0 w 4237149"/>
              <a:gd name="connsiteY0" fmla="*/ 0 h 556302"/>
              <a:gd name="connsiteX1" fmla="*/ 940157 w 4237149"/>
              <a:gd name="connsiteY1" fmla="*/ 423174 h 556302"/>
              <a:gd name="connsiteX2" fmla="*/ 2021444 w 4237149"/>
              <a:gd name="connsiteY2" fmla="*/ 555524 h 556302"/>
              <a:gd name="connsiteX3" fmla="*/ 2994338 w 4237149"/>
              <a:gd name="connsiteY3" fmla="*/ 449845 h 556302"/>
              <a:gd name="connsiteX4" fmla="*/ 4237149 w 4237149"/>
              <a:gd name="connsiteY4" fmla="*/ 5803 h 556302"/>
              <a:gd name="connsiteX0" fmla="*/ 0 w 4237149"/>
              <a:gd name="connsiteY0" fmla="*/ 0 h 555723"/>
              <a:gd name="connsiteX1" fmla="*/ 940157 w 4237149"/>
              <a:gd name="connsiteY1" fmla="*/ 423174 h 555723"/>
              <a:gd name="connsiteX2" fmla="*/ 2021444 w 4237149"/>
              <a:gd name="connsiteY2" fmla="*/ 555524 h 555723"/>
              <a:gd name="connsiteX3" fmla="*/ 2973398 w 4237149"/>
              <a:gd name="connsiteY3" fmla="*/ 438603 h 555723"/>
              <a:gd name="connsiteX4" fmla="*/ 4237149 w 4237149"/>
              <a:gd name="connsiteY4" fmla="*/ 5803 h 555723"/>
              <a:gd name="connsiteX0" fmla="*/ 0 w 4237149"/>
              <a:gd name="connsiteY0" fmla="*/ 0 h 557417"/>
              <a:gd name="connsiteX1" fmla="*/ 995998 w 4237149"/>
              <a:gd name="connsiteY1" fmla="*/ 378205 h 557417"/>
              <a:gd name="connsiteX2" fmla="*/ 2021444 w 4237149"/>
              <a:gd name="connsiteY2" fmla="*/ 555524 h 557417"/>
              <a:gd name="connsiteX3" fmla="*/ 2973398 w 4237149"/>
              <a:gd name="connsiteY3" fmla="*/ 438603 h 557417"/>
              <a:gd name="connsiteX4" fmla="*/ 4237149 w 4237149"/>
              <a:gd name="connsiteY4" fmla="*/ 5803 h 557417"/>
              <a:gd name="connsiteX0" fmla="*/ 0 w 4237149"/>
              <a:gd name="connsiteY0" fmla="*/ 0 h 514259"/>
              <a:gd name="connsiteX1" fmla="*/ 995998 w 4237149"/>
              <a:gd name="connsiteY1" fmla="*/ 378205 h 514259"/>
              <a:gd name="connsiteX2" fmla="*/ 2021444 w 4237149"/>
              <a:gd name="connsiteY2" fmla="*/ 504934 h 514259"/>
              <a:gd name="connsiteX3" fmla="*/ 2973398 w 4237149"/>
              <a:gd name="connsiteY3" fmla="*/ 438603 h 514259"/>
              <a:gd name="connsiteX4" fmla="*/ 4237149 w 4237149"/>
              <a:gd name="connsiteY4" fmla="*/ 5803 h 514259"/>
              <a:gd name="connsiteX0" fmla="*/ 0 w 4237149"/>
              <a:gd name="connsiteY0" fmla="*/ 0 h 511800"/>
              <a:gd name="connsiteX1" fmla="*/ 995998 w 4237149"/>
              <a:gd name="connsiteY1" fmla="*/ 378205 h 511800"/>
              <a:gd name="connsiteX2" fmla="*/ 2021444 w 4237149"/>
              <a:gd name="connsiteY2" fmla="*/ 504934 h 511800"/>
              <a:gd name="connsiteX3" fmla="*/ 2973398 w 4237149"/>
              <a:gd name="connsiteY3" fmla="*/ 438603 h 511800"/>
              <a:gd name="connsiteX4" fmla="*/ 4237149 w 4237149"/>
              <a:gd name="connsiteY4" fmla="*/ 5803 h 511800"/>
              <a:gd name="connsiteX0" fmla="*/ 0 w 4237149"/>
              <a:gd name="connsiteY0" fmla="*/ 0 h 507586"/>
              <a:gd name="connsiteX1" fmla="*/ 995998 w 4237149"/>
              <a:gd name="connsiteY1" fmla="*/ 378205 h 507586"/>
              <a:gd name="connsiteX2" fmla="*/ 2021444 w 4237149"/>
              <a:gd name="connsiteY2" fmla="*/ 504934 h 507586"/>
              <a:gd name="connsiteX3" fmla="*/ 2952457 w 4237149"/>
              <a:gd name="connsiteY3" fmla="*/ 416118 h 507586"/>
              <a:gd name="connsiteX4" fmla="*/ 4237149 w 4237149"/>
              <a:gd name="connsiteY4" fmla="*/ 5803 h 5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7149" h="507586">
                <a:moveTo>
                  <a:pt x="0" y="0"/>
                </a:moveTo>
                <a:cubicBezTo>
                  <a:pt x="370267" y="119666"/>
                  <a:pt x="659091" y="294049"/>
                  <a:pt x="995998" y="378205"/>
                </a:cubicBezTo>
                <a:cubicBezTo>
                  <a:pt x="1332905" y="462361"/>
                  <a:pt x="1695368" y="498615"/>
                  <a:pt x="2021444" y="504934"/>
                </a:cubicBezTo>
                <a:cubicBezTo>
                  <a:pt x="2347520" y="511253"/>
                  <a:pt x="2584336" y="514296"/>
                  <a:pt x="2952457" y="416118"/>
                </a:cubicBezTo>
                <a:cubicBezTo>
                  <a:pt x="3320578" y="317940"/>
                  <a:pt x="3954888" y="164993"/>
                  <a:pt x="4237149" y="5803"/>
                </a:cubicBezTo>
              </a:path>
            </a:pathLst>
          </a:custGeom>
          <a:ln>
            <a:solidFill>
              <a:schemeClr val="accent4">
                <a:lumMod val="60000"/>
                <a:lumOff val="40000"/>
              </a:schemeClr>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8" name="Rectangle 37"/>
          <p:cNvSpPr>
            <a:spLocks/>
          </p:cNvSpPr>
          <p:nvPr/>
        </p:nvSpPr>
        <p:spPr>
          <a:xfrm flipV="1">
            <a:off x="4478628" y="2069180"/>
            <a:ext cx="64770"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0" name="Straight Connector 9"/>
          <p:cNvCxnSpPr>
            <a:endCxn id="93" idx="0"/>
          </p:cNvCxnSpPr>
          <p:nvPr/>
        </p:nvCxnSpPr>
        <p:spPr>
          <a:xfrm flipH="1" flipV="1">
            <a:off x="4590058" y="1876775"/>
            <a:ext cx="965" cy="2152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7"/>
          <p:cNvSpPr txBox="1">
            <a:spLocks noChangeArrowheads="1"/>
          </p:cNvSpPr>
          <p:nvPr/>
        </p:nvSpPr>
        <p:spPr>
          <a:xfrm>
            <a:off x="457201" y="534473"/>
            <a:ext cx="3464416" cy="360609"/>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600" dirty="0"/>
              <a:t>Flexure simple span superstructure</a:t>
            </a:r>
          </a:p>
          <a:p>
            <a:pPr marL="609600" indent="-609600">
              <a:buFontTx/>
              <a:buNone/>
            </a:pPr>
            <a:endParaRPr lang="en-US" altLang="en-US" dirty="0">
              <a:solidFill>
                <a:srgbClr val="FFFF00"/>
              </a:solidFill>
            </a:endParaRPr>
          </a:p>
        </p:txBody>
      </p:sp>
      <p:sp>
        <p:nvSpPr>
          <p:cNvPr id="14" name="Freeform 13"/>
          <p:cNvSpPr/>
          <p:nvPr/>
        </p:nvSpPr>
        <p:spPr>
          <a:xfrm>
            <a:off x="4597758" y="1880315"/>
            <a:ext cx="4217831" cy="425094"/>
          </a:xfrm>
          <a:custGeom>
            <a:avLst/>
            <a:gdLst>
              <a:gd name="connsiteX0" fmla="*/ 0 w 4217831"/>
              <a:gd name="connsiteY0" fmla="*/ 0 h 534475"/>
              <a:gd name="connsiteX1" fmla="*/ 2002665 w 4217831"/>
              <a:gd name="connsiteY1" fmla="*/ 534474 h 534475"/>
              <a:gd name="connsiteX2" fmla="*/ 4217831 w 4217831"/>
              <a:gd name="connsiteY2" fmla="*/ 6440 h 534475"/>
              <a:gd name="connsiteX0" fmla="*/ 0 w 4217831"/>
              <a:gd name="connsiteY0" fmla="*/ 0 h 463641"/>
              <a:gd name="connsiteX1" fmla="*/ 2002665 w 4217831"/>
              <a:gd name="connsiteY1" fmla="*/ 463640 h 463641"/>
              <a:gd name="connsiteX2" fmla="*/ 4217831 w 4217831"/>
              <a:gd name="connsiteY2" fmla="*/ 6440 h 463641"/>
              <a:gd name="connsiteX0" fmla="*/ 0 w 4217831"/>
              <a:gd name="connsiteY0" fmla="*/ 0 h 425004"/>
              <a:gd name="connsiteX1" fmla="*/ 1996225 w 4217831"/>
              <a:gd name="connsiteY1" fmla="*/ 425003 h 425004"/>
              <a:gd name="connsiteX2" fmla="*/ 4217831 w 4217831"/>
              <a:gd name="connsiteY2" fmla="*/ 6440 h 425004"/>
              <a:gd name="connsiteX0" fmla="*/ 0 w 4217831"/>
              <a:gd name="connsiteY0" fmla="*/ 0 h 426295"/>
              <a:gd name="connsiteX1" fmla="*/ 1996225 w 4217831"/>
              <a:gd name="connsiteY1" fmla="*/ 425003 h 426295"/>
              <a:gd name="connsiteX2" fmla="*/ 4217831 w 4217831"/>
              <a:gd name="connsiteY2" fmla="*/ 6440 h 426295"/>
              <a:gd name="connsiteX0" fmla="*/ 0 w 4217831"/>
              <a:gd name="connsiteY0" fmla="*/ 0 h 425094"/>
              <a:gd name="connsiteX1" fmla="*/ 1996225 w 4217831"/>
              <a:gd name="connsiteY1" fmla="*/ 425003 h 425094"/>
              <a:gd name="connsiteX2" fmla="*/ 4217831 w 4217831"/>
              <a:gd name="connsiteY2" fmla="*/ 6440 h 425094"/>
            </a:gdLst>
            <a:ahLst/>
            <a:cxnLst>
              <a:cxn ang="0">
                <a:pos x="connsiteX0" y="connsiteY0"/>
              </a:cxn>
              <a:cxn ang="0">
                <a:pos x="connsiteX1" y="connsiteY1"/>
              </a:cxn>
              <a:cxn ang="0">
                <a:pos x="connsiteX2" y="connsiteY2"/>
              </a:cxn>
            </a:cxnLst>
            <a:rect l="l" t="t" r="r" b="b"/>
            <a:pathLst>
              <a:path w="4217831" h="425094">
                <a:moveTo>
                  <a:pt x="0" y="0"/>
                </a:moveTo>
                <a:cubicBezTo>
                  <a:pt x="649846" y="266700"/>
                  <a:pt x="1293253" y="417491"/>
                  <a:pt x="1996225" y="425003"/>
                </a:cubicBezTo>
                <a:cubicBezTo>
                  <a:pt x="2699197" y="432515"/>
                  <a:pt x="3988158" y="-23611"/>
                  <a:pt x="4217831" y="6440"/>
                </a:cubicBezTo>
              </a:path>
            </a:pathLst>
          </a:custGeom>
          <a:ln>
            <a:solidFill>
              <a:schemeClr val="accent4">
                <a:lumMod val="60000"/>
                <a:lumOff val="40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00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5000" fill="hold"/>
                                        <p:tgtEl>
                                          <p:spTgt spid="28"/>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5000" fill="hold"/>
                                        <p:tgtEl>
                                          <p:spTgt spid="29"/>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25 0 E" pathEditMode="relative" ptsTypes="">
                                      <p:cBhvr>
                                        <p:cTn id="14" dur="5000" fill="hold"/>
                                        <p:tgtEl>
                                          <p:spTgt spid="30"/>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5000" fill="hold"/>
                                        <p:tgtEl>
                                          <p:spTgt spid="31"/>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 0 L 0.25 0 E" pathEditMode="relative" ptsTypes="">
                                      <p:cBhvr>
                                        <p:cTn id="18" dur="5000" fill="hold"/>
                                        <p:tgtEl>
                                          <p:spTgt spid="32"/>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5000" fill="hold"/>
                                        <p:tgtEl>
                                          <p:spTgt spid="33"/>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5000" fill="hold"/>
                                        <p:tgtEl>
                                          <p:spTgt spid="34"/>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5000" fill="hold"/>
                                        <p:tgtEl>
                                          <p:spTgt spid="35"/>
                                        </p:tgtEl>
                                        <p:attrNameLst>
                                          <p:attrName>ppt_x</p:attrName>
                                          <p:attrName>ppt_y</p:attrName>
                                        </p:attrNameLst>
                                      </p:cBhvr>
                                    </p:animMotion>
                                  </p:childTnLst>
                                </p:cTn>
                              </p:par>
                              <p:par>
                                <p:cTn id="25" presetID="1" presetClass="entr" presetSubtype="0"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Highway System</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4</a:t>
            </a:fld>
            <a:endParaRPr lang="en-US" dirty="0"/>
          </a:p>
        </p:txBody>
      </p:sp>
      <p:pic>
        <p:nvPicPr>
          <p:cNvPr id="6" name="Picture 5">
            <a:extLst>
              <a:ext uri="{FF2B5EF4-FFF2-40B4-BE49-F238E27FC236}">
                <a16:creationId xmlns:a16="http://schemas.microsoft.com/office/drawing/2014/main" id="{9C9B8BE8-FB10-004A-AB1A-72CCC9831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403" y="0"/>
            <a:ext cx="6572250"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707886"/>
          </a:xfrm>
        </p:spPr>
        <p:txBody>
          <a:bodyPr/>
          <a:lstStyle/>
          <a:p>
            <a:r>
              <a:rPr lang="en-US" b="1" dirty="0">
                <a:latin typeface="Franklin Gothic Book" pitchFamily="34" charset="0"/>
              </a:rPr>
              <a:t>General Effects</a:t>
            </a:r>
            <a:br>
              <a:rPr lang="en-US" b="1" dirty="0">
                <a:solidFill>
                  <a:prstClr val="black"/>
                </a:solidFill>
                <a:latin typeface="Franklin Gothic Book" pitchFamily="34" charset="0"/>
              </a:rPr>
            </a:br>
            <a:endParaRPr lang="en-US" altLang="en-US" dirty="0">
              <a:solidFill>
                <a:srgbClr val="FFFF00"/>
              </a:solidFill>
            </a:endParaRPr>
          </a:p>
        </p:txBody>
      </p:sp>
      <p:sp>
        <p:nvSpPr>
          <p:cNvPr id="167939" name="Rectangle 3"/>
          <p:cNvSpPr>
            <a:spLocks noGrp="1" noChangeArrowheads="1"/>
          </p:cNvSpPr>
          <p:nvPr>
            <p:ph type="body" idx="1"/>
          </p:nvPr>
        </p:nvSpPr>
        <p:spPr>
          <a:xfrm>
            <a:off x="457201" y="746974"/>
            <a:ext cx="3767070" cy="4018209"/>
          </a:xfrm>
        </p:spPr>
        <p:txBody>
          <a:bodyPr>
            <a:normAutofit/>
          </a:bodyPr>
          <a:lstStyle/>
          <a:p>
            <a:pPr marL="0" indent="0">
              <a:buNone/>
            </a:pPr>
            <a:r>
              <a:rPr lang="en-US" sz="1600" dirty="0"/>
              <a:t>Length of spans and placement of the load on the bridge are considerations because:</a:t>
            </a:r>
          </a:p>
          <a:p>
            <a:endParaRPr lang="en-US" altLang="en-US" sz="1600" u="sng" dirty="0"/>
          </a:p>
          <a:p>
            <a:r>
              <a:rPr lang="en-US" altLang="en-US" sz="1600" u="sng" dirty="0"/>
              <a:t>Load distribution reduces load</a:t>
            </a:r>
            <a:r>
              <a:rPr lang="en-US" altLang="en-US" sz="1600" dirty="0"/>
              <a:t> demand.</a:t>
            </a:r>
          </a:p>
          <a:p>
            <a:endParaRPr lang="en-US" altLang="en-US" sz="1600" dirty="0"/>
          </a:p>
          <a:p>
            <a:r>
              <a:rPr lang="en-US" altLang="en-US" sz="1600" u="sng" dirty="0"/>
              <a:t>Load placement can be controlled by current conditions</a:t>
            </a:r>
            <a:r>
              <a:rPr lang="en-US" altLang="en-US" sz="1600" dirty="0"/>
              <a:t> of bridge elements (based on their current structural capacity).</a:t>
            </a:r>
          </a:p>
          <a:p>
            <a:endParaRPr lang="en-US" altLang="en-US" sz="1800" dirty="0"/>
          </a:p>
          <a:p>
            <a:endParaRPr lang="en-US" altLang="en-US" sz="1800" dirty="0"/>
          </a:p>
          <a:p>
            <a:pPr marL="0" indent="0">
              <a:buNone/>
            </a:pPr>
            <a:endParaRPr lang="en-US" altLang="en-US" sz="1800"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40</a:t>
            </a:fld>
            <a:endParaRPr lang="en-US" dirty="0"/>
          </a:p>
        </p:txBody>
      </p:sp>
      <p:sp>
        <p:nvSpPr>
          <p:cNvPr id="74" name="Line 63"/>
          <p:cNvSpPr>
            <a:spLocks noChangeShapeType="1"/>
          </p:cNvSpPr>
          <p:nvPr/>
        </p:nvSpPr>
        <p:spPr bwMode="auto">
          <a:xfrm flipV="1">
            <a:off x="8686800" y="1676400"/>
            <a:ext cx="0" cy="1905000"/>
          </a:xfrm>
          <a:prstGeom prst="line">
            <a:avLst/>
          </a:prstGeom>
          <a:noFill/>
          <a:ln w="9525">
            <a:solidFill>
              <a:srgbClr val="FFFF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8" name="Picture 2" descr="T:\BRG_FOP\CM\Pix-misc\overloads\Mammoet Pt Arthur\Mammoet - Port to Port Jan 24 2009 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026" y="901522"/>
            <a:ext cx="4844974" cy="3229376"/>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3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67939">
                                            <p:txEl>
                                              <p:pRg st="2" end="2"/>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707886"/>
          </a:xfrm>
        </p:spPr>
        <p:txBody>
          <a:bodyPr/>
          <a:lstStyle/>
          <a:p>
            <a:r>
              <a:rPr lang="en-US" b="1" dirty="0">
                <a:latin typeface="Franklin Gothic Book" pitchFamily="34" charset="0"/>
              </a:rPr>
              <a:t>General Effects</a:t>
            </a:r>
            <a:br>
              <a:rPr lang="en-US" b="1" dirty="0">
                <a:solidFill>
                  <a:prstClr val="black"/>
                </a:solidFill>
                <a:latin typeface="Franklin Gothic Book" pitchFamily="34" charset="0"/>
              </a:rPr>
            </a:br>
            <a:endParaRPr lang="en-US" altLang="en-US" dirty="0">
              <a:solidFill>
                <a:srgbClr val="FFFF00"/>
              </a:solidFill>
            </a:endParaRPr>
          </a:p>
        </p:txBody>
      </p:sp>
      <p:sp>
        <p:nvSpPr>
          <p:cNvPr id="167939" name="Rectangle 3"/>
          <p:cNvSpPr>
            <a:spLocks noGrp="1" noChangeArrowheads="1"/>
          </p:cNvSpPr>
          <p:nvPr>
            <p:ph type="body" idx="1"/>
          </p:nvPr>
        </p:nvSpPr>
        <p:spPr>
          <a:xfrm>
            <a:off x="457201" y="637504"/>
            <a:ext cx="2582214" cy="4230710"/>
          </a:xfrm>
        </p:spPr>
        <p:txBody>
          <a:bodyPr>
            <a:normAutofit/>
          </a:bodyPr>
          <a:lstStyle/>
          <a:p>
            <a:r>
              <a:rPr lang="en-US" sz="1600" dirty="0"/>
              <a:t>Specific analysis of structures for super heavy, </a:t>
            </a:r>
            <a:r>
              <a:rPr lang="en-US" sz="1600" u="sng" dirty="0"/>
              <a:t>is usually done with a load multiplier consistent with the restricted speed of the vehicle</a:t>
            </a:r>
            <a:r>
              <a:rPr lang="en-US" sz="1600" dirty="0"/>
              <a:t>. </a:t>
            </a:r>
          </a:p>
          <a:p>
            <a:endParaRPr lang="en-US" sz="1600" dirty="0"/>
          </a:p>
          <a:p>
            <a:r>
              <a:rPr lang="en-US" altLang="en-US" sz="1600" dirty="0"/>
              <a:t>The </a:t>
            </a:r>
            <a:r>
              <a:rPr lang="en-US" altLang="en-US" sz="1600" u="sng" dirty="0"/>
              <a:t>restriction on speed can also help reduce the effects of impact loading</a:t>
            </a:r>
            <a:r>
              <a:rPr lang="en-US" altLang="en-US" sz="1600" dirty="0"/>
              <a:t>.</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41</a:t>
            </a:fld>
            <a:endParaRPr lang="en-US" dirty="0"/>
          </a:p>
        </p:txBody>
      </p:sp>
      <p:pic>
        <p:nvPicPr>
          <p:cNvPr id="166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534" y="1982374"/>
            <a:ext cx="5513466" cy="15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3942288" y="1719001"/>
            <a:ext cx="274320" cy="274320"/>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8" name="Flowchart: Connector 27"/>
          <p:cNvSpPr/>
          <p:nvPr/>
        </p:nvSpPr>
        <p:spPr>
          <a:xfrm>
            <a:off x="4033728" y="1810441"/>
            <a:ext cx="91440" cy="91440"/>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6" name="Flowchart: Connector 35"/>
          <p:cNvSpPr/>
          <p:nvPr/>
        </p:nvSpPr>
        <p:spPr>
          <a:xfrm>
            <a:off x="4250556" y="1719001"/>
            <a:ext cx="274320" cy="274320"/>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7" name="Flowchart: Connector 36"/>
          <p:cNvSpPr/>
          <p:nvPr/>
        </p:nvSpPr>
        <p:spPr>
          <a:xfrm>
            <a:off x="4341996" y="1810441"/>
            <a:ext cx="91440" cy="91440"/>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8" name="Flowchart: Connector 37"/>
          <p:cNvSpPr/>
          <p:nvPr/>
        </p:nvSpPr>
        <p:spPr>
          <a:xfrm>
            <a:off x="4552617" y="1720658"/>
            <a:ext cx="274320" cy="274320"/>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39" name="Flowchart: Connector 38"/>
          <p:cNvSpPr/>
          <p:nvPr/>
        </p:nvSpPr>
        <p:spPr>
          <a:xfrm>
            <a:off x="4644057" y="1812098"/>
            <a:ext cx="91440" cy="91440"/>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0" name="Flowchart: Connector 39"/>
          <p:cNvSpPr/>
          <p:nvPr/>
        </p:nvSpPr>
        <p:spPr>
          <a:xfrm>
            <a:off x="5474100" y="1719001"/>
            <a:ext cx="274320" cy="274320"/>
          </a:xfrm>
          <a:prstGeom prst="flowChartConnector">
            <a:avLst/>
          </a:prstGeom>
          <a:solidFill>
            <a:schemeClr val="tx1">
              <a:lumMod val="75000"/>
              <a:lumOff val="2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41" name="Flowchart: Connector 40"/>
          <p:cNvSpPr/>
          <p:nvPr/>
        </p:nvSpPr>
        <p:spPr>
          <a:xfrm>
            <a:off x="5565540" y="1810441"/>
            <a:ext cx="91440" cy="91440"/>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166912" name="Straight Arrow Connector 166911"/>
          <p:cNvCxnSpPr/>
          <p:nvPr/>
        </p:nvCxnSpPr>
        <p:spPr>
          <a:xfrm>
            <a:off x="5656980" y="1856161"/>
            <a:ext cx="70273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6915" name="Straight Arrow Connector 166914"/>
          <p:cNvCxnSpPr/>
          <p:nvPr/>
        </p:nvCxnSpPr>
        <p:spPr>
          <a:xfrm>
            <a:off x="6405931" y="1952504"/>
            <a:ext cx="0" cy="4729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84535" y="1857818"/>
            <a:ext cx="702732" cy="1893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65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167939">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500"/>
                                  </p:stCondLst>
                                  <p:childTnLst>
                                    <p:set>
                                      <p:cBhvr>
                                        <p:cTn id="12" dur="1" fill="hold">
                                          <p:stCondLst>
                                            <p:cond delay="9"/>
                                          </p:stCondLst>
                                        </p:cTn>
                                        <p:tgtEl>
                                          <p:spTgt spid="1669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0 0 L 0.25 0 E" pathEditMode="relative" ptsTypes="">
                                      <p:cBhvr>
                                        <p:cTn id="16" dur="5000" fill="hold"/>
                                        <p:tgtEl>
                                          <p:spTgt spid="4"/>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 0 L 0.25 0 E" pathEditMode="relative" ptsTypes="">
                                      <p:cBhvr>
                                        <p:cTn id="18" dur="5000" fill="hold"/>
                                        <p:tgtEl>
                                          <p:spTgt spid="28"/>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5000" fill="hold"/>
                                        <p:tgtEl>
                                          <p:spTgt spid="36"/>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5000" fill="hold"/>
                                        <p:tgtEl>
                                          <p:spTgt spid="37"/>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5000" fill="hold"/>
                                        <p:tgtEl>
                                          <p:spTgt spid="38"/>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5000" fill="hold"/>
                                        <p:tgtEl>
                                          <p:spTgt spid="39"/>
                                        </p:tgtEl>
                                        <p:attrNameLst>
                                          <p:attrName>ppt_x</p:attrName>
                                          <p:attrName>ppt_y</p:attrName>
                                        </p:attrNameLst>
                                      </p:cBhvr>
                                    </p:animMotion>
                                  </p:childTnLst>
                                </p:cTn>
                              </p:par>
                              <p:par>
                                <p:cTn id="27" presetID="63" presetClass="path" presetSubtype="0" accel="50000" decel="50000" fill="hold" grpId="0" nodeType="withEffect">
                                  <p:stCondLst>
                                    <p:cond delay="0"/>
                                  </p:stCondLst>
                                  <p:childTnLst>
                                    <p:animMotion origin="layout" path="M 0 0 L 0.25 0 E" pathEditMode="relative" ptsTypes="">
                                      <p:cBhvr>
                                        <p:cTn id="28" dur="5000" fill="hold"/>
                                        <p:tgtEl>
                                          <p:spTgt spid="40"/>
                                        </p:tgtEl>
                                        <p:attrNameLst>
                                          <p:attrName>ppt_x</p:attrName>
                                          <p:attrName>ppt_y</p:attrName>
                                        </p:attrNameLst>
                                      </p:cBhvr>
                                    </p:animMotion>
                                  </p:childTnLst>
                                </p:cTn>
                              </p:par>
                              <p:par>
                                <p:cTn id="29" presetID="63" presetClass="path" presetSubtype="0" accel="50000" decel="50000" fill="hold" grpId="0" nodeType="withEffect">
                                  <p:stCondLst>
                                    <p:cond delay="0"/>
                                  </p:stCondLst>
                                  <p:childTnLst>
                                    <p:animMotion origin="layout" path="M 0 0 L 0.25 0 E" pathEditMode="relative" ptsTypes="">
                                      <p:cBhvr>
                                        <p:cTn id="30" dur="5000" fill="hold"/>
                                        <p:tgtEl>
                                          <p:spTgt spid="41"/>
                                        </p:tgtEl>
                                        <p:attrNameLst>
                                          <p:attrName>ppt_x</p:attrName>
                                          <p:attrName>ppt_y</p:attrName>
                                        </p:attrNameLst>
                                      </p:cBhvr>
                                    </p:animMotion>
                                  </p:child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9"/>
                                          </p:stCondLst>
                                        </p:cTn>
                                        <p:tgtEl>
                                          <p:spTgt spid="16"/>
                                        </p:tgtEl>
                                        <p:attrNameLst>
                                          <p:attrName>style.visibility</p:attrName>
                                        </p:attrNameLst>
                                      </p:cBhvr>
                                      <p:to>
                                        <p:strVal val="visible"/>
                                      </p:to>
                                    </p:set>
                                  </p:childTnLst>
                                </p:cTn>
                              </p:par>
                            </p:childTnLst>
                          </p:cTn>
                        </p:par>
                        <p:par>
                          <p:cTn id="34" fill="hold">
                            <p:stCondLst>
                              <p:cond delay="5010"/>
                            </p:stCondLst>
                            <p:childTnLst>
                              <p:par>
                                <p:cTn id="35" presetID="1" presetClass="entr" presetSubtype="0" fill="hold" nodeType="afterEffect">
                                  <p:stCondLst>
                                    <p:cond delay="1000"/>
                                  </p:stCondLst>
                                  <p:childTnLst>
                                    <p:set>
                                      <p:cBhvr>
                                        <p:cTn id="36" dur="1" fill="hold">
                                          <p:stCondLst>
                                            <p:cond delay="0"/>
                                          </p:stCondLst>
                                        </p:cTn>
                                        <p:tgtEl>
                                          <p:spTgt spid="166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6" grpId="0" animBg="1"/>
      <p:bldP spid="37" grpId="0" animBg="1"/>
      <p:bldP spid="38" grpId="0" animBg="1"/>
      <p:bldP spid="39" grpId="0" animBg="1"/>
      <p:bldP spid="40" grpId="0" animBg="1"/>
      <p:bldP spid="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Rectangle 6"/>
          <p:cNvSpPr>
            <a:spLocks noGrp="1" noChangeArrowheads="1"/>
          </p:cNvSpPr>
          <p:nvPr>
            <p:ph type="title"/>
          </p:nvPr>
        </p:nvSpPr>
        <p:spPr/>
        <p:txBody>
          <a:bodyPr/>
          <a:lstStyle/>
          <a:p>
            <a:r>
              <a:rPr lang="en-US" altLang="en-US" dirty="0"/>
              <a:t>Super Heavy Report</a:t>
            </a:r>
          </a:p>
        </p:txBody>
      </p:sp>
      <p:sp>
        <p:nvSpPr>
          <p:cNvPr id="164871" name="Rectangle 7"/>
          <p:cNvSpPr>
            <a:spLocks noGrp="1" noChangeArrowheads="1"/>
          </p:cNvSpPr>
          <p:nvPr>
            <p:ph type="body" idx="1"/>
          </p:nvPr>
        </p:nvSpPr>
        <p:spPr>
          <a:xfrm>
            <a:off x="457201" y="534473"/>
            <a:ext cx="3889420" cy="4307983"/>
          </a:xfrm>
        </p:spPr>
        <p:txBody>
          <a:bodyPr/>
          <a:lstStyle/>
          <a:p>
            <a:r>
              <a:rPr lang="en-US" altLang="en-US" sz="1600" dirty="0"/>
              <a:t>Include hauler info, route, weight</a:t>
            </a:r>
          </a:p>
          <a:p>
            <a:endParaRPr lang="en-US" altLang="en-US" sz="1600" dirty="0"/>
          </a:p>
          <a:p>
            <a:r>
              <a:rPr lang="en-US" altLang="en-US" sz="1600" u="sng" dirty="0"/>
              <a:t>Provide vehicle evaluation</a:t>
            </a:r>
            <a:r>
              <a:rPr lang="en-US" altLang="en-US" sz="1600" dirty="0"/>
              <a:t> using “Panak Curve”</a:t>
            </a:r>
          </a:p>
          <a:p>
            <a:endParaRPr lang="en-US" altLang="en-US" sz="1600" dirty="0"/>
          </a:p>
          <a:p>
            <a:r>
              <a:rPr lang="en-US" altLang="en-US" sz="1600" u="sng" dirty="0"/>
              <a:t>List all bridges analyzed</a:t>
            </a:r>
            <a:r>
              <a:rPr lang="en-US" altLang="en-US" sz="1600" dirty="0"/>
              <a:t> and controlling stresses for flexure</a:t>
            </a:r>
          </a:p>
          <a:p>
            <a:endParaRPr lang="en-US" altLang="en-US" sz="1600" dirty="0"/>
          </a:p>
          <a:p>
            <a:r>
              <a:rPr lang="en-US" altLang="en-US" sz="1600" dirty="0"/>
              <a:t>Identify and discuss any suspect bridges </a:t>
            </a:r>
          </a:p>
          <a:p>
            <a:pPr marL="609600" indent="-609600">
              <a:buFontTx/>
              <a:buNone/>
            </a:pPr>
            <a:endParaRPr lang="en-US" altLang="en-US" dirty="0">
              <a:solidFill>
                <a:srgbClr val="FFFF00"/>
              </a:solidFill>
            </a:endParaRPr>
          </a:p>
        </p:txBody>
      </p:sp>
      <p:pic>
        <p:nvPicPr>
          <p:cNvPr id="167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650" y="573110"/>
            <a:ext cx="3164162" cy="4063732"/>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42</a:t>
            </a:fld>
            <a:endParaRPr lang="en-US" dirty="0"/>
          </a:p>
        </p:txBody>
      </p:sp>
    </p:spTree>
    <p:extLst>
      <p:ext uri="{BB962C8B-B14F-4D97-AF65-F5344CB8AC3E}">
        <p14:creationId xmlns:p14="http://schemas.microsoft.com/office/powerpoint/2010/main" val="25735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6487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6487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64871">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648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400110"/>
          </a:xfrm>
        </p:spPr>
        <p:txBody>
          <a:bodyPr/>
          <a:lstStyle/>
          <a:p>
            <a:r>
              <a:rPr lang="en-US" altLang="en-US" dirty="0"/>
              <a:t>Super Heavy Report</a:t>
            </a:r>
            <a:endParaRPr lang="en-US" altLang="en-US" dirty="0">
              <a:solidFill>
                <a:srgbClr val="FFFF00"/>
              </a:solidFill>
            </a:endParaRPr>
          </a:p>
        </p:txBody>
      </p:sp>
      <p:sp>
        <p:nvSpPr>
          <p:cNvPr id="167939" name="Rectangle 3"/>
          <p:cNvSpPr>
            <a:spLocks noGrp="1" noChangeArrowheads="1"/>
          </p:cNvSpPr>
          <p:nvPr>
            <p:ph type="body" idx="1"/>
          </p:nvPr>
        </p:nvSpPr>
        <p:spPr>
          <a:xfrm>
            <a:off x="457200" y="746974"/>
            <a:ext cx="4140558" cy="4110775"/>
          </a:xfrm>
        </p:spPr>
        <p:txBody>
          <a:bodyPr>
            <a:normAutofit/>
          </a:bodyPr>
          <a:lstStyle/>
          <a:p>
            <a:r>
              <a:rPr lang="en-US" altLang="en-US" sz="1600" dirty="0"/>
              <a:t>Explain or justify </a:t>
            </a:r>
            <a:r>
              <a:rPr lang="en-US" altLang="en-US" sz="1600" u="sng" dirty="0"/>
              <a:t>load distribution assumptions</a:t>
            </a:r>
            <a:r>
              <a:rPr lang="en-US" altLang="en-US" sz="1600" dirty="0"/>
              <a:t> </a:t>
            </a:r>
          </a:p>
          <a:p>
            <a:endParaRPr lang="en-US" altLang="en-US" sz="1600" dirty="0"/>
          </a:p>
          <a:p>
            <a:r>
              <a:rPr lang="en-US" altLang="en-US" sz="1600" dirty="0"/>
              <a:t>List General Restrictions</a:t>
            </a:r>
          </a:p>
          <a:p>
            <a:endParaRPr lang="en-US" altLang="en-US" sz="1600" dirty="0"/>
          </a:p>
          <a:p>
            <a:r>
              <a:rPr lang="en-US" altLang="en-US" sz="1600" dirty="0"/>
              <a:t>List Special Restrictions as needed for each structure</a:t>
            </a:r>
          </a:p>
          <a:p>
            <a:endParaRPr lang="en-US" altLang="en-US" sz="1600" dirty="0"/>
          </a:p>
          <a:p>
            <a:r>
              <a:rPr lang="en-US" altLang="en-US" sz="1600" dirty="0"/>
              <a:t>Provide weighing information </a:t>
            </a:r>
          </a:p>
          <a:p>
            <a:endParaRPr lang="en-US" altLang="en-US" sz="1600" dirty="0"/>
          </a:p>
          <a:p>
            <a:r>
              <a:rPr lang="en-US" altLang="en-US" sz="1600" dirty="0"/>
              <a:t>Sign or Seal and Date</a:t>
            </a: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43</a:t>
            </a:fld>
            <a:endParaRPr lang="en-US" dirty="0"/>
          </a:p>
        </p:txBody>
      </p:sp>
    </p:spTree>
    <p:extLst>
      <p:ext uri="{BB962C8B-B14F-4D97-AF65-F5344CB8AC3E}">
        <p14:creationId xmlns:p14="http://schemas.microsoft.com/office/powerpoint/2010/main" val="251834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67939">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67939">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67939">
                                            <p:txEl>
                                              <p:pRg st="6" end="6"/>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64983"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44</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Transportation (TxDOT)</a:t>
            </a:r>
          </a:p>
        </p:txBody>
      </p:sp>
      <p:sp>
        <p:nvSpPr>
          <p:cNvPr id="56" name="Rectangle 55"/>
          <p:cNvSpPr/>
          <p:nvPr>
            <p:custDataLst>
              <p:tags r:id="rId7"/>
            </p:custDataLst>
          </p:nvPr>
        </p:nvSpPr>
        <p:spPr bwMode="auto">
          <a:xfrm rot="10800000" flipH="1" flipV="1">
            <a:off x="476243" y="1299848"/>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Motor Vehicles (TxDMV)</a:t>
            </a:r>
          </a:p>
        </p:txBody>
      </p:sp>
      <p:sp>
        <p:nvSpPr>
          <p:cNvPr id="62" name="Rectangle 61"/>
          <p:cNvSpPr/>
          <p:nvPr>
            <p:custDataLst>
              <p:tags r:id="rId8"/>
            </p:custDataLst>
          </p:nvPr>
        </p:nvSpPr>
        <p:spPr bwMode="auto">
          <a:xfrm rot="10800000" flipH="1" flipV="1">
            <a:off x="471716" y="1800110"/>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Permit Process for Superheavy</a:t>
            </a:r>
          </a:p>
        </p:txBody>
      </p:sp>
      <p:sp>
        <p:nvSpPr>
          <p:cNvPr id="63" name="Rectangle 62"/>
          <p:cNvSpPr/>
          <p:nvPr>
            <p:custDataLst>
              <p:tags r:id="rId9"/>
            </p:custDataLst>
          </p:nvPr>
        </p:nvSpPr>
        <p:spPr bwMode="auto">
          <a:xfrm rot="10800000" flipH="1" flipV="1">
            <a:off x="479612" y="2800632"/>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b="1"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extLst>
      <p:ext uri="{BB962C8B-B14F-4D97-AF65-F5344CB8AC3E}">
        <p14:creationId xmlns:p14="http://schemas.microsoft.com/office/powerpoint/2010/main" val="3037222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707886"/>
          </a:xfrm>
        </p:spPr>
        <p:txBody>
          <a:bodyPr/>
          <a:lstStyle/>
          <a:p>
            <a:r>
              <a:rPr lang="en-US" b="1" dirty="0">
                <a:latin typeface="Franklin Gothic Book" pitchFamily="34" charset="0"/>
              </a:rPr>
              <a:t>Restrictions</a:t>
            </a:r>
            <a:br>
              <a:rPr lang="en-US" b="1" dirty="0">
                <a:solidFill>
                  <a:prstClr val="black"/>
                </a:solidFill>
                <a:latin typeface="Franklin Gothic Book" pitchFamily="34" charset="0"/>
              </a:rPr>
            </a:br>
            <a:endParaRPr lang="en-US" altLang="en-US" dirty="0">
              <a:solidFill>
                <a:srgbClr val="FFFF00"/>
              </a:solidFill>
            </a:endParaRPr>
          </a:p>
        </p:txBody>
      </p:sp>
      <p:sp>
        <p:nvSpPr>
          <p:cNvPr id="167939" name="Rectangle 3"/>
          <p:cNvSpPr>
            <a:spLocks noGrp="1" noChangeArrowheads="1"/>
          </p:cNvSpPr>
          <p:nvPr>
            <p:ph type="body" idx="1"/>
          </p:nvPr>
        </p:nvSpPr>
        <p:spPr>
          <a:xfrm>
            <a:off x="457200" y="743362"/>
            <a:ext cx="3470856" cy="4124852"/>
          </a:xfrm>
        </p:spPr>
        <p:txBody>
          <a:bodyPr>
            <a:normAutofit lnSpcReduction="10000"/>
          </a:bodyPr>
          <a:lstStyle/>
          <a:p>
            <a:r>
              <a:rPr lang="en-US" altLang="en-US" sz="1600" u="sng" dirty="0"/>
              <a:t>No other vehicles are allowed</a:t>
            </a:r>
            <a:r>
              <a:rPr lang="en-US" altLang="en-US" sz="1600" dirty="0"/>
              <a:t> on the bridge at the same time</a:t>
            </a:r>
          </a:p>
          <a:p>
            <a:endParaRPr lang="en-US" altLang="en-US" sz="1600" dirty="0"/>
          </a:p>
          <a:p>
            <a:r>
              <a:rPr lang="en-US" altLang="en-US" sz="1600" dirty="0"/>
              <a:t>Require the </a:t>
            </a:r>
            <a:r>
              <a:rPr lang="en-US" altLang="en-US" sz="1600" u="sng" dirty="0"/>
              <a:t>vehicle to drive in a specified path </a:t>
            </a:r>
            <a:r>
              <a:rPr lang="en-US" altLang="en-US" sz="1600" dirty="0"/>
              <a:t>(photo documentation required at times, some with measurement)</a:t>
            </a:r>
          </a:p>
          <a:p>
            <a:endParaRPr lang="en-US" altLang="en-US" sz="1600" dirty="0"/>
          </a:p>
          <a:p>
            <a:r>
              <a:rPr lang="en-US" sz="1600" u="sng" dirty="0"/>
              <a:t>Reducing the speed</a:t>
            </a:r>
            <a:r>
              <a:rPr lang="en-US" sz="1600" dirty="0"/>
              <a:t> over the bridges (reduces impact and load effects) </a:t>
            </a:r>
          </a:p>
          <a:p>
            <a:endParaRPr lang="en-US" altLang="en-US" sz="1600" dirty="0"/>
          </a:p>
          <a:p>
            <a:r>
              <a:rPr lang="en-US" altLang="en-US" sz="1600" u="sng" dirty="0"/>
              <a:t>Dollies are acceptable</a:t>
            </a:r>
            <a:r>
              <a:rPr lang="en-US" altLang="en-US" sz="1600" dirty="0"/>
              <a:t> and can be raised for off-bridge travel</a:t>
            </a:r>
          </a:p>
          <a:p>
            <a:endParaRPr lang="en-US" altLang="en-US" sz="1600" dirty="0"/>
          </a:p>
          <a:p>
            <a:r>
              <a:rPr lang="en-US" altLang="en-US" sz="1600" u="sng" dirty="0"/>
              <a:t>Crabbing the vehicle</a:t>
            </a:r>
            <a:r>
              <a:rPr lang="en-US" altLang="en-US" sz="1600" dirty="0"/>
              <a:t> is an option</a:t>
            </a:r>
          </a:p>
          <a:p>
            <a:endParaRPr lang="en-US" altLang="en-US" sz="1800" dirty="0"/>
          </a:p>
          <a:p>
            <a:pPr marL="0" indent="0">
              <a:buNone/>
            </a:pPr>
            <a:endParaRPr lang="en-US" altLang="en-US" sz="1800"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45</a:t>
            </a:fld>
            <a:endParaRPr lang="en-US" dirty="0"/>
          </a:p>
        </p:txBody>
      </p:sp>
      <p:pic>
        <p:nvPicPr>
          <p:cNvPr id="7" name="Picture 2" descr="T:\BRG_FOP\CM\Pix-misc\overloads\sunray del rio 007 (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544" y="763598"/>
            <a:ext cx="4842456" cy="3632392"/>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05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167939">
                                            <p:txEl>
                                              <p:pRg st="2" end="2"/>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167939">
                                            <p:txEl>
                                              <p:pRg st="4" end="4"/>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3000"/>
                                  </p:stCondLst>
                                  <p:childTnLst>
                                    <p:set>
                                      <p:cBhvr>
                                        <p:cTn id="15" dur="1" fill="hold">
                                          <p:stCondLst>
                                            <p:cond delay="0"/>
                                          </p:stCondLst>
                                        </p:cTn>
                                        <p:tgtEl>
                                          <p:spTgt spid="167939">
                                            <p:txEl>
                                              <p:pRg st="6" end="6"/>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3000"/>
                                  </p:stCondLst>
                                  <p:childTnLst>
                                    <p:set>
                                      <p:cBhvr>
                                        <p:cTn id="18"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707886"/>
          </a:xfrm>
        </p:spPr>
        <p:txBody>
          <a:bodyPr/>
          <a:lstStyle/>
          <a:p>
            <a:r>
              <a:rPr lang="en-US" b="1" dirty="0">
                <a:latin typeface="Franklin Gothic Book" pitchFamily="34" charset="0"/>
              </a:rPr>
              <a:t>Restrictions</a:t>
            </a:r>
            <a:br>
              <a:rPr lang="en-US" b="1" dirty="0">
                <a:solidFill>
                  <a:prstClr val="black"/>
                </a:solidFill>
                <a:latin typeface="Franklin Gothic Book" pitchFamily="34" charset="0"/>
              </a:rPr>
            </a:br>
            <a:endParaRPr lang="en-US" altLang="en-US" dirty="0">
              <a:solidFill>
                <a:srgbClr val="FFFF00"/>
              </a:solidFill>
            </a:endParaRPr>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46</a:t>
            </a:fld>
            <a:endParaRPr lang="en-US" dirty="0"/>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6377" y="880194"/>
            <a:ext cx="5000959" cy="3735845"/>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965200" y="510862"/>
            <a:ext cx="707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FFFF00"/>
                </a:solidFill>
                <a:latin typeface="Arial" charset="0"/>
              </a:defRPr>
            </a:lvl1pPr>
            <a:lvl2pPr marL="742950" indent="-285750" eaLnBrk="0" hangingPunct="0">
              <a:defRPr sz="3600">
                <a:solidFill>
                  <a:srgbClr val="FFFF00"/>
                </a:solidFill>
                <a:latin typeface="Arial" charset="0"/>
              </a:defRPr>
            </a:lvl2pPr>
            <a:lvl3pPr marL="1143000" indent="-228600" eaLnBrk="0" hangingPunct="0">
              <a:defRPr sz="3600">
                <a:solidFill>
                  <a:srgbClr val="FFFF00"/>
                </a:solidFill>
                <a:latin typeface="Arial" charset="0"/>
              </a:defRPr>
            </a:lvl3pPr>
            <a:lvl4pPr marL="1600200" indent="-228600" eaLnBrk="0" hangingPunct="0">
              <a:defRPr sz="3600">
                <a:solidFill>
                  <a:srgbClr val="FFFF00"/>
                </a:solidFill>
                <a:latin typeface="Arial" charset="0"/>
              </a:defRPr>
            </a:lvl4pPr>
            <a:lvl5pPr marL="2057400" indent="-228600" eaLnBrk="0" hangingPunct="0">
              <a:defRPr sz="3600">
                <a:solidFill>
                  <a:srgbClr val="FFFF00"/>
                </a:solidFill>
                <a:latin typeface="Arial" charset="0"/>
              </a:defRPr>
            </a:lvl5pPr>
            <a:lvl6pPr marL="2514600" indent="-228600" eaLnBrk="0" fontAlgn="base" hangingPunct="0">
              <a:spcBef>
                <a:spcPct val="0"/>
              </a:spcBef>
              <a:spcAft>
                <a:spcPct val="0"/>
              </a:spcAft>
              <a:defRPr sz="3600">
                <a:solidFill>
                  <a:srgbClr val="FFFF00"/>
                </a:solidFill>
                <a:latin typeface="Arial" charset="0"/>
              </a:defRPr>
            </a:lvl6pPr>
            <a:lvl7pPr marL="2971800" indent="-228600" eaLnBrk="0" fontAlgn="base" hangingPunct="0">
              <a:spcBef>
                <a:spcPct val="0"/>
              </a:spcBef>
              <a:spcAft>
                <a:spcPct val="0"/>
              </a:spcAft>
              <a:defRPr sz="3600">
                <a:solidFill>
                  <a:srgbClr val="FFFF00"/>
                </a:solidFill>
                <a:latin typeface="Arial" charset="0"/>
              </a:defRPr>
            </a:lvl7pPr>
            <a:lvl8pPr marL="3429000" indent="-228600" eaLnBrk="0" fontAlgn="base" hangingPunct="0">
              <a:spcBef>
                <a:spcPct val="0"/>
              </a:spcBef>
              <a:spcAft>
                <a:spcPct val="0"/>
              </a:spcAft>
              <a:defRPr sz="3600">
                <a:solidFill>
                  <a:srgbClr val="FFFF00"/>
                </a:solidFill>
                <a:latin typeface="Arial" charset="0"/>
              </a:defRPr>
            </a:lvl8pPr>
            <a:lvl9pPr marL="3886200" indent="-228600" eaLnBrk="0" fontAlgn="base" hangingPunct="0">
              <a:spcBef>
                <a:spcPct val="0"/>
              </a:spcBef>
              <a:spcAft>
                <a:spcPct val="0"/>
              </a:spcAft>
              <a:defRPr sz="3600">
                <a:solidFill>
                  <a:srgbClr val="FFFF00"/>
                </a:solidFill>
                <a:latin typeface="Arial" charset="0"/>
              </a:defRPr>
            </a:lvl9pPr>
          </a:lstStyle>
          <a:p>
            <a:pPr algn="ctr" eaLnBrk="1" hangingPunct="1"/>
            <a:r>
              <a:rPr lang="en-US" altLang="en-US" sz="1800" dirty="0">
                <a:solidFill>
                  <a:schemeClr val="tx1"/>
                </a:solidFill>
                <a:latin typeface="Franklin Gothic Book" panose="020B0503020102020204" pitchFamily="34" charset="0"/>
              </a:rPr>
              <a:t>Vehicle Crabbed</a:t>
            </a:r>
          </a:p>
        </p:txBody>
      </p:sp>
    </p:spTree>
    <p:extLst>
      <p:ext uri="{BB962C8B-B14F-4D97-AF65-F5344CB8AC3E}">
        <p14:creationId xmlns:p14="http://schemas.microsoft.com/office/powerpoint/2010/main" val="3912049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707886"/>
          </a:xfrm>
        </p:spPr>
        <p:txBody>
          <a:bodyPr/>
          <a:lstStyle/>
          <a:p>
            <a:r>
              <a:rPr lang="en-US" b="1" dirty="0">
                <a:latin typeface="Franklin Gothic Book" pitchFamily="34" charset="0"/>
              </a:rPr>
              <a:t>Weighing</a:t>
            </a:r>
            <a:br>
              <a:rPr lang="en-US" b="1" dirty="0">
                <a:solidFill>
                  <a:prstClr val="black"/>
                </a:solidFill>
                <a:latin typeface="Franklin Gothic Book" pitchFamily="34" charset="0"/>
              </a:rPr>
            </a:br>
            <a:endParaRPr lang="en-US" altLang="en-US" dirty="0">
              <a:solidFill>
                <a:srgbClr val="FFFF00"/>
              </a:solidFill>
            </a:endParaRPr>
          </a:p>
        </p:txBody>
      </p:sp>
      <p:sp>
        <p:nvSpPr>
          <p:cNvPr id="167939" name="Rectangle 3"/>
          <p:cNvSpPr>
            <a:spLocks noGrp="1" noChangeArrowheads="1"/>
          </p:cNvSpPr>
          <p:nvPr>
            <p:ph type="body" idx="1"/>
          </p:nvPr>
        </p:nvSpPr>
        <p:spPr>
          <a:xfrm>
            <a:off x="457200" y="743362"/>
            <a:ext cx="3367825" cy="4240762"/>
          </a:xfrm>
        </p:spPr>
        <p:txBody>
          <a:bodyPr>
            <a:normAutofit/>
          </a:bodyPr>
          <a:lstStyle/>
          <a:p>
            <a:pPr>
              <a:lnSpc>
                <a:spcPct val="90000"/>
              </a:lnSpc>
              <a:defRPr/>
            </a:pPr>
            <a:r>
              <a:rPr lang="en-US" altLang="en-US" sz="1600" dirty="0"/>
              <a:t>Weight tolerances  are shown in the engineering report</a:t>
            </a:r>
          </a:p>
          <a:p>
            <a:pPr>
              <a:lnSpc>
                <a:spcPct val="90000"/>
              </a:lnSpc>
              <a:defRPr/>
            </a:pPr>
            <a:endParaRPr lang="en-US" altLang="en-US" sz="1600" dirty="0"/>
          </a:p>
          <a:p>
            <a:pPr>
              <a:lnSpc>
                <a:spcPct val="90000"/>
              </a:lnSpc>
              <a:defRPr/>
            </a:pPr>
            <a:r>
              <a:rPr lang="en-US" altLang="en-US" sz="1600" dirty="0"/>
              <a:t>If tolerance is exceeded a </a:t>
            </a:r>
            <a:r>
              <a:rPr lang="en-US" altLang="en-US" sz="1600" u="sng" dirty="0"/>
              <a:t>re-analysis of specified bridges</a:t>
            </a:r>
            <a:r>
              <a:rPr lang="en-US" altLang="en-US" sz="1600" dirty="0"/>
              <a:t> is required</a:t>
            </a:r>
          </a:p>
          <a:p>
            <a:pPr lvl="1">
              <a:buFont typeface="Wingdings" panose="05000000000000000000" pitchFamily="2" charset="2"/>
              <a:buChar char="§"/>
            </a:pPr>
            <a:endParaRPr lang="en-US" altLang="en-US" sz="1800" dirty="0"/>
          </a:p>
          <a:p>
            <a:pPr marL="0" indent="0">
              <a:buNone/>
            </a:pPr>
            <a:endParaRPr lang="en-US" altLang="en-US" sz="1800" dirty="0"/>
          </a:p>
          <a:p>
            <a:endParaRPr lang="en-US" altLang="en-US" sz="1800" dirty="0"/>
          </a:p>
          <a:p>
            <a:pPr marL="0" indent="0">
              <a:buNone/>
            </a:pPr>
            <a:endParaRPr lang="en-US" altLang="en-US" sz="1800"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47</a:t>
            </a:fld>
            <a:endParaRPr lang="en-US" dirty="0"/>
          </a:p>
        </p:txBody>
      </p:sp>
    </p:spTree>
    <p:extLst>
      <p:ext uri="{BB962C8B-B14F-4D97-AF65-F5344CB8AC3E}">
        <p14:creationId xmlns:p14="http://schemas.microsoft.com/office/powerpoint/2010/main" val="3737196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0"/>
            <a:ext cx="8229600" cy="707886"/>
          </a:xfrm>
        </p:spPr>
        <p:txBody>
          <a:bodyPr/>
          <a:lstStyle/>
          <a:p>
            <a:r>
              <a:rPr lang="en-US" b="1" dirty="0">
                <a:latin typeface="Franklin Gothic Book" pitchFamily="34" charset="0"/>
              </a:rPr>
              <a:t>Restrictions</a:t>
            </a:r>
            <a:br>
              <a:rPr lang="en-US" b="1" dirty="0">
                <a:solidFill>
                  <a:prstClr val="black"/>
                </a:solidFill>
                <a:latin typeface="Franklin Gothic Book" pitchFamily="34" charset="0"/>
              </a:rPr>
            </a:br>
            <a:endParaRPr lang="en-US" altLang="en-US" dirty="0">
              <a:solidFill>
                <a:srgbClr val="FFFF00"/>
              </a:solidFill>
            </a:endParaRPr>
          </a:p>
        </p:txBody>
      </p:sp>
      <p:sp>
        <p:nvSpPr>
          <p:cNvPr id="167939" name="Rectangle 3"/>
          <p:cNvSpPr>
            <a:spLocks noGrp="1" noChangeArrowheads="1"/>
          </p:cNvSpPr>
          <p:nvPr>
            <p:ph type="body" idx="1"/>
          </p:nvPr>
        </p:nvSpPr>
        <p:spPr>
          <a:xfrm>
            <a:off x="261755" y="757322"/>
            <a:ext cx="3367825" cy="4240762"/>
          </a:xfrm>
        </p:spPr>
        <p:txBody>
          <a:bodyPr>
            <a:normAutofit/>
          </a:bodyPr>
          <a:lstStyle/>
          <a:p>
            <a:pPr lvl="1">
              <a:buFont typeface="Wingdings" panose="05000000000000000000" pitchFamily="2" charset="2"/>
              <a:buChar char="§"/>
            </a:pPr>
            <a:r>
              <a:rPr lang="en-US" sz="1600" dirty="0"/>
              <a:t>Have the </a:t>
            </a:r>
            <a:r>
              <a:rPr lang="en-US" sz="1600" u="sng" dirty="0"/>
              <a:t>engineering consultant witness the move</a:t>
            </a:r>
            <a:r>
              <a:rPr lang="en-US" sz="1600" dirty="0"/>
              <a:t> to verify speed for impact effects and load positioning, </a:t>
            </a:r>
            <a:r>
              <a:rPr lang="en-US" sz="1600" u="sng" dirty="0"/>
              <a:t>required for crabbing</a:t>
            </a:r>
            <a:r>
              <a:rPr lang="en-US" sz="1600" dirty="0"/>
              <a:t>.</a:t>
            </a:r>
          </a:p>
          <a:p>
            <a:pPr lvl="1">
              <a:buFont typeface="Wingdings" panose="05000000000000000000" pitchFamily="2" charset="2"/>
              <a:buChar char="§"/>
            </a:pPr>
            <a:endParaRPr lang="en-US" sz="1600" dirty="0"/>
          </a:p>
          <a:p>
            <a:pPr lvl="1">
              <a:buFont typeface="Wingdings" panose="05000000000000000000" pitchFamily="2" charset="2"/>
              <a:buChar char="§"/>
            </a:pPr>
            <a:r>
              <a:rPr lang="en-US" sz="1600" u="sng" dirty="0"/>
              <a:t>Carriers must review permit for specific conditions</a:t>
            </a:r>
            <a:r>
              <a:rPr lang="en-US" sz="1600" dirty="0"/>
              <a:t> that apply to the load and movement.</a:t>
            </a:r>
          </a:p>
          <a:p>
            <a:pPr lvl="1">
              <a:buFont typeface="Wingdings" panose="05000000000000000000" pitchFamily="2" charset="2"/>
              <a:buChar char="§"/>
            </a:pPr>
            <a:endParaRPr lang="en-US" sz="1600" dirty="0"/>
          </a:p>
          <a:p>
            <a:pPr lvl="1">
              <a:buFont typeface="Wingdings" panose="05000000000000000000" pitchFamily="2" charset="2"/>
              <a:buChar char="§"/>
            </a:pPr>
            <a:r>
              <a:rPr lang="en-US" sz="1600" u="sng" dirty="0"/>
              <a:t>TxDOT provides restrictions to allow the load on the bridge</a:t>
            </a:r>
            <a:r>
              <a:rPr lang="en-US" sz="1600" dirty="0"/>
              <a:t>, instead of re-route, without limiting commerce.</a:t>
            </a:r>
          </a:p>
          <a:p>
            <a:endParaRPr lang="en-US" altLang="en-US" sz="1800" dirty="0"/>
          </a:p>
          <a:p>
            <a:pPr marL="0" indent="0">
              <a:buNone/>
            </a:pPr>
            <a:endParaRPr lang="en-US" altLang="en-US" sz="1800" dirty="0"/>
          </a:p>
          <a:p>
            <a:endParaRPr lang="en-US" altLang="en-US" sz="1800" dirty="0"/>
          </a:p>
          <a:p>
            <a:pPr marL="0" indent="0">
              <a:buNone/>
            </a:pPr>
            <a:endParaRPr lang="en-US" altLang="en-US" sz="1800" dirty="0"/>
          </a:p>
        </p:txBody>
      </p:sp>
      <p:sp>
        <p:nvSpPr>
          <p:cNvPr id="2" name="Slide Number Placeholder 1"/>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48</a:t>
            </a:fld>
            <a:endParaRPr lang="en-US" dirty="0"/>
          </a:p>
        </p:txBody>
      </p:sp>
      <p:pic>
        <p:nvPicPr>
          <p:cNvPr id="161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90" y="895080"/>
            <a:ext cx="5149810" cy="341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5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167939">
                                            <p:txEl>
                                              <p:pRg st="2" end="2"/>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Notice</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49</a:t>
            </a:fld>
            <a:endParaRPr lang="en-US" dirty="0"/>
          </a:p>
        </p:txBody>
      </p:sp>
      <p:sp>
        <p:nvSpPr>
          <p:cNvPr id="7" name="Content Placeholder 2"/>
          <p:cNvSpPr>
            <a:spLocks noGrp="1"/>
          </p:cNvSpPr>
          <p:nvPr>
            <p:ph idx="1"/>
          </p:nvPr>
        </p:nvSpPr>
        <p:spPr>
          <a:xfrm>
            <a:off x="762000" y="1371600"/>
            <a:ext cx="7315200" cy="2125980"/>
          </a:xfrm>
        </p:spPr>
        <p:txBody>
          <a:bodyPr>
            <a:normAutofit/>
          </a:bodyPr>
          <a:lstStyle/>
          <a:p>
            <a:pPr marL="0" indent="0" algn="ctr">
              <a:spcAft>
                <a:spcPts val="600"/>
              </a:spcAft>
              <a:buNone/>
            </a:pPr>
            <a:r>
              <a:rPr lang="en-US" sz="1200" dirty="0">
                <a:latin typeface="Franklin Gothic Medium" panose="020B0603020102020204" pitchFamily="34" charset="0"/>
              </a:rPr>
              <a:t>Copyright 2019 • Texas Department of Transportation • All Rights Reserved</a:t>
            </a:r>
          </a:p>
          <a:p>
            <a:pPr marL="0" indent="0" algn="ctr">
              <a:buNone/>
            </a:pPr>
            <a:r>
              <a:rPr lang="en-US" sz="1200" dirty="0"/>
              <a:t>Entities or individuals that copy and present state agency information must identify the source of the content, including the date the content was copied. Entities or individuals that copy and present state agency information on their websites must accompany that information with a statement that neither the entity or individual nor the information, as it is presented on its website, is endorsed by the State of Texas or any state agency. To protect the intellectual property of state agencies, copied information must reflect the copyright, trademark, service mark, </a:t>
            </a:r>
            <a:br>
              <a:rPr lang="en-US" sz="1200" dirty="0"/>
            </a:br>
            <a:r>
              <a:rPr lang="en-US" sz="1200" dirty="0"/>
              <a:t>or other intellectual property rights of the state agency whose protected information is being used by the entity or individual. Entities or individuals may not copy, reproduce, distribute, publish, or transmit, in any way this content for commercial purposes. This presentation is distributed without profit and is being made available solely </a:t>
            </a:r>
            <a:br>
              <a:rPr lang="en-US" sz="1200" dirty="0"/>
            </a:br>
            <a:r>
              <a:rPr lang="en-US" sz="1200" dirty="0"/>
              <a:t>for educational purposes. The use of any copyrighted material included in this presentation is intended to </a:t>
            </a:r>
            <a:br>
              <a:rPr lang="en-US" sz="1200" dirty="0"/>
            </a:br>
            <a:r>
              <a:rPr lang="en-US" sz="1200" dirty="0"/>
              <a:t>be a “fair use” of such material as provided for in Title 17 U.S.C. Section 107 of the U.S. Copyright Law.</a:t>
            </a:r>
          </a:p>
        </p:txBody>
      </p:sp>
    </p:spTree>
    <p:extLst>
      <p:ext uri="{BB962C8B-B14F-4D97-AF65-F5344CB8AC3E}">
        <p14:creationId xmlns:p14="http://schemas.microsoft.com/office/powerpoint/2010/main" val="17619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Bridge Facts</a:t>
            </a:r>
          </a:p>
        </p:txBody>
      </p:sp>
      <p:sp>
        <p:nvSpPr>
          <p:cNvPr id="3" name="Slide Number Placeholder 2"/>
          <p:cNvSpPr>
            <a:spLocks noGrp="1"/>
          </p:cNvSpPr>
          <p:nvPr>
            <p:ph type="sldNum" sz="quarter" idx="4"/>
          </p:nvPr>
        </p:nvSpPr>
        <p:spPr/>
        <p:txBody>
          <a:bodyPr/>
          <a:lstStyle/>
          <a:p>
            <a:pPr lvl="1"/>
            <a:fld id="{126B356D-DBE9-445A-9C43-3D3F41468F04}" type="slidenum">
              <a:rPr lang="en-US" smtClean="0"/>
              <a:pPr lvl="1"/>
              <a:t>5</a:t>
            </a:fld>
            <a:endParaRPr lang="en-US" dirty="0"/>
          </a:p>
        </p:txBody>
      </p:sp>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665" y="473605"/>
            <a:ext cx="4584879" cy="423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9"/>
          <p:cNvSpPr/>
          <p:nvPr/>
        </p:nvSpPr>
        <p:spPr>
          <a:xfrm>
            <a:off x="5316855" y="3480435"/>
            <a:ext cx="1272540" cy="1234440"/>
          </a:xfrm>
          <a:custGeom>
            <a:avLst/>
            <a:gdLst>
              <a:gd name="connsiteX0" fmla="*/ 1270635 w 1272540"/>
              <a:gd name="connsiteY0" fmla="*/ 0 h 1234440"/>
              <a:gd name="connsiteX1" fmla="*/ 1110615 w 1272540"/>
              <a:gd name="connsiteY1" fmla="*/ 13335 h 1234440"/>
              <a:gd name="connsiteX2" fmla="*/ 929640 w 1272540"/>
              <a:gd name="connsiteY2" fmla="*/ 57150 h 1234440"/>
              <a:gd name="connsiteX3" fmla="*/ 638175 w 1272540"/>
              <a:gd name="connsiteY3" fmla="*/ 89535 h 1234440"/>
              <a:gd name="connsiteX4" fmla="*/ 260985 w 1272540"/>
              <a:gd name="connsiteY4" fmla="*/ 198120 h 1234440"/>
              <a:gd name="connsiteX5" fmla="*/ 83820 w 1272540"/>
              <a:gd name="connsiteY5" fmla="*/ 278130 h 1234440"/>
              <a:gd name="connsiteX6" fmla="*/ 11430 w 1272540"/>
              <a:gd name="connsiteY6" fmla="*/ 438150 h 1234440"/>
              <a:gd name="connsiteX7" fmla="*/ 0 w 1272540"/>
              <a:gd name="connsiteY7" fmla="*/ 636270 h 1234440"/>
              <a:gd name="connsiteX8" fmla="*/ 53340 w 1272540"/>
              <a:gd name="connsiteY8" fmla="*/ 864870 h 1234440"/>
              <a:gd name="connsiteX9" fmla="*/ 95250 w 1272540"/>
              <a:gd name="connsiteY9" fmla="*/ 962025 h 1234440"/>
              <a:gd name="connsiteX10" fmla="*/ 158115 w 1272540"/>
              <a:gd name="connsiteY10" fmla="*/ 1082040 h 1234440"/>
              <a:gd name="connsiteX11" fmla="*/ 161925 w 1272540"/>
              <a:gd name="connsiteY11" fmla="*/ 1139190 h 1234440"/>
              <a:gd name="connsiteX12" fmla="*/ 201930 w 1272540"/>
              <a:gd name="connsiteY12" fmla="*/ 1186815 h 1234440"/>
              <a:gd name="connsiteX13" fmla="*/ 240030 w 1272540"/>
              <a:gd name="connsiteY13" fmla="*/ 1209675 h 1234440"/>
              <a:gd name="connsiteX14" fmla="*/ 257175 w 1272540"/>
              <a:gd name="connsiteY14" fmla="*/ 1230630 h 1234440"/>
              <a:gd name="connsiteX15" fmla="*/ 1272540 w 1272540"/>
              <a:gd name="connsiteY15" fmla="*/ 1234440 h 1234440"/>
              <a:gd name="connsiteX16" fmla="*/ 1270635 w 1272540"/>
              <a:gd name="connsiteY16"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540" h="1234440">
                <a:moveTo>
                  <a:pt x="1270635" y="0"/>
                </a:moveTo>
                <a:lnTo>
                  <a:pt x="1110615" y="13335"/>
                </a:lnTo>
                <a:lnTo>
                  <a:pt x="929640" y="57150"/>
                </a:lnTo>
                <a:lnTo>
                  <a:pt x="638175" y="89535"/>
                </a:lnTo>
                <a:lnTo>
                  <a:pt x="260985" y="198120"/>
                </a:lnTo>
                <a:lnTo>
                  <a:pt x="83820" y="278130"/>
                </a:lnTo>
                <a:lnTo>
                  <a:pt x="11430" y="438150"/>
                </a:lnTo>
                <a:lnTo>
                  <a:pt x="0" y="636270"/>
                </a:lnTo>
                <a:lnTo>
                  <a:pt x="53340" y="864870"/>
                </a:lnTo>
                <a:lnTo>
                  <a:pt x="95250" y="962025"/>
                </a:lnTo>
                <a:lnTo>
                  <a:pt x="158115" y="1082040"/>
                </a:lnTo>
                <a:lnTo>
                  <a:pt x="161925" y="1139190"/>
                </a:lnTo>
                <a:lnTo>
                  <a:pt x="201930" y="1186815"/>
                </a:lnTo>
                <a:lnTo>
                  <a:pt x="240030" y="1209675"/>
                </a:lnTo>
                <a:lnTo>
                  <a:pt x="257175" y="1230630"/>
                </a:lnTo>
                <a:lnTo>
                  <a:pt x="1272540" y="1234440"/>
                </a:lnTo>
                <a:lnTo>
                  <a:pt x="1270635" y="0"/>
                </a:lnTo>
                <a:close/>
              </a:path>
            </a:pathLst>
          </a:cu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392092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Bridge Facts</a:t>
            </a:r>
          </a:p>
        </p:txBody>
      </p:sp>
      <p:sp>
        <p:nvSpPr>
          <p:cNvPr id="3" name="Content Placeholder 2"/>
          <p:cNvSpPr>
            <a:spLocks noGrp="1"/>
          </p:cNvSpPr>
          <p:nvPr>
            <p:ph idx="1"/>
          </p:nvPr>
        </p:nvSpPr>
        <p:spPr/>
        <p:txBody>
          <a:bodyPr>
            <a:normAutofit/>
          </a:bodyPr>
          <a:lstStyle/>
          <a:p>
            <a:pPr lvl="0"/>
            <a:r>
              <a:rPr lang="en-US" sz="1600" u="sng" dirty="0"/>
              <a:t>Texas has 54,180 bridges</a:t>
            </a:r>
            <a:r>
              <a:rPr lang="en-US" sz="1600" dirty="0"/>
              <a:t> that carry vehicular traffic‐‐about 26,000 more bridges than any other state in the nation, and more than the combined inventories of 17 states.</a:t>
            </a:r>
          </a:p>
          <a:p>
            <a:pPr lvl="0"/>
            <a:endParaRPr lang="en-US" sz="1600" dirty="0"/>
          </a:p>
          <a:p>
            <a:pPr lvl="0"/>
            <a:r>
              <a:rPr lang="en-US" sz="1600" u="sng" dirty="0"/>
              <a:t>35,564 Texas bridges are on the state system</a:t>
            </a:r>
            <a:r>
              <a:rPr lang="en-US" sz="1600" dirty="0"/>
              <a:t>, and 18,616 bridges are off the state system (city streets, county roads, etc.)</a:t>
            </a:r>
          </a:p>
          <a:p>
            <a:pPr lvl="0"/>
            <a:endParaRPr lang="en-US" sz="1600" dirty="0"/>
          </a:p>
          <a:p>
            <a:pPr lvl="0"/>
            <a:r>
              <a:rPr lang="en-US" sz="1600" dirty="0"/>
              <a:t>The </a:t>
            </a:r>
            <a:r>
              <a:rPr lang="en-US" sz="1600" u="sng" dirty="0"/>
              <a:t>average age of Texas bridges is 42 years</a:t>
            </a:r>
            <a:r>
              <a:rPr lang="en-US" sz="1600" dirty="0"/>
              <a:t>.</a:t>
            </a:r>
          </a:p>
          <a:p>
            <a:pPr lvl="0"/>
            <a:endParaRPr lang="en-US" sz="1600" b="1" u="sng" dirty="0"/>
          </a:p>
          <a:p>
            <a:pPr lvl="0"/>
            <a:r>
              <a:rPr lang="en-US" sz="1600" dirty="0"/>
              <a:t>88.8 percent of all on‐system bridges are in good or better condition.</a:t>
            </a:r>
          </a:p>
          <a:p>
            <a:pPr marL="0" lvl="0" indent="0" algn="ctr">
              <a:buNone/>
            </a:pPr>
            <a:endParaRPr lang="en-US" sz="1200" dirty="0"/>
          </a:p>
          <a:p>
            <a:pPr marL="0" lvl="0" indent="0" algn="ctr">
              <a:buNone/>
            </a:pPr>
            <a:endParaRPr lang="en-US" sz="1200" dirty="0"/>
          </a:p>
          <a:p>
            <a:pPr marL="0" lvl="0" indent="0" algn="ctr">
              <a:buNone/>
            </a:pPr>
            <a:r>
              <a:rPr lang="en-US" sz="1200" dirty="0"/>
              <a:t>Data as of January 2018</a:t>
            </a:r>
          </a:p>
          <a:p>
            <a:pPr marL="0" lvl="0" indent="0" algn="ctr">
              <a:buNone/>
            </a:pPr>
            <a:r>
              <a:rPr lang="en-US" sz="1200" dirty="0">
                <a:hlinkClick r:id="rId3"/>
              </a:rPr>
              <a:t>http://ftp.dot.state.tx.us/pub/txdot-info/library/pubs/bus/bridge/facts-17.pdf</a:t>
            </a:r>
            <a:endParaRPr lang="en-US" sz="1200"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3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3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7000"/>
                            </p:stCondLst>
                            <p:childTnLst>
                              <p:par>
                                <p:cTn id="14" presetID="1" presetClass="entr" presetSubtype="0" fill="hold" nodeType="afterEffect">
                                  <p:stCondLst>
                                    <p:cond delay="3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10000"/>
                            </p:stCondLst>
                            <p:childTnLst>
                              <p:par>
                                <p:cTn id="17" presetID="1" presetClass="entr" presetSubtype="0" fill="hold" nodeType="afterEffect">
                                  <p:stCondLst>
                                    <p:cond delay="200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nodeType="after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Bridge Facts </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97776558"/>
              </p:ext>
            </p:extLst>
          </p:nvPr>
        </p:nvGraphicFramePr>
        <p:xfrm>
          <a:off x="568266" y="959476"/>
          <a:ext cx="7482625" cy="33804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7765970" y="3264805"/>
            <a:ext cx="755335" cy="276999"/>
          </a:xfrm>
          <a:prstGeom prst="rect">
            <a:avLst/>
          </a:prstGeom>
          <a:noFill/>
        </p:spPr>
        <p:txBody>
          <a:bodyPr wrap="none" rtlCol="0">
            <a:spAutoFit/>
          </a:bodyPr>
          <a:lstStyle/>
          <a:p>
            <a:r>
              <a:rPr lang="en-US" sz="1200" dirty="0"/>
              <a:t>(13,700)</a:t>
            </a:r>
          </a:p>
        </p:txBody>
      </p:sp>
      <p:grpSp>
        <p:nvGrpSpPr>
          <p:cNvPr id="8" name="Group 55"/>
          <p:cNvGrpSpPr/>
          <p:nvPr/>
        </p:nvGrpSpPr>
        <p:grpSpPr>
          <a:xfrm>
            <a:off x="568266" y="1235781"/>
            <a:ext cx="6579154" cy="368615"/>
            <a:chOff x="195266" y="862018"/>
            <a:chExt cx="4725185" cy="491487"/>
          </a:xfrm>
        </p:grpSpPr>
        <p:sp>
          <p:nvSpPr>
            <p:cNvPr id="9" name="Isosceles Triangle 8"/>
            <p:cNvSpPr/>
            <p:nvPr>
              <p:custDataLst>
                <p:tags r:id="rId1"/>
              </p:custDataLst>
            </p:nvPr>
          </p:nvSpPr>
          <p:spPr>
            <a:xfrm rot="10800000">
              <a:off x="195266" y="1262065"/>
              <a:ext cx="137160" cy="9144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Book" pitchFamily="34" charset="0"/>
                <a:cs typeface="Arial" pitchFamily="34" charset="0"/>
              </a:endParaRPr>
            </a:p>
          </p:txBody>
        </p:sp>
        <p:sp>
          <p:nvSpPr>
            <p:cNvPr id="10" name="Pentagon 9"/>
            <p:cNvSpPr/>
            <p:nvPr>
              <p:custDataLst>
                <p:tags r:id="rId2"/>
              </p:custDataLst>
            </p:nvPr>
          </p:nvSpPr>
          <p:spPr>
            <a:xfrm>
              <a:off x="195266" y="862018"/>
              <a:ext cx="4725185" cy="400050"/>
            </a:xfrm>
            <a:prstGeom prst="homePlate">
              <a:avLst>
                <a:gd name="adj" fmla="val 33333"/>
              </a:avLst>
            </a:prstGeom>
            <a:gradFill flip="none" rotWithShape="1">
              <a:gsLst>
                <a:gs pos="0">
                  <a:schemeClr val="accent1">
                    <a:lumMod val="90000"/>
                    <a:lumOff val="10000"/>
                  </a:schemeClr>
                </a:gs>
                <a:gs pos="50000">
                  <a:schemeClr val="accent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1600" b="1" i="0" u="none" strike="noStrike" kern="1200" baseline="0">
                  <a:solidFill>
                    <a:prstClr val="black"/>
                  </a:solidFill>
                  <a:latin typeface="+mn-lt"/>
                  <a:ea typeface="+mn-ea"/>
                  <a:cs typeface="+mn-cs"/>
                </a:defRPr>
              </a:pPr>
              <a:r>
                <a:rPr lang="en-US" sz="1400" dirty="0">
                  <a:solidFill>
                    <a:schemeClr val="bg1"/>
                  </a:solidFill>
                </a:rPr>
                <a:t>2018  On System Bridge Inventory</a:t>
              </a:r>
            </a:p>
          </p:txBody>
        </p:sp>
      </p:grpSp>
    </p:spTree>
    <p:extLst>
      <p:ext uri="{BB962C8B-B14F-4D97-AF65-F5344CB8AC3E}">
        <p14:creationId xmlns:p14="http://schemas.microsoft.com/office/powerpoint/2010/main" val="117036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60891"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151929"/>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246888" y="36576"/>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8</a:t>
            </a:fld>
            <a:endParaRPr lang="en-US" dirty="0"/>
          </a:p>
        </p:txBody>
      </p:sp>
      <p:sp>
        <p:nvSpPr>
          <p:cNvPr id="9" name="Rectangle 8"/>
          <p:cNvSpPr/>
          <p:nvPr>
            <p:custDataLst>
              <p:tags r:id="rId5"/>
            </p:custDataLst>
          </p:nvPr>
        </p:nvSpPr>
        <p:spPr bwMode="auto">
          <a:xfrm rot="10800000" flipH="1" flipV="1">
            <a:off x="479612" y="799587"/>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Bridge Facts</a:t>
            </a:r>
          </a:p>
        </p:txBody>
      </p:sp>
      <p:sp>
        <p:nvSpPr>
          <p:cNvPr id="47" name="Rectangle 46"/>
          <p:cNvSpPr/>
          <p:nvPr>
            <p:custDataLst>
              <p:tags r:id="rId6"/>
            </p:custDataLst>
          </p:nvPr>
        </p:nvSpPr>
        <p:spPr bwMode="auto">
          <a:xfrm rot="10800000" flipH="1" flipV="1">
            <a:off x="479612" y="2300371"/>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Texas Department of Transportation (TxDOT) – Bridge Division</a:t>
            </a:r>
          </a:p>
        </p:txBody>
      </p:sp>
      <p:sp>
        <p:nvSpPr>
          <p:cNvPr id="56" name="Rectangle 55"/>
          <p:cNvSpPr/>
          <p:nvPr>
            <p:custDataLst>
              <p:tags r:id="rId7"/>
            </p:custDataLst>
          </p:nvPr>
        </p:nvSpPr>
        <p:spPr bwMode="auto">
          <a:xfrm rot="10800000" flipH="1" flipV="1">
            <a:off x="476243" y="1299848"/>
            <a:ext cx="7216589" cy="43891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b="1" dirty="0">
                <a:solidFill>
                  <a:prstClr val="black"/>
                </a:solidFill>
                <a:latin typeface="Franklin Gothic Book" pitchFamily="34" charset="0"/>
              </a:rPr>
              <a:t>Texas Department of Motor Vehicles (TxDMV) – Motor Carrier Division</a:t>
            </a:r>
          </a:p>
        </p:txBody>
      </p:sp>
      <p:sp>
        <p:nvSpPr>
          <p:cNvPr id="62" name="Rectangle 61"/>
          <p:cNvSpPr/>
          <p:nvPr>
            <p:custDataLst>
              <p:tags r:id="rId8"/>
            </p:custDataLst>
          </p:nvPr>
        </p:nvSpPr>
        <p:spPr bwMode="auto">
          <a:xfrm rot="10800000" flipH="1" flipV="1">
            <a:off x="471716" y="1800110"/>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Permit Process for Super Heavy</a:t>
            </a:r>
          </a:p>
        </p:txBody>
      </p:sp>
      <p:sp>
        <p:nvSpPr>
          <p:cNvPr id="63" name="Rectangle 62"/>
          <p:cNvSpPr/>
          <p:nvPr>
            <p:custDataLst>
              <p:tags r:id="rId9"/>
            </p:custDataLst>
          </p:nvPr>
        </p:nvSpPr>
        <p:spPr bwMode="auto">
          <a:xfrm rot="10800000" flipH="1" flipV="1">
            <a:off x="479612" y="2800632"/>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Bridge Evaluation</a:t>
            </a:r>
          </a:p>
        </p:txBody>
      </p:sp>
      <p:sp>
        <p:nvSpPr>
          <p:cNvPr id="64" name="Rectangle 63"/>
          <p:cNvSpPr/>
          <p:nvPr>
            <p:custDataLst>
              <p:tags r:id="rId10"/>
            </p:custDataLst>
          </p:nvPr>
        </p:nvSpPr>
        <p:spPr bwMode="auto">
          <a:xfrm rot="10800000" flipH="1" flipV="1">
            <a:off x="479612" y="3300893"/>
            <a:ext cx="7216589" cy="438912"/>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Restrictions</a:t>
            </a:r>
          </a:p>
        </p:txBody>
      </p:sp>
      <p:sp>
        <p:nvSpPr>
          <p:cNvPr id="10" name="Freeform 12"/>
          <p:cNvSpPr>
            <a:spLocks/>
          </p:cNvSpPr>
          <p:nvPr>
            <p:custDataLst>
              <p:tags r:id="rId11"/>
            </p:custDataLst>
          </p:nvPr>
        </p:nvSpPr>
        <p:spPr bwMode="auto">
          <a:xfrm rot="10800000" flipH="1" flipV="1">
            <a:off x="333376" y="799587"/>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sp>
        <p:nvSpPr>
          <p:cNvPr id="66" name="Freeform 12"/>
          <p:cNvSpPr>
            <a:spLocks/>
          </p:cNvSpPr>
          <p:nvPr>
            <p:custDataLst>
              <p:tags r:id="rId12"/>
            </p:custDataLst>
          </p:nvPr>
        </p:nvSpPr>
        <p:spPr bwMode="auto">
          <a:xfrm rot="10800000" flipH="1" flipV="1">
            <a:off x="333376" y="1299848"/>
            <a:ext cx="532800" cy="354792"/>
          </a:xfrm>
          <a:prstGeom prst="homePlate">
            <a:avLst>
              <a:gd name="adj" fmla="val 2833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sp>
        <p:nvSpPr>
          <p:cNvPr id="67" name="Freeform 12"/>
          <p:cNvSpPr>
            <a:spLocks/>
          </p:cNvSpPr>
          <p:nvPr>
            <p:custDataLst>
              <p:tags r:id="rId13"/>
            </p:custDataLst>
          </p:nvPr>
        </p:nvSpPr>
        <p:spPr bwMode="auto">
          <a:xfrm rot="10800000" flipH="1" flipV="1">
            <a:off x="333375" y="1800110"/>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sp>
        <p:nvSpPr>
          <p:cNvPr id="68" name="Freeform 12"/>
          <p:cNvSpPr>
            <a:spLocks/>
          </p:cNvSpPr>
          <p:nvPr>
            <p:custDataLst>
              <p:tags r:id="rId14"/>
            </p:custDataLst>
          </p:nvPr>
        </p:nvSpPr>
        <p:spPr bwMode="auto">
          <a:xfrm rot="10800000" flipH="1" flipV="1">
            <a:off x="333375" y="2300371"/>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sp>
        <p:nvSpPr>
          <p:cNvPr id="69" name="Freeform 12"/>
          <p:cNvSpPr>
            <a:spLocks/>
          </p:cNvSpPr>
          <p:nvPr>
            <p:custDataLst>
              <p:tags r:id="rId15"/>
            </p:custDataLst>
          </p:nvPr>
        </p:nvSpPr>
        <p:spPr bwMode="auto">
          <a:xfrm rot="10800000" flipH="1" flipV="1">
            <a:off x="333376" y="2800632"/>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sp>
        <p:nvSpPr>
          <p:cNvPr id="70" name="Freeform 12"/>
          <p:cNvSpPr>
            <a:spLocks/>
          </p:cNvSpPr>
          <p:nvPr>
            <p:custDataLst>
              <p:tags r:id="rId16"/>
            </p:custDataLst>
          </p:nvPr>
        </p:nvSpPr>
        <p:spPr bwMode="auto">
          <a:xfrm rot="10800000" flipH="1" flipV="1">
            <a:off x="333376" y="3300893"/>
            <a:ext cx="532800" cy="354792"/>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sp>
        <p:nvSpPr>
          <p:cNvPr id="33" name="Isosceles Triangle 32"/>
          <p:cNvSpPr/>
          <p:nvPr/>
        </p:nvSpPr>
        <p:spPr>
          <a:xfrm rot="10800000">
            <a:off x="341312" y="1657350"/>
            <a:ext cx="134932" cy="87512"/>
          </a:xfrm>
          <a:prstGeom prst="triangle">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14884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5" name="Isosceles Triangle 34"/>
          <p:cNvSpPr/>
          <p:nvPr/>
        </p:nvSpPr>
        <p:spPr>
          <a:xfrm rot="10800000">
            <a:off x="336784" y="2655163"/>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315468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3657600"/>
            <a:ext cx="134932" cy="8751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Tree>
    <p:extLst>
      <p:ext uri="{BB962C8B-B14F-4D97-AF65-F5344CB8AC3E}">
        <p14:creationId xmlns:p14="http://schemas.microsoft.com/office/powerpoint/2010/main" val="101465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TxDMV – Motor Carrier Division</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9</a:t>
            </a:fld>
            <a:endParaRPr lang="en-US" dirty="0"/>
          </a:p>
        </p:txBody>
      </p:sp>
      <p:sp>
        <p:nvSpPr>
          <p:cNvPr id="6" name="TextBox 5"/>
          <p:cNvSpPr txBox="1"/>
          <p:nvPr/>
        </p:nvSpPr>
        <p:spPr>
          <a:xfrm>
            <a:off x="1832149" y="4452075"/>
            <a:ext cx="5562707" cy="276999"/>
          </a:xfrm>
          <a:prstGeom prst="rect">
            <a:avLst/>
          </a:prstGeom>
          <a:noFill/>
        </p:spPr>
        <p:txBody>
          <a:bodyPr wrap="square" rtlCol="0">
            <a:spAutoFit/>
          </a:bodyPr>
          <a:lstStyle/>
          <a:p>
            <a:pPr algn="ctr"/>
            <a:r>
              <a:rPr lang="en-US" sz="1200" dirty="0">
                <a:latin typeface="Franklin Gothic Book" panose="020B0503020102020204" pitchFamily="34" charset="0"/>
                <a:hlinkClick r:id="rId3"/>
              </a:rPr>
              <a:t>https://www.txdmv.gov/motor-carriers/oversize-overweight-permits</a:t>
            </a:r>
            <a:endParaRPr lang="en-US" sz="1200" dirty="0">
              <a:latin typeface="Franklin Gothic Book" panose="020B0503020102020204" pitchFamily="34" charset="0"/>
            </a:endParaRPr>
          </a:p>
        </p:txBody>
      </p:sp>
      <p:pic>
        <p:nvPicPr>
          <p:cNvPr id="165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503" y="540369"/>
            <a:ext cx="4530497" cy="392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13503" y="4075305"/>
            <a:ext cx="3120260" cy="384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1" name="Content Placeholder 2"/>
          <p:cNvSpPr txBox="1">
            <a:spLocks/>
          </p:cNvSpPr>
          <p:nvPr/>
        </p:nvSpPr>
        <p:spPr>
          <a:xfrm>
            <a:off x="333376" y="559656"/>
            <a:ext cx="4280127" cy="3421875"/>
          </a:xfrm>
          <a:prstGeom prst="rect">
            <a:avLst/>
          </a:prstGeom>
        </p:spPr>
        <p:txBody>
          <a:bodyPr vert="horz" lIns="0" tIns="0" rIns="0" bIns="0" rtlCol="0">
            <a:normAutofit/>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u="sng" dirty="0"/>
              <a:t>Issues permits and route</a:t>
            </a:r>
            <a:r>
              <a:rPr lang="en-US" sz="1600" dirty="0"/>
              <a:t> for oversize/overweight </a:t>
            </a:r>
          </a:p>
          <a:p>
            <a:endParaRPr lang="en-US" sz="1600" dirty="0"/>
          </a:p>
          <a:p>
            <a:r>
              <a:rPr lang="en-US" sz="1600" u="sng" dirty="0"/>
              <a:t>Receives the application</a:t>
            </a:r>
            <a:r>
              <a:rPr lang="en-US" sz="1600" dirty="0"/>
              <a:t> for oversize/overweight permits</a:t>
            </a:r>
          </a:p>
          <a:p>
            <a:pPr marL="0" indent="0">
              <a:buNone/>
            </a:pPr>
            <a:endParaRPr lang="en-US" sz="1600" dirty="0"/>
          </a:p>
          <a:p>
            <a:r>
              <a:rPr lang="en-US" sz="1600" dirty="0"/>
              <a:t>The </a:t>
            </a:r>
            <a:r>
              <a:rPr lang="en-US" sz="1600" u="sng" dirty="0"/>
              <a:t>TxDMV maintains a master set of maps </a:t>
            </a:r>
            <a:r>
              <a:rPr lang="en-US" sz="1600" dirty="0"/>
              <a:t>showing the various width, height, and load limitations on all highways.</a:t>
            </a:r>
          </a:p>
          <a:p>
            <a:endParaRPr lang="en-US" sz="1600" dirty="0"/>
          </a:p>
          <a:p>
            <a:r>
              <a:rPr lang="en-US" sz="1600" u="sng" dirty="0"/>
              <a:t>Permits for Super Heavy</a:t>
            </a:r>
            <a:r>
              <a:rPr lang="en-US" sz="1600" dirty="0"/>
              <a:t> are issued by TxDMV  </a:t>
            </a:r>
          </a:p>
          <a:p>
            <a:endParaRPr lang="en-US" sz="1600" dirty="0"/>
          </a:p>
          <a:p>
            <a:endParaRPr lang="en-US" sz="1600" u="sng" dirty="0"/>
          </a:p>
          <a:p>
            <a:endParaRPr lang="en-US" sz="2100" dirty="0"/>
          </a:p>
          <a:p>
            <a:endParaRPr lang="en-US" sz="1800" dirty="0"/>
          </a:p>
          <a:p>
            <a:endParaRPr lang="en-US" sz="1800" b="1" u="sng" dirty="0"/>
          </a:p>
          <a:p>
            <a:pPr marL="0" indent="0">
              <a:buNone/>
            </a:pPr>
            <a:endParaRPr lang="en-US" sz="1800" dirty="0"/>
          </a:p>
          <a:p>
            <a:pPr marL="0" indent="0" algn="ctr">
              <a:buFont typeface="Wingdings" pitchFamily="2" charset="2"/>
              <a:buNone/>
            </a:pPr>
            <a:endParaRPr lang="en-US" sz="1200" dirty="0"/>
          </a:p>
        </p:txBody>
      </p:sp>
    </p:spTree>
    <p:extLst>
      <p:ext uri="{BB962C8B-B14F-4D97-AF65-F5344CB8AC3E}">
        <p14:creationId xmlns:p14="http://schemas.microsoft.com/office/powerpoint/2010/main" val="14473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3000"/>
                                  </p:stCondLst>
                                  <p:childTnLst>
                                    <p:set>
                                      <p:cBhvr>
                                        <p:cTn id="9" dur="1" fill="hold">
                                          <p:stCondLst>
                                            <p:cond delay="0"/>
                                          </p:stCondLst>
                                        </p:cTn>
                                        <p:tgtEl>
                                          <p:spTgt spid="11">
                                            <p:txEl>
                                              <p:pRg st="2" end="2"/>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300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par>
                          <p:cTn id="13" fill="hold">
                            <p:stCondLst>
                              <p:cond delay="8000"/>
                            </p:stCondLst>
                            <p:childTnLst>
                              <p:par>
                                <p:cTn id="14" presetID="1" presetClass="entr" presetSubtype="0" fill="hold" nodeType="afterEffect">
                                  <p:stCondLst>
                                    <p:cond delay="3000"/>
                                  </p:stCondLst>
                                  <p:childTnLst>
                                    <p:set>
                                      <p:cBhvr>
                                        <p:cTn id="1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heme/theme1.xml><?xml version="1.0" encoding="utf-8"?>
<a:theme xmlns:a="http://schemas.openxmlformats.org/drawingml/2006/main" name="MASTER_powerpoint_template_WIDESCREEN_1017">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81961B010494D8D6CDD91DD8CDD3C" ma:contentTypeVersion="1" ma:contentTypeDescription="Create a new document." ma:contentTypeScope="" ma:versionID="73132754b6e442390b331891c4e3fac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E2525B-C230-4AD3-9DB8-3F51BA8AE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3.xml><?xml version="1.0" encoding="utf-8"?>
<ds:datastoreItem xmlns:ds="http://schemas.openxmlformats.org/officeDocument/2006/customXml" ds:itemID="{3AD00FEB-8268-4E65-8965-8555F98441C4}">
  <ds:schemaRefs>
    <ds:schemaRef ds:uri="http://purl.org/dc/dcmitype/"/>
    <ds:schemaRef ds:uri="http://schemas.microsoft.com/office/2006/documentManagement/types"/>
    <ds:schemaRef ds:uri="http://schemas.openxmlformats.org/package/2006/metadata/core-properties"/>
    <ds:schemaRef ds:uri="http://schemas.microsoft.com/sharepoint/v3"/>
    <ds:schemaRef ds:uri="http://purl.org/dc/terms/"/>
    <ds:schemaRef ds:uri="http://schemas.microsoft.com/office/2006/metadata/properti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2443</TotalTime>
  <Words>2721</Words>
  <Application>Microsoft Office PowerPoint</Application>
  <PresentationFormat>On-screen Show (16:9)</PresentationFormat>
  <Paragraphs>559</Paragraphs>
  <Slides>49</Slides>
  <Notes>49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Calibri</vt:lpstr>
      <vt:lpstr>Franklin Gothic Book</vt:lpstr>
      <vt:lpstr>Franklin Gothic Demi</vt:lpstr>
      <vt:lpstr>Franklin Gothic Medium</vt:lpstr>
      <vt:lpstr>Wingdings</vt:lpstr>
      <vt:lpstr>MASTER_powerpoint_template_WIDESCREEN_1017</vt:lpstr>
      <vt:lpstr>think-cell Slide</vt:lpstr>
      <vt:lpstr>SUPER HEAVY REVIEW PROCESS in Texas</vt:lpstr>
      <vt:lpstr>Table of Contents</vt:lpstr>
      <vt:lpstr>Table of Contents</vt:lpstr>
      <vt:lpstr>Texas Highway System</vt:lpstr>
      <vt:lpstr>Texas Bridge Facts</vt:lpstr>
      <vt:lpstr>Texas Bridge Facts</vt:lpstr>
      <vt:lpstr>Texas Bridge Facts </vt:lpstr>
      <vt:lpstr>Table of Contents</vt:lpstr>
      <vt:lpstr>Role of TxDMV – Motor Carrier Division</vt:lpstr>
      <vt:lpstr>Permissible Weight Table</vt:lpstr>
      <vt:lpstr>Table of Contents</vt:lpstr>
      <vt:lpstr>Definition of a Super Heavy Load in Texas</vt:lpstr>
      <vt:lpstr>Permit Process</vt:lpstr>
      <vt:lpstr>Super Heavy Permit Application Requirements</vt:lpstr>
      <vt:lpstr>Permit Process</vt:lpstr>
      <vt:lpstr>TxDOT Districts</vt:lpstr>
      <vt:lpstr>Permit Process</vt:lpstr>
      <vt:lpstr>Consultant Bridge Analysis</vt:lpstr>
      <vt:lpstr>Table of Contents</vt:lpstr>
      <vt:lpstr>TxDOT – Bridge Division</vt:lpstr>
      <vt:lpstr>Table of Contents</vt:lpstr>
      <vt:lpstr>Summary of Evaluation Process</vt:lpstr>
      <vt:lpstr>Loading Diagram</vt:lpstr>
      <vt:lpstr>Evaluate the Vehicle</vt:lpstr>
      <vt:lpstr>Bridge Evaluation</vt:lpstr>
      <vt:lpstr>Types of Bridges to Analyze</vt:lpstr>
      <vt:lpstr>Types of Bridges to Analyze</vt:lpstr>
      <vt:lpstr>Bridge Components Analyzed</vt:lpstr>
      <vt:lpstr>Bridge Components Analyzed</vt:lpstr>
      <vt:lpstr>Bridge Components Analyzed</vt:lpstr>
      <vt:lpstr>Bridge Components Analyzed</vt:lpstr>
      <vt:lpstr>Culverts and Pavement</vt:lpstr>
      <vt:lpstr>Load Distribution</vt:lpstr>
      <vt:lpstr>Load Distribution</vt:lpstr>
      <vt:lpstr>Load Distribution</vt:lpstr>
      <vt:lpstr>Load Distribution</vt:lpstr>
      <vt:lpstr>Load Distribution</vt:lpstr>
      <vt:lpstr>Load Distribution</vt:lpstr>
      <vt:lpstr>Load Distribution</vt:lpstr>
      <vt:lpstr>General Effects </vt:lpstr>
      <vt:lpstr>General Effects </vt:lpstr>
      <vt:lpstr>Super Heavy Report</vt:lpstr>
      <vt:lpstr>Super Heavy Report</vt:lpstr>
      <vt:lpstr>Table of Contents</vt:lpstr>
      <vt:lpstr>Restrictions </vt:lpstr>
      <vt:lpstr>Restrictions </vt:lpstr>
      <vt:lpstr>Weighing </vt:lpstr>
      <vt:lpstr>Restrictions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Darr, Jacqueline M.</cp:lastModifiedBy>
  <cp:revision>293</cp:revision>
  <cp:lastPrinted>2019-02-15T15:17:17Z</cp:lastPrinted>
  <dcterms:created xsi:type="dcterms:W3CDTF">2018-03-12T19:06:55Z</dcterms:created>
  <dcterms:modified xsi:type="dcterms:W3CDTF">2019-02-19T23:48:56Z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0x010100D6C81961B010494D8D6CDD91DD8CDD3C</vt:lpwstr>
  </property>
</Properties>
</file>