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577" r:id="rId3"/>
    <p:sldId id="498" r:id="rId4"/>
    <p:sldId id="713" r:id="rId5"/>
    <p:sldId id="715" r:id="rId6"/>
    <p:sldId id="711" r:id="rId7"/>
    <p:sldId id="714" r:id="rId8"/>
    <p:sldId id="719" r:id="rId9"/>
    <p:sldId id="720" r:id="rId10"/>
    <p:sldId id="358" r:id="rId11"/>
    <p:sldId id="718" r:id="rId12"/>
    <p:sldId id="717" r:id="rId13"/>
    <p:sldId id="365" r:id="rId14"/>
    <p:sldId id="372" r:id="rId15"/>
    <p:sldId id="333" r:id="rId16"/>
  </p:sldIdLst>
  <p:sldSz cx="9144000" cy="6858000" type="screen4x3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ference Room 1" initials="CR1" lastIdx="3" clrIdx="0">
    <p:extLst>
      <p:ext uri="{19B8F6BF-5375-455C-9EA6-DF929625EA0E}">
        <p15:presenceInfo xmlns:p15="http://schemas.microsoft.com/office/powerpoint/2012/main" userId="Conference Room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234D27"/>
    <a:srgbClr val="FFFFC1"/>
    <a:srgbClr val="0811C8"/>
    <a:srgbClr val="BAA6A9"/>
    <a:srgbClr val="C0C0C0"/>
    <a:srgbClr val="482B2F"/>
    <a:srgbClr val="0033CC"/>
    <a:srgbClr val="005C2B"/>
    <a:srgbClr val="005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88837" autoAdjust="0"/>
  </p:normalViewPr>
  <p:slideViewPr>
    <p:cSldViewPr>
      <p:cViewPr>
        <p:scale>
          <a:sx n="100" d="100"/>
          <a:sy n="100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5" y="0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/>
          <a:lstStyle>
            <a:lvl1pPr algn="r">
              <a:defRPr sz="1200"/>
            </a:lvl1pPr>
          </a:lstStyle>
          <a:p>
            <a:fld id="{E2D027E7-263A-4926-A061-0BF62D07EBB3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2" tIns="46622" rIns="93242" bIns="466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8806"/>
            <a:ext cx="5613400" cy="4186238"/>
          </a:xfrm>
          <a:prstGeom prst="rect">
            <a:avLst/>
          </a:prstGeom>
        </p:spPr>
        <p:txBody>
          <a:bodyPr vert="horz" lIns="93242" tIns="46622" rIns="93242" bIns="466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5" y="8835998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 anchor="b"/>
          <a:lstStyle>
            <a:lvl1pPr algn="r">
              <a:defRPr sz="1200"/>
            </a:lvl1pPr>
          </a:lstStyle>
          <a:p>
            <a:fld id="{FA2E9D60-AC35-436B-AB8E-58AC3D0B26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6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 file is resolution is not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E9D60-AC35-436B-AB8E-58AC3D0B26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1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Application# 337</a:t>
            </a:r>
          </a:p>
          <a:p>
            <a:r>
              <a:rPr lang="en-US" dirty="0"/>
              <a:t>Route From MM 56 I-15 N to MM 253 I-90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9D60-AC35-436B-AB8E-58AC3D0B26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3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Application# 394</a:t>
            </a:r>
          </a:p>
          <a:p>
            <a:endParaRPr lang="en-US" dirty="0"/>
          </a:p>
          <a:p>
            <a:r>
              <a:rPr lang="en-US" dirty="0"/>
              <a:t>Envelope: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Plaza Mall to Copper Company Butte</a:t>
            </a:r>
            <a:endParaRPr lang="en-US" dirty="0"/>
          </a:p>
          <a:p>
            <a:r>
              <a:rPr lang="en-US" dirty="0"/>
              <a:t>Trip: Anaconda to Butte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9D60-AC35-436B-AB8E-58AC3D0B26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E9D60-AC35-436B-AB8E-58AC3D0B26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2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F062-A814-4CE1-8FFB-287B1B64C169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3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59DB-4CDB-4549-B62F-FDFAB94F7273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8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6347-5348-45C4-9B45-48E52DC3AC1A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3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0"/>
          <p:cNvSpPr>
            <a:spLocks noGrp="1"/>
          </p:cNvSpPr>
          <p:nvPr>
            <p:ph type="title" hasCustomPrompt="1"/>
          </p:nvPr>
        </p:nvSpPr>
        <p:spPr>
          <a:xfrm>
            <a:off x="197943" y="200352"/>
            <a:ext cx="8723050" cy="6039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7944" y="979286"/>
            <a:ext cx="8421947" cy="4880879"/>
          </a:xfrm>
          <a:prstGeom prst="rect">
            <a:avLst/>
          </a:prstGeom>
        </p:spPr>
        <p:txBody>
          <a:bodyPr/>
          <a:lstStyle>
            <a:lvl1pPr marL="112713" indent="-112713">
              <a:defRPr sz="1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indent="-174625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9775" indent="-165100">
              <a:defRPr sz="11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9025" indent="-236538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object 20"/>
          <p:cNvSpPr/>
          <p:nvPr userDrawn="1"/>
        </p:nvSpPr>
        <p:spPr>
          <a:xfrm>
            <a:off x="9048708" y="2832016"/>
            <a:ext cx="104201" cy="1153909"/>
          </a:xfrm>
          <a:custGeom>
            <a:avLst/>
            <a:gdLst/>
            <a:ahLst/>
            <a:cxnLst/>
            <a:rect l="l" t="t" r="r" b="b"/>
            <a:pathLst>
              <a:path w="106045" h="880745">
                <a:moveTo>
                  <a:pt x="105956" y="880262"/>
                </a:moveTo>
                <a:lnTo>
                  <a:pt x="0" y="880262"/>
                </a:lnTo>
                <a:lnTo>
                  <a:pt x="0" y="0"/>
                </a:lnTo>
                <a:lnTo>
                  <a:pt x="105956" y="0"/>
                </a:lnTo>
                <a:lnTo>
                  <a:pt x="105956" y="880262"/>
                </a:lnTo>
                <a:close/>
              </a:path>
            </a:pathLst>
          </a:custGeom>
          <a:solidFill>
            <a:srgbClr val="2672B4"/>
          </a:solidFill>
        </p:spPr>
        <p:txBody>
          <a:bodyPr wrap="square" lIns="0" tIns="0" rIns="0" bIns="0" rtlCol="0"/>
          <a:lstStyle/>
          <a:p>
            <a:pPr lvl="0"/>
            <a:endParaRPr sz="1800"/>
          </a:p>
        </p:txBody>
      </p:sp>
      <p:sp>
        <p:nvSpPr>
          <p:cNvPr id="20" name="object 9"/>
          <p:cNvSpPr/>
          <p:nvPr userDrawn="1"/>
        </p:nvSpPr>
        <p:spPr>
          <a:xfrm>
            <a:off x="-8920" y="2832016"/>
            <a:ext cx="104201" cy="1153909"/>
          </a:xfrm>
          <a:custGeom>
            <a:avLst/>
            <a:gdLst/>
            <a:ahLst/>
            <a:cxnLst/>
            <a:rect l="l" t="t" r="r" b="b"/>
            <a:pathLst>
              <a:path w="106044" h="880745">
                <a:moveTo>
                  <a:pt x="105943" y="880262"/>
                </a:moveTo>
                <a:lnTo>
                  <a:pt x="0" y="880262"/>
                </a:lnTo>
                <a:lnTo>
                  <a:pt x="0" y="0"/>
                </a:lnTo>
                <a:lnTo>
                  <a:pt x="105943" y="0"/>
                </a:lnTo>
                <a:lnTo>
                  <a:pt x="105943" y="880262"/>
                </a:lnTo>
                <a:close/>
              </a:path>
            </a:pathLst>
          </a:custGeom>
          <a:solidFill>
            <a:srgbClr val="2672B4"/>
          </a:solidFill>
        </p:spPr>
        <p:txBody>
          <a:bodyPr wrap="square" lIns="0" tIns="0" rIns="0" bIns="0" rtlCol="0"/>
          <a:lstStyle/>
          <a:p>
            <a:pPr lvl="0"/>
            <a:endParaRPr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122" y="6202047"/>
            <a:ext cx="776304" cy="5294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0F6A42-D0BA-425E-B21C-E4F33EB32C1B}"/>
              </a:ext>
            </a:extLst>
          </p:cNvPr>
          <p:cNvGrpSpPr/>
          <p:nvPr userDrawn="1"/>
        </p:nvGrpSpPr>
        <p:grpSpPr>
          <a:xfrm>
            <a:off x="487088" y="6152631"/>
            <a:ext cx="1058914" cy="794512"/>
            <a:chOff x="633984" y="4547616"/>
            <a:chExt cx="1058914" cy="5958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99B47D-38CA-4C69-8063-79153FFB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72" y="4584678"/>
              <a:ext cx="888226" cy="47347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A6C954-E396-4B88-80D3-4522227CBF50}"/>
                </a:ext>
              </a:extLst>
            </p:cNvPr>
            <p:cNvCxnSpPr/>
            <p:nvPr/>
          </p:nvCxnSpPr>
          <p:spPr>
            <a:xfrm>
              <a:off x="633984" y="4547616"/>
              <a:ext cx="0" cy="595884"/>
            </a:xfrm>
            <a:prstGeom prst="line">
              <a:avLst/>
            </a:prstGeom>
            <a:noFill/>
            <a:ln w="6350" cap="flat">
              <a:solidFill>
                <a:schemeClr val="bg1">
                  <a:lumMod val="85000"/>
                  <a:alpha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7308300-F3D0-4FD3-BA38-1800D3DBF10A}"/>
              </a:ext>
            </a:extLst>
          </p:cNvPr>
          <p:cNvSpPr txBox="1">
            <a:spLocks/>
          </p:cNvSpPr>
          <p:nvPr userDrawn="1"/>
        </p:nvSpPr>
        <p:spPr>
          <a:xfrm>
            <a:off x="-97815" y="6355973"/>
            <a:ext cx="584903" cy="368343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708A6637-719E-4EF7-B0D7-B2ABF819E6BC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1B7D2A-9E0C-472E-A209-52613BB2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846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40"/>
          <p:cNvSpPr>
            <a:spLocks noGrp="1"/>
          </p:cNvSpPr>
          <p:nvPr>
            <p:ph type="title" hasCustomPrompt="1"/>
          </p:nvPr>
        </p:nvSpPr>
        <p:spPr>
          <a:xfrm>
            <a:off x="196010" y="200352"/>
            <a:ext cx="8723050" cy="6039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9" name="object 20"/>
          <p:cNvSpPr/>
          <p:nvPr userDrawn="1"/>
        </p:nvSpPr>
        <p:spPr>
          <a:xfrm>
            <a:off x="9048708" y="2832016"/>
            <a:ext cx="104201" cy="1153909"/>
          </a:xfrm>
          <a:custGeom>
            <a:avLst/>
            <a:gdLst/>
            <a:ahLst/>
            <a:cxnLst/>
            <a:rect l="l" t="t" r="r" b="b"/>
            <a:pathLst>
              <a:path w="106045" h="880745">
                <a:moveTo>
                  <a:pt x="105956" y="880262"/>
                </a:moveTo>
                <a:lnTo>
                  <a:pt x="0" y="880262"/>
                </a:lnTo>
                <a:lnTo>
                  <a:pt x="0" y="0"/>
                </a:lnTo>
                <a:lnTo>
                  <a:pt x="105956" y="0"/>
                </a:lnTo>
                <a:lnTo>
                  <a:pt x="105956" y="880262"/>
                </a:lnTo>
                <a:close/>
              </a:path>
            </a:pathLst>
          </a:custGeom>
          <a:solidFill>
            <a:srgbClr val="2672B4"/>
          </a:solidFill>
        </p:spPr>
        <p:txBody>
          <a:bodyPr wrap="square" lIns="0" tIns="0" rIns="0" bIns="0" rtlCol="0"/>
          <a:lstStyle/>
          <a:p>
            <a:pPr lvl="0"/>
            <a:endParaRPr sz="1800"/>
          </a:p>
        </p:txBody>
      </p:sp>
      <p:sp>
        <p:nvSpPr>
          <p:cNvPr id="20" name="object 9"/>
          <p:cNvSpPr/>
          <p:nvPr userDrawn="1"/>
        </p:nvSpPr>
        <p:spPr>
          <a:xfrm>
            <a:off x="-8920" y="2832016"/>
            <a:ext cx="104201" cy="1153909"/>
          </a:xfrm>
          <a:custGeom>
            <a:avLst/>
            <a:gdLst/>
            <a:ahLst/>
            <a:cxnLst/>
            <a:rect l="l" t="t" r="r" b="b"/>
            <a:pathLst>
              <a:path w="106044" h="880745">
                <a:moveTo>
                  <a:pt x="105943" y="880262"/>
                </a:moveTo>
                <a:lnTo>
                  <a:pt x="0" y="880262"/>
                </a:lnTo>
                <a:lnTo>
                  <a:pt x="0" y="0"/>
                </a:lnTo>
                <a:lnTo>
                  <a:pt x="105943" y="0"/>
                </a:lnTo>
                <a:lnTo>
                  <a:pt x="105943" y="880262"/>
                </a:lnTo>
                <a:close/>
              </a:path>
            </a:pathLst>
          </a:custGeom>
          <a:solidFill>
            <a:srgbClr val="2672B4"/>
          </a:solidFill>
        </p:spPr>
        <p:txBody>
          <a:bodyPr wrap="square" lIns="0" tIns="0" rIns="0" bIns="0" rtlCol="0"/>
          <a:lstStyle/>
          <a:p>
            <a:pPr lvl="0"/>
            <a:endParaRPr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6122" y="6202047"/>
            <a:ext cx="776304" cy="5294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90F6A42-D0BA-425E-B21C-E4F33EB32C1B}"/>
              </a:ext>
            </a:extLst>
          </p:cNvPr>
          <p:cNvGrpSpPr/>
          <p:nvPr userDrawn="1"/>
        </p:nvGrpSpPr>
        <p:grpSpPr>
          <a:xfrm>
            <a:off x="487088" y="6152631"/>
            <a:ext cx="1058914" cy="794512"/>
            <a:chOff x="633984" y="4547616"/>
            <a:chExt cx="1058914" cy="59588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99B47D-38CA-4C69-8063-79153FFB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72" y="4584678"/>
              <a:ext cx="888226" cy="473478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A6C954-E396-4B88-80D3-4522227CBF50}"/>
                </a:ext>
              </a:extLst>
            </p:cNvPr>
            <p:cNvCxnSpPr/>
            <p:nvPr/>
          </p:nvCxnSpPr>
          <p:spPr>
            <a:xfrm>
              <a:off x="633984" y="4547616"/>
              <a:ext cx="0" cy="595884"/>
            </a:xfrm>
            <a:prstGeom prst="line">
              <a:avLst/>
            </a:prstGeom>
            <a:noFill/>
            <a:ln w="6350" cap="flat">
              <a:solidFill>
                <a:schemeClr val="bg1">
                  <a:lumMod val="85000"/>
                  <a:alpha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7308300-F3D0-4FD3-BA38-1800D3DBF10A}"/>
              </a:ext>
            </a:extLst>
          </p:cNvPr>
          <p:cNvSpPr txBox="1">
            <a:spLocks/>
          </p:cNvSpPr>
          <p:nvPr userDrawn="1"/>
        </p:nvSpPr>
        <p:spPr>
          <a:xfrm>
            <a:off x="-97815" y="6355973"/>
            <a:ext cx="584903" cy="368343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708A6637-719E-4EF7-B0D7-B2ABF819E6BC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D4FB96E-A631-4BC7-AED2-A2E7AD89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34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DB9-5501-4324-A610-D60035E2E68E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200" b="1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4162850-DC3A-47D6-8870-680CC4E213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1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7569-6929-452A-8A59-C1045D7CCE47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C594-31D7-4870-B3A1-523275A62395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05C45-6A6C-4B30-B447-017F8E767BCF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3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4CB4-95DE-476C-B0FE-F28B3CB066A2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111E-F0E8-4CC6-9F4F-4D936E502E9D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9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19E8-2B54-41D0-BDF9-2B5EBB32A76E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7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962C-381C-49CB-AF64-514B18C4BC9B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0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DA4B-944D-4882-9F45-AB5A9EA69DF0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F4162850-DC3A-47D6-8870-680CC4E213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id:62CD3D18-4C84-4F81-B8E3-D81BC60C80FC">
            <a:extLst>
              <a:ext uri="{FF2B5EF4-FFF2-40B4-BE49-F238E27FC236}">
                <a16:creationId xmlns:a16="http://schemas.microsoft.com/office/drawing/2014/main" id="{C8CA10BC-F685-43D2-9081-4D49906C6482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6525"/>
            <a:ext cx="2229177" cy="790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8C0AAB-0E51-4A15-B3B8-AD0B4A6B8A31}"/>
              </a:ext>
            </a:extLst>
          </p:cNvPr>
          <p:cNvCxnSpPr/>
          <p:nvPr userDrawn="1"/>
        </p:nvCxnSpPr>
        <p:spPr>
          <a:xfrm>
            <a:off x="838310" y="914400"/>
            <a:ext cx="7620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washto logo">
            <a:extLst>
              <a:ext uri="{FF2B5EF4-FFF2-40B4-BE49-F238E27FC236}">
                <a16:creationId xmlns:a16="http://schemas.microsoft.com/office/drawing/2014/main" id="{F47C8302-2625-48D0-A2F1-FAC79C9B5D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3" y="56719"/>
            <a:ext cx="1212143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8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foliointheuk.blogspot.com/2011/03/begining-with-end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BA86A8D-4DFD-400A-A6E0-5E98A206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36C47-4097-4CF8-9646-0E24D53AC9C8}"/>
              </a:ext>
            </a:extLst>
          </p:cNvPr>
          <p:cNvSpPr/>
          <p:nvPr/>
        </p:nvSpPr>
        <p:spPr>
          <a:xfrm>
            <a:off x="457200" y="1447800"/>
            <a:ext cx="822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600" dirty="0">
                <a:solidFill>
                  <a:schemeClr val="accent3">
                    <a:lumMod val="75000"/>
                  </a:schemeClr>
                </a:solidFill>
                <a:latin typeface="Oswald" panose="02000503000000000000" pitchFamily="2" charset="0"/>
              </a:rPr>
              <a:t>Permit and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Oswald" panose="02000503000000000000" pitchFamily="2" charset="0"/>
              </a:rPr>
              <a:t>Automated Routing System</a:t>
            </a:r>
            <a:br>
              <a:rPr lang="en-US" dirty="0">
                <a:latin typeface="Oswald" panose="02000503000000000000" pitchFamily="2" charset="0"/>
              </a:rPr>
            </a:br>
            <a:endParaRPr lang="en-US" dirty="0">
              <a:latin typeface="Oswald" panose="02000503000000000000" pitchFamily="2" charset="0"/>
            </a:endParaRPr>
          </a:p>
          <a:p>
            <a:pPr algn="ctr"/>
            <a:endParaRPr lang="en-US" dirty="0">
              <a:latin typeface="Oswald" panose="02000503000000000000" pitchFamily="2" charset="0"/>
            </a:endParaRPr>
          </a:p>
          <a:p>
            <a:pPr algn="ctr"/>
            <a:br>
              <a:rPr lang="en-US" dirty="0">
                <a:latin typeface="Oswald" panose="02000503000000000000" pitchFamily="2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Oswald" panose="02000503000000000000" pitchFamily="2" charset="0"/>
              </a:rPr>
              <a:t>Presenter:</a:t>
            </a:r>
            <a:br>
              <a:rPr lang="en-US" sz="2800" dirty="0">
                <a:latin typeface="Oswald" panose="02000503000000000000" pitchFamily="2" charset="0"/>
              </a:rPr>
            </a:br>
            <a:r>
              <a:rPr lang="en-US" sz="2800" dirty="0">
                <a:latin typeface="Lato Light" panose="020F0302020204030203" pitchFamily="34" charset="0"/>
              </a:rPr>
              <a:t>Dan Kiely</a:t>
            </a:r>
            <a:br>
              <a:rPr lang="en-US" sz="2800" dirty="0">
                <a:latin typeface="Lato Light" panose="020F0302020204030203" pitchFamily="34" charset="0"/>
              </a:rPr>
            </a:br>
            <a:r>
              <a:rPr lang="en-US" sz="2800" dirty="0">
                <a:latin typeface="Lato Light" panose="020F0302020204030203" pitchFamily="34" charset="0"/>
              </a:rPr>
              <a:t>Celtic Systems</a:t>
            </a:r>
            <a:br>
              <a:rPr lang="en-US" dirty="0">
                <a:latin typeface="Oswald" panose="02000503000000000000" pitchFamily="2" charset="0"/>
              </a:rPr>
            </a:br>
            <a:br>
              <a:rPr lang="en-US" dirty="0">
                <a:latin typeface="Oswald" panose="02000503000000000000" pitchFamily="2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Oswald" panose="02000503000000000000" pitchFamily="2" charset="0"/>
              </a:rPr>
              <a:t>WASHTO Committee on Highway Transport</a:t>
            </a:r>
            <a:br>
              <a:rPr lang="en-US" sz="2800" dirty="0">
                <a:latin typeface="Oswald" panose="02000503000000000000" pitchFamily="2" charset="0"/>
              </a:rPr>
            </a:br>
            <a:r>
              <a:rPr lang="en-US" sz="2800" dirty="0">
                <a:latin typeface="Lato Light" panose="020F0302020204030203" pitchFamily="34" charset="0"/>
              </a:rPr>
              <a:t>February 18, 2020</a:t>
            </a:r>
            <a:br>
              <a:rPr lang="en-US" sz="2800" dirty="0">
                <a:latin typeface="Lato Light" panose="020F0302020204030203" pitchFamily="34" charset="0"/>
              </a:rPr>
            </a:br>
            <a:r>
              <a:rPr lang="en-US" sz="2800" dirty="0">
                <a:latin typeface="Lato Light" panose="020F0302020204030203" pitchFamily="34" charset="0"/>
              </a:rPr>
              <a:t>Charlotte, 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8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C71E0-5DA6-4414-A074-CB767F3F4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/>
          <a:stretch/>
        </p:blipFill>
        <p:spPr>
          <a:xfrm>
            <a:off x="4658023" y="1676400"/>
            <a:ext cx="2494196" cy="2837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479002-4681-41B2-8A4E-F70C5937A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19" y="3271463"/>
            <a:ext cx="2494196" cy="2848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C6AA7-DFEB-4EFF-99E8-B73F1D36C0DA}"/>
              </a:ext>
            </a:extLst>
          </p:cNvPr>
          <p:cNvSpPr>
            <a:spLocks noGrp="1" noChangeArrowheads="1"/>
          </p:cNvSpPr>
          <p:nvPr/>
        </p:nvSpPr>
        <p:spPr>
          <a:xfrm>
            <a:off x="533400" y="1918169"/>
            <a:ext cx="7408333" cy="4379833"/>
          </a:xfrm>
          <a:prstGeom prst="rect">
            <a:avLst/>
          </a:prstGeom>
        </p:spPr>
        <p:txBody>
          <a:bodyPr vert="horz" lIns="0" tIns="45720" rIns="91440" bIns="4572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23838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Origination/Destination</a:t>
            </a:r>
          </a:p>
          <a:p>
            <a:pPr marL="400050" lvl="1" indent="-223838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marL="400050" lvl="1" indent="-223838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Review System Generated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Route</a:t>
            </a:r>
          </a:p>
          <a:p>
            <a:pPr marL="400050" lvl="1" indent="-223838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marL="400050" lvl="1" indent="-223838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Change Route</a:t>
            </a:r>
          </a:p>
          <a:p>
            <a:pPr marL="898525" lvl="2" indent="-223838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Drag and Drop</a:t>
            </a:r>
          </a:p>
          <a:p>
            <a:pPr marL="898525" lvl="2" indent="-223838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Add Stops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5D408-10EB-428C-A2C4-25707A1557DF}"/>
              </a:ext>
            </a:extLst>
          </p:cNvPr>
          <p:cNvSpPr/>
          <p:nvPr/>
        </p:nvSpPr>
        <p:spPr>
          <a:xfrm>
            <a:off x="1524327" y="990600"/>
            <a:ext cx="5200650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3200" dirty="0">
                <a:latin typeface="+mn-lt"/>
              </a:rPr>
              <a:t>Select Desired Route</a:t>
            </a: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AA2228DF-627B-4D32-81C5-BD99E16C7A01}"/>
              </a:ext>
            </a:extLst>
          </p:cNvPr>
          <p:cNvSpPr/>
          <p:nvPr/>
        </p:nvSpPr>
        <p:spPr>
          <a:xfrm rot="5400000">
            <a:off x="7015692" y="2738063"/>
            <a:ext cx="838198" cy="914399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11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85716E-AECA-4263-914B-C0A614C7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EE67CA-084D-44D3-8B32-DDD8538E52A5}"/>
              </a:ext>
            </a:extLst>
          </p:cNvPr>
          <p:cNvSpPr txBox="1">
            <a:spLocks/>
          </p:cNvSpPr>
          <p:nvPr/>
        </p:nvSpPr>
        <p:spPr>
          <a:xfrm>
            <a:off x="0" y="265176"/>
            <a:ext cx="9144000" cy="64922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</p:spTree>
    <p:extLst>
      <p:ext uri="{BB962C8B-B14F-4D97-AF65-F5344CB8AC3E}">
        <p14:creationId xmlns:p14="http://schemas.microsoft.com/office/powerpoint/2010/main" val="331183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C6AA7-DFEB-4EFF-99E8-B73F1D36C0DA}"/>
              </a:ext>
            </a:extLst>
          </p:cNvPr>
          <p:cNvSpPr>
            <a:spLocks noGrp="1" noChangeArrowheads="1"/>
          </p:cNvSpPr>
          <p:nvPr/>
        </p:nvSpPr>
        <p:spPr>
          <a:xfrm>
            <a:off x="620181" y="2362200"/>
            <a:ext cx="5933019" cy="3602861"/>
          </a:xfrm>
          <a:prstGeom prst="rect">
            <a:avLst/>
          </a:prstGeom>
        </p:spPr>
        <p:txBody>
          <a:bodyPr vert="horz" lIns="0" tIns="45720" rIns="91440" bIns="4572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</a:rPr>
              <a:t>Envelope – Pre-Approved Routes: Available to all – Safe for Travel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</a:rPr>
              <a:t>Trip – Saved Routes: Carrier Specific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</a:rPr>
              <a:t>Reuse – Save Time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CAB6E22F-9C27-4D00-BD01-10513470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606D154-F9AC-4DDF-B137-95A4D7236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76001" y="1885896"/>
            <a:ext cx="3066918" cy="3086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596C67-401F-4914-B25D-7D031E8779CE}"/>
              </a:ext>
            </a:extLst>
          </p:cNvPr>
          <p:cNvSpPr txBox="1">
            <a:spLocks/>
          </p:cNvSpPr>
          <p:nvPr/>
        </p:nvSpPr>
        <p:spPr>
          <a:xfrm>
            <a:off x="774700" y="1066800"/>
            <a:ext cx="8013700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100" dirty="0">
                <a:solidFill>
                  <a:srgbClr val="31343E"/>
                </a:solidFill>
                <a:latin typeface="Oswald Regular"/>
                <a:cs typeface="Oswald Regular"/>
              </a:rPr>
              <a:t>Route Envelops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21C9C3-7ABD-43D6-B83E-0360CBFD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</p:spTree>
    <p:extLst>
      <p:ext uri="{BB962C8B-B14F-4D97-AF65-F5344CB8AC3E}">
        <p14:creationId xmlns:p14="http://schemas.microsoft.com/office/powerpoint/2010/main" val="303005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4700" y="1066800"/>
            <a:ext cx="8013700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100" dirty="0">
                <a:solidFill>
                  <a:srgbClr val="31343E"/>
                </a:solidFill>
                <a:latin typeface="Oswald Regular"/>
                <a:cs typeface="Oswald Regular"/>
              </a:rPr>
              <a:t>Restriction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245367-F3C5-4DD8-8F51-5707E4C88E53}"/>
              </a:ext>
            </a:extLst>
          </p:cNvPr>
          <p:cNvSpPr>
            <a:spLocks noGrp="1" noChangeArrowheads="1"/>
          </p:cNvSpPr>
          <p:nvPr/>
        </p:nvSpPr>
        <p:spPr>
          <a:xfrm>
            <a:off x="648070" y="2264946"/>
            <a:ext cx="5066930" cy="4379833"/>
          </a:xfrm>
          <a:prstGeom prst="rect">
            <a:avLst/>
          </a:prstGeom>
        </p:spPr>
        <p:txBody>
          <a:bodyPr vert="horz" lIns="0" tIns="45720" rIns="91440" bIns="4572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</a:rPr>
              <a:t>Multiple Restriction Type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</a:rPr>
              <a:t>Ability to Manage Restrictions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</a:rPr>
              <a:t>Automated and Manual Notifications 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</a:rPr>
              <a:t>511 Restrictions</a:t>
            </a:r>
          </a:p>
          <a:p>
            <a:pPr marL="560388" lvl="1" indent="-223838">
              <a:lnSpc>
                <a:spcPct val="90000"/>
              </a:lnSpc>
            </a:pPr>
            <a:endParaRPr lang="en-US" sz="1700" dirty="0">
              <a:latin typeface="Lato Light" panose="020F0302020204030203" pitchFamily="34" charset="0"/>
              <a:ea typeface="ＭＳ Ｐゴシック" pitchFamily="34" charset="-128"/>
            </a:endParaRPr>
          </a:p>
          <a:p>
            <a:pPr marL="560388" lvl="1" indent="-223838">
              <a:lnSpc>
                <a:spcPct val="90000"/>
              </a:lnSpc>
            </a:pPr>
            <a:endParaRPr lang="en-US" sz="1700" dirty="0">
              <a:latin typeface="Lato Light" panose="020F0302020204030203" pitchFamily="34" charset="0"/>
              <a:ea typeface="ＭＳ Ｐゴシック" pitchFamily="34" charset="-128"/>
            </a:endParaRPr>
          </a:p>
          <a:p>
            <a:pPr marL="560388" lvl="1" indent="-223838">
              <a:lnSpc>
                <a:spcPct val="90000"/>
              </a:lnSpc>
            </a:pPr>
            <a:endParaRPr lang="en-US" sz="1700" dirty="0">
              <a:latin typeface="Lato Light" panose="020F0302020204030203" pitchFamily="34" charset="0"/>
              <a:ea typeface="ＭＳ Ｐゴシック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1DE4BC-265A-43D2-92A6-EF167D5CF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3013"/>
            <a:ext cx="3450373" cy="2298911"/>
          </a:xfrm>
          <a:prstGeom prst="roundRect">
            <a:avLst>
              <a:gd name="adj" fmla="val 75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CFCDFF8-B746-419E-8E7C-F53A577D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70D12AC0-F938-4B81-9CE1-D447BCF8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9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mit-scan.jpg">
            <a:extLst>
              <a:ext uri="{FF2B5EF4-FFF2-40B4-BE49-F238E27FC236}">
                <a16:creationId xmlns:a16="http://schemas.microsoft.com/office/drawing/2014/main" id="{C3B5A452-6987-427C-90FB-6A3368FB8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7" t="108" r="35714"/>
          <a:stretch/>
        </p:blipFill>
        <p:spPr>
          <a:xfrm>
            <a:off x="5383491" y="2237827"/>
            <a:ext cx="3127699" cy="272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C6AA7-DFEB-4EFF-99E8-B73F1D36C0DA}"/>
              </a:ext>
            </a:extLst>
          </p:cNvPr>
          <p:cNvSpPr>
            <a:spLocks noGrp="1" noChangeArrowheads="1"/>
          </p:cNvSpPr>
          <p:nvPr/>
        </p:nvSpPr>
        <p:spPr>
          <a:xfrm>
            <a:off x="848781" y="1959739"/>
            <a:ext cx="7408333" cy="4379833"/>
          </a:xfrm>
          <a:prstGeom prst="rect">
            <a:avLst/>
          </a:prstGeom>
        </p:spPr>
        <p:txBody>
          <a:bodyPr vert="horz" lIns="0" tIns="45720" rIns="91440" bIns="4572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lnSpc>
                <a:spcPct val="90000"/>
              </a:lnSpc>
            </a:pP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EF2AA3-4AB5-4AAB-B3D6-4DD415D49325}"/>
              </a:ext>
            </a:extLst>
          </p:cNvPr>
          <p:cNvSpPr/>
          <p:nvPr/>
        </p:nvSpPr>
        <p:spPr>
          <a:xfrm>
            <a:off x="815731" y="2489238"/>
            <a:ext cx="4670670" cy="341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indent="-22383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 2"/>
              <a:buChar char=""/>
            </a:pPr>
            <a:r>
              <a:rPr lang="en-US" sz="2600" dirty="0">
                <a:latin typeface="Lato Light" panose="020F0302020204030203" pitchFamily="34" charset="0"/>
                <a:ea typeface="ＭＳ Ｐゴシック" pitchFamily="34" charset="-128"/>
              </a:rPr>
              <a:t>Carriers / Third Party</a:t>
            </a:r>
          </a:p>
          <a:p>
            <a:pPr marL="721757" lvl="2" indent="-285750">
              <a:lnSpc>
                <a:spcPct val="16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Lato Light" panose="020F0302020204030203" pitchFamily="34" charset="0"/>
                <a:ea typeface="ＭＳ Ｐゴシック" pitchFamily="34" charset="-128"/>
              </a:rPr>
              <a:t>View Permit Route on mobile device / PDF</a:t>
            </a:r>
          </a:p>
          <a:p>
            <a:pPr marL="103188" indent="-22383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 2"/>
              <a:buChar char=""/>
            </a:pPr>
            <a:r>
              <a:rPr lang="en-US" sz="2600" dirty="0">
                <a:latin typeface="Lato Light" panose="020F0302020204030203" pitchFamily="34" charset="0"/>
                <a:ea typeface="ＭＳ Ｐゴシック" pitchFamily="34" charset="-128"/>
              </a:rPr>
              <a:t>Law enforcement</a:t>
            </a:r>
          </a:p>
          <a:p>
            <a:pPr marL="721757" lvl="2" indent="-285750">
              <a:lnSpc>
                <a:spcPct val="16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Lato Light" panose="020F0302020204030203" pitchFamily="34" charset="0"/>
                <a:ea typeface="ＭＳ Ｐゴシック" pitchFamily="34" charset="-128"/>
              </a:rPr>
              <a:t>Scan / View Permit Route</a:t>
            </a:r>
          </a:p>
          <a:p>
            <a:pPr marL="103188" indent="-22383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5000"/>
              <a:buFont typeface="Wingdings 2"/>
              <a:buChar char=""/>
            </a:pPr>
            <a:r>
              <a:rPr lang="en-US" sz="2600" dirty="0">
                <a:latin typeface="Lato Light" panose="020F0302020204030203" pitchFamily="34" charset="0"/>
                <a:ea typeface="ＭＳ Ｐゴシック" pitchFamily="34" charset="-128"/>
              </a:rPr>
              <a:t>Agency User</a:t>
            </a:r>
          </a:p>
          <a:p>
            <a:pPr marL="721757" lvl="2" indent="-285750">
              <a:lnSpc>
                <a:spcPct val="16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Lato Light" panose="020F0302020204030203" pitchFamily="34" charset="0"/>
                <a:ea typeface="ＭＳ Ｐゴシック" pitchFamily="34" charset="-128"/>
              </a:rPr>
              <a:t>Workflow Approval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54F5431-0D2B-41DD-910E-123BEDD4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083D-FF3D-4676-9C86-9A65D9B08216}"/>
              </a:ext>
            </a:extLst>
          </p:cNvPr>
          <p:cNvSpPr txBox="1">
            <a:spLocks/>
          </p:cNvSpPr>
          <p:nvPr/>
        </p:nvSpPr>
        <p:spPr>
          <a:xfrm>
            <a:off x="774700" y="1136650"/>
            <a:ext cx="8013700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100" dirty="0">
                <a:solidFill>
                  <a:srgbClr val="31343E"/>
                </a:solidFill>
                <a:latin typeface="Oswald Regular"/>
                <a:cs typeface="Oswald Regular"/>
              </a:rPr>
              <a:t>Mobile Functionality</a:t>
            </a:r>
          </a:p>
          <a:p>
            <a:pPr algn="l">
              <a:lnSpc>
                <a:spcPct val="120000"/>
              </a:lnSpc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Oswald Light"/>
              <a:cs typeface="Oswald Ligh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9EEB96-2C45-4F08-AD6F-F3D4A1D9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</p:spTree>
    <p:extLst>
      <p:ext uri="{BB962C8B-B14F-4D97-AF65-F5344CB8AC3E}">
        <p14:creationId xmlns:p14="http://schemas.microsoft.com/office/powerpoint/2010/main" val="383530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CC6AA7-DFEB-4EFF-99E8-B73F1D36C0DA}"/>
              </a:ext>
            </a:extLst>
          </p:cNvPr>
          <p:cNvSpPr>
            <a:spLocks noGrp="1" noChangeArrowheads="1"/>
          </p:cNvSpPr>
          <p:nvPr/>
        </p:nvSpPr>
        <p:spPr>
          <a:xfrm>
            <a:off x="848781" y="1959739"/>
            <a:ext cx="7408333" cy="4379833"/>
          </a:xfrm>
          <a:prstGeom prst="rect">
            <a:avLst/>
          </a:prstGeom>
        </p:spPr>
        <p:txBody>
          <a:bodyPr vert="horz" lIns="0" tIns="45720" rIns="91440" bIns="4572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>
              <a:lnSpc>
                <a:spcPct val="90000"/>
              </a:lnSpc>
            </a:pP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3C2DE254-44DD-4DC1-9256-403151C5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CC9C64E5-F3DD-4827-A5FD-AD68DBD2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190999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C728EEA-8CB2-46D9-BBDB-E39F8621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</p:spTree>
    <p:extLst>
      <p:ext uri="{BB962C8B-B14F-4D97-AF65-F5344CB8AC3E}">
        <p14:creationId xmlns:p14="http://schemas.microsoft.com/office/powerpoint/2010/main" val="198632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223" y="1063230"/>
            <a:ext cx="9895992" cy="2092721"/>
          </a:xfrm>
          <a:effectLst/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800" spc="300" dirty="0">
                <a:solidFill>
                  <a:schemeClr val="bg2">
                    <a:lumMod val="50000"/>
                  </a:schemeClr>
                </a:solidFill>
                <a:latin typeface="Oswald Bold"/>
                <a:cs typeface="Oswald Bold"/>
              </a:rPr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51D51-1234-4EF1-92CC-E893C051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/>
              <a:t>15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2ED3B6-9B9C-48D3-8928-D0A29A5A7140}"/>
              </a:ext>
            </a:extLst>
          </p:cNvPr>
          <p:cNvSpPr txBox="1">
            <a:spLocks/>
          </p:cNvSpPr>
          <p:nvPr/>
        </p:nvSpPr>
        <p:spPr>
          <a:xfrm>
            <a:off x="0" y="265176"/>
            <a:ext cx="9144000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3CB6DC-532B-436E-8D4D-CDA3A56CD900}"/>
              </a:ext>
            </a:extLst>
          </p:cNvPr>
          <p:cNvSpPr txBox="1">
            <a:spLocks/>
          </p:cNvSpPr>
          <p:nvPr/>
        </p:nvSpPr>
        <p:spPr>
          <a:xfrm>
            <a:off x="-217748" y="3101974"/>
            <a:ext cx="9895992" cy="26737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000" spc="3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  <a:cs typeface="Oswald Bold"/>
              </a:rPr>
              <a:t>Dan Kiely</a:t>
            </a:r>
          </a:p>
          <a:p>
            <a:pPr>
              <a:lnSpc>
                <a:spcPct val="130000"/>
              </a:lnSpc>
            </a:pPr>
            <a:r>
              <a:rPr lang="en-US" sz="3000" spc="3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  <a:cs typeface="Oswald Bold"/>
              </a:rPr>
              <a:t>Senior Business Analyst</a:t>
            </a:r>
          </a:p>
          <a:p>
            <a:pPr>
              <a:lnSpc>
                <a:spcPct val="130000"/>
              </a:lnSpc>
            </a:pPr>
            <a:r>
              <a:rPr lang="en-US" sz="3000" spc="3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  <a:cs typeface="Oswald Bold"/>
              </a:rPr>
              <a:t>dkiely@celtic.bz</a:t>
            </a:r>
          </a:p>
          <a:p>
            <a:pPr>
              <a:lnSpc>
                <a:spcPct val="130000"/>
              </a:lnSpc>
            </a:pPr>
            <a:r>
              <a:rPr lang="en-US" sz="3000" spc="300" dirty="0">
                <a:solidFill>
                  <a:schemeClr val="bg2">
                    <a:lumMod val="50000"/>
                  </a:schemeClr>
                </a:solidFill>
                <a:latin typeface="Lato Light" panose="020F0302020204030203" pitchFamily="34" charset="0"/>
                <a:cs typeface="Oswald Bold"/>
              </a:rPr>
              <a:t>406-227-5284</a:t>
            </a:r>
          </a:p>
          <a:p>
            <a:pPr>
              <a:lnSpc>
                <a:spcPct val="130000"/>
              </a:lnSpc>
            </a:pPr>
            <a:endParaRPr lang="en-US" sz="3000" spc="300" dirty="0">
              <a:solidFill>
                <a:schemeClr val="bg2">
                  <a:lumMod val="50000"/>
                </a:schemeClr>
              </a:solidFill>
              <a:latin typeface="Lato Light" panose="020F0302020204030203" pitchFamily="34" charset="0"/>
              <a:cs typeface="Oswald Bold"/>
            </a:endParaRPr>
          </a:p>
          <a:p>
            <a:pPr>
              <a:lnSpc>
                <a:spcPct val="130000"/>
              </a:lnSpc>
            </a:pPr>
            <a:r>
              <a:rPr lang="en-US" sz="3000" spc="300" dirty="0">
                <a:solidFill>
                  <a:srgbClr val="00823B"/>
                </a:solidFill>
                <a:latin typeface="Lato Light" panose="020F0302020204030203" pitchFamily="34" charset="0"/>
                <a:cs typeface="Oswald Bold"/>
              </a:rPr>
              <a:t>www.celtic.bz</a:t>
            </a:r>
          </a:p>
        </p:txBody>
      </p:sp>
    </p:spTree>
    <p:extLst>
      <p:ext uri="{BB962C8B-B14F-4D97-AF65-F5344CB8AC3E}">
        <p14:creationId xmlns:p14="http://schemas.microsoft.com/office/powerpoint/2010/main" val="313881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34C6462-A870-42EF-A40D-EE968A39E151}"/>
              </a:ext>
            </a:extLst>
          </p:cNvPr>
          <p:cNvGrpSpPr/>
          <p:nvPr/>
        </p:nvGrpSpPr>
        <p:grpSpPr>
          <a:xfrm>
            <a:off x="674639" y="1696631"/>
            <a:ext cx="3215259" cy="1477328"/>
            <a:chOff x="873457" y="1432315"/>
            <a:chExt cx="3472230" cy="19697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039050-F8C5-4903-AA8B-03F55612900F}"/>
                </a:ext>
              </a:extLst>
            </p:cNvPr>
            <p:cNvSpPr txBox="1"/>
            <p:nvPr/>
          </p:nvSpPr>
          <p:spPr>
            <a:xfrm>
              <a:off x="873457" y="1432315"/>
              <a:ext cx="3472230" cy="196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Lato Light"/>
                </a:rPr>
                <a:t>Boutique </a:t>
              </a:r>
              <a:r>
                <a:rPr lang="en-IN" i="1" dirty="0">
                  <a:latin typeface="Lato Light"/>
                </a:rPr>
                <a:t>product company </a:t>
              </a:r>
              <a:r>
                <a:rPr lang="en-IN" dirty="0">
                  <a:latin typeface="Lato Light"/>
                </a:rPr>
                <a:t>focused on Motor Carrier and Motor Vehicle administrations</a:t>
              </a:r>
              <a:endParaRPr lang="en-US" dirty="0">
                <a:latin typeface="Lato Light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5FDEA69-591C-49EE-BFAD-AC94DBCA9EF5}"/>
                </a:ext>
              </a:extLst>
            </p:cNvPr>
            <p:cNvCxnSpPr/>
            <p:nvPr/>
          </p:nvCxnSpPr>
          <p:spPr>
            <a:xfrm>
              <a:off x="946588" y="2644193"/>
              <a:ext cx="323451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D2AFC-3A64-40B9-B563-A2F69A598A37}"/>
              </a:ext>
            </a:extLst>
          </p:cNvPr>
          <p:cNvGrpSpPr/>
          <p:nvPr/>
        </p:nvGrpSpPr>
        <p:grpSpPr>
          <a:xfrm>
            <a:off x="5273153" y="1676400"/>
            <a:ext cx="2994995" cy="923330"/>
            <a:chOff x="94180" y="1432316"/>
            <a:chExt cx="3993327" cy="1231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926350-8D7D-404E-8D86-03308FCC4496}"/>
                </a:ext>
              </a:extLst>
            </p:cNvPr>
            <p:cNvSpPr txBox="1"/>
            <p:nvPr/>
          </p:nvSpPr>
          <p:spPr>
            <a:xfrm>
              <a:off x="94180" y="1432316"/>
              <a:ext cx="399332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Lato Light"/>
                </a:rPr>
                <a:t>Deep bench strength of MVA systems, technologists and business experts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5B73B-FCD1-44AB-A230-43308C849F93}"/>
                </a:ext>
              </a:extLst>
            </p:cNvPr>
            <p:cNvCxnSpPr/>
            <p:nvPr/>
          </p:nvCxnSpPr>
          <p:spPr>
            <a:xfrm>
              <a:off x="195777" y="2616200"/>
              <a:ext cx="36576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C6336B-F549-49A7-87FA-0EE77559096A}"/>
              </a:ext>
            </a:extLst>
          </p:cNvPr>
          <p:cNvGrpSpPr/>
          <p:nvPr/>
        </p:nvGrpSpPr>
        <p:grpSpPr>
          <a:xfrm>
            <a:off x="5237682" y="4221480"/>
            <a:ext cx="3168435" cy="1477328"/>
            <a:chOff x="651375" y="1376028"/>
            <a:chExt cx="3343701" cy="19697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4CCABF-5962-4637-8B97-7A79BA8AFB4A}"/>
                </a:ext>
              </a:extLst>
            </p:cNvPr>
            <p:cNvSpPr txBox="1"/>
            <p:nvPr/>
          </p:nvSpPr>
          <p:spPr>
            <a:xfrm>
              <a:off x="651375" y="1376028"/>
              <a:ext cx="3343701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Lato Light"/>
                </a:rPr>
                <a:t>Proven flexible integrated COTS Product Line and 100% implementation track record 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B3472F-8375-4CB3-B813-26BA60B68D99}"/>
                </a:ext>
              </a:extLst>
            </p:cNvPr>
            <p:cNvCxnSpPr/>
            <p:nvPr/>
          </p:nvCxnSpPr>
          <p:spPr>
            <a:xfrm>
              <a:off x="747873" y="2599442"/>
              <a:ext cx="323451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3B2CFE-61FB-44B6-8E6C-AF1AD0C35FC2}"/>
              </a:ext>
            </a:extLst>
          </p:cNvPr>
          <p:cNvGrpSpPr/>
          <p:nvPr/>
        </p:nvGrpSpPr>
        <p:grpSpPr>
          <a:xfrm>
            <a:off x="674858" y="4191000"/>
            <a:ext cx="4121823" cy="1477328"/>
            <a:chOff x="859809" y="1070896"/>
            <a:chExt cx="3343701" cy="19697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084B82-2153-4643-9F48-C72091210A7B}"/>
                </a:ext>
              </a:extLst>
            </p:cNvPr>
            <p:cNvSpPr txBox="1"/>
            <p:nvPr/>
          </p:nvSpPr>
          <p:spPr>
            <a:xfrm>
              <a:off x="859809" y="1070896"/>
              <a:ext cx="3343701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Lato Light"/>
                </a:rPr>
                <a:t>Nimble organization with lean structure and without common overheads and burdens of large organizations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EE02C2-C3C2-4DD1-A1B7-5E53ACBB30AE}"/>
                </a:ext>
              </a:extLst>
            </p:cNvPr>
            <p:cNvCxnSpPr/>
            <p:nvPr/>
          </p:nvCxnSpPr>
          <p:spPr>
            <a:xfrm>
              <a:off x="943018" y="2300289"/>
              <a:ext cx="294047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37D97D78-4769-4D6A-9A22-1FAF755B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Picture 13" descr="A picture containing food&#10;&#10;Description automatically generated">
            <a:extLst>
              <a:ext uri="{FF2B5EF4-FFF2-40B4-BE49-F238E27FC236}">
                <a16:creationId xmlns:a16="http://schemas.microsoft.com/office/drawing/2014/main" id="{5F62614F-A9B3-4CAA-AE2F-4A32A0BB7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91" y="2795554"/>
            <a:ext cx="4313269" cy="135533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1BBE9AC7-B474-4B74-9CD1-D94213EA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Little About Us</a:t>
            </a:r>
          </a:p>
        </p:txBody>
      </p:sp>
    </p:spTree>
    <p:extLst>
      <p:ext uri="{BB962C8B-B14F-4D97-AF65-F5344CB8AC3E}">
        <p14:creationId xmlns:p14="http://schemas.microsoft.com/office/powerpoint/2010/main" val="246355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47385"/>
            <a:ext cx="8534400" cy="5670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latin typeface="Oswald" panose="02000503000000000000" pitchFamily="2" charset="0"/>
              </a:rPr>
              <a:t>Our Products And Services</a:t>
            </a:r>
          </a:p>
        </p:txBody>
      </p:sp>
      <p:pic>
        <p:nvPicPr>
          <p:cNvPr id="5124" name="Picture 5" descr="CTS-Hu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70" y="2057401"/>
            <a:ext cx="6479986" cy="349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735A7BC-35A6-4ECA-A1DC-B2077178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468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9460" y="3044761"/>
            <a:ext cx="8013700" cy="1649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rgbClr val="31343E"/>
                </a:solidFill>
                <a:latin typeface="Lato Light"/>
              </a:rPr>
              <a:t>Permitting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rgbClr val="31343E"/>
                </a:solidFill>
                <a:latin typeface="Lato Light"/>
              </a:rPr>
              <a:t>Routing</a:t>
            </a:r>
          </a:p>
          <a:p>
            <a:pPr marL="742950" lvl="1" indent="-28575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rgbClr val="31343E"/>
                </a:solidFill>
                <a:latin typeface="Lato Light"/>
              </a:rPr>
              <a:t>Restriction Management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38E3E502-6B25-4308-9773-1DDEFC02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777BEC-06E9-4BBC-A1BC-3E4BD11FC03E}"/>
              </a:ext>
            </a:extLst>
          </p:cNvPr>
          <p:cNvSpPr txBox="1">
            <a:spLocks/>
          </p:cNvSpPr>
          <p:nvPr/>
        </p:nvSpPr>
        <p:spPr>
          <a:xfrm>
            <a:off x="759460" y="1524000"/>
            <a:ext cx="8013700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100" dirty="0">
                <a:solidFill>
                  <a:srgbClr val="31343E"/>
                </a:solidFill>
                <a:latin typeface="Oswald Regular"/>
                <a:cs typeface="Oswald Regular"/>
              </a:rPr>
              <a:t>Permitting and Automated Routing COTS Solution (CTS-PARS)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AF1BEA-385A-4BBD-9B8C-1DF0A951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</p:spTree>
    <p:extLst>
      <p:ext uri="{BB962C8B-B14F-4D97-AF65-F5344CB8AC3E}">
        <p14:creationId xmlns:p14="http://schemas.microsoft.com/office/powerpoint/2010/main" val="33378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20" y="2282890"/>
            <a:ext cx="7620000" cy="4067174"/>
          </a:xfrm>
        </p:spPr>
        <p:txBody>
          <a:bodyPr numCol="1">
            <a:normAutofit/>
          </a:bodyPr>
          <a:lstStyle/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  <a:cs typeface="Lato Light"/>
              </a:rPr>
              <a:t>Leverages ESRI ArcGIS Technology and toolsets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  <a:cs typeface="Lato Light"/>
              </a:rPr>
              <a:t>Real-time communications capability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  <a:cs typeface="Lato Light"/>
              </a:rPr>
              <a:t>Mobile Ready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  <a:cs typeface="Lato Light"/>
              </a:rPr>
              <a:t>Built-in interfaces for 511, AASTO </a:t>
            </a:r>
            <a:r>
              <a:rPr lang="en-US" sz="2600" dirty="0" err="1">
                <a:solidFill>
                  <a:srgbClr val="31343E"/>
                </a:solidFill>
                <a:latin typeface="Lato Light"/>
                <a:cs typeface="Lato Light"/>
              </a:rPr>
              <a:t>BrR</a:t>
            </a:r>
            <a:r>
              <a:rPr lang="en-US" sz="2600" dirty="0">
                <a:solidFill>
                  <a:srgbClr val="31343E"/>
                </a:solidFill>
                <a:latin typeface="Lato Light"/>
                <a:cs typeface="Lato Light"/>
              </a:rPr>
              <a:t>, CVIEW and Payment Services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2600" dirty="0">
              <a:solidFill>
                <a:srgbClr val="31343E"/>
              </a:solidFill>
              <a:latin typeface="Lato Light"/>
              <a:cs typeface="Lato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4700" y="1030224"/>
            <a:ext cx="8013700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100" dirty="0">
                <a:solidFill>
                  <a:srgbClr val="31343E"/>
                </a:solidFill>
                <a:latin typeface="Oswald Regular"/>
                <a:cs typeface="Oswald Regular"/>
              </a:rPr>
              <a:t>Features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0803D5-7075-44AD-A7AA-46B9DF8F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38E3E502-6B25-4308-9773-1DDEFC02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3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20" y="2282890"/>
            <a:ext cx="7620000" cy="4067174"/>
          </a:xfrm>
        </p:spPr>
        <p:txBody>
          <a:bodyPr numCol="1">
            <a:normAutofit fontScale="77500" lnSpcReduction="20000"/>
          </a:bodyPr>
          <a:lstStyle/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Multiple Permit types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Travel Days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Business fees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Load Types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Dimensions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Conditions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Workflow Management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Fees / Conditional Fees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rgbClr val="31343E"/>
                </a:solidFill>
                <a:latin typeface="Lato Light"/>
                <a:cs typeface="Lato Light"/>
              </a:rPr>
              <a:t>Notifications management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4700" y="1030224"/>
            <a:ext cx="8013700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100" dirty="0">
                <a:solidFill>
                  <a:srgbClr val="31343E"/>
                </a:solidFill>
                <a:latin typeface="Oswald Regular"/>
                <a:cs typeface="Oswald Regular"/>
              </a:rPr>
              <a:t>Configurability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0803D5-7075-44AD-A7AA-46B9DF8F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38E3E502-6B25-4308-9773-1DDEFC02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4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20" y="2282890"/>
            <a:ext cx="7620000" cy="4067174"/>
          </a:xfrm>
        </p:spPr>
        <p:txBody>
          <a:bodyPr numCol="1">
            <a:normAutofit/>
          </a:bodyPr>
          <a:lstStyle/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  <a:cs typeface="Lato Light"/>
              </a:rPr>
              <a:t>Automated Routing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  <a:cs typeface="Lato Light"/>
              </a:rPr>
              <a:t>Segmented Routing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  <a:cs typeface="Lato Light"/>
              </a:rPr>
              <a:t>Manual Routing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31343E"/>
                </a:solidFill>
                <a:latin typeface="Lato Light"/>
              </a:rPr>
              <a:t>Leverages Esri ArcGIS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4700" y="1030224"/>
            <a:ext cx="8013700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100" dirty="0">
                <a:solidFill>
                  <a:srgbClr val="31343E"/>
                </a:solidFill>
                <a:latin typeface="Oswald Regular"/>
                <a:cs typeface="Oswald Regular"/>
              </a:rPr>
              <a:t>Routing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0803D5-7075-44AD-A7AA-46B9DF8F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9144000" cy="64922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38E3E502-6B25-4308-9773-1DDEFC02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5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B8F09-94EF-4033-9F6F-B108A9CC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2850-DC3A-47D6-8870-680CC4E21322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210D2-CAAD-4E93-AA75-2CFFD8049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"/>
          <a:stretch/>
        </p:blipFill>
        <p:spPr>
          <a:xfrm>
            <a:off x="619125" y="1629297"/>
            <a:ext cx="8077200" cy="40568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29F166-8166-446E-B790-0D9AA3DE1097}"/>
              </a:ext>
            </a:extLst>
          </p:cNvPr>
          <p:cNvSpPr/>
          <p:nvPr/>
        </p:nvSpPr>
        <p:spPr>
          <a:xfrm>
            <a:off x="990600" y="1084241"/>
            <a:ext cx="7239000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3200" dirty="0">
                <a:latin typeface="+mn-lt"/>
              </a:rPr>
              <a:t>Route with turn-by-turn directions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A2AF11-F4FB-4A0D-8FD5-B8712A97F267}"/>
              </a:ext>
            </a:extLst>
          </p:cNvPr>
          <p:cNvSpPr txBox="1">
            <a:spLocks/>
          </p:cNvSpPr>
          <p:nvPr/>
        </p:nvSpPr>
        <p:spPr>
          <a:xfrm>
            <a:off x="0" y="265176"/>
            <a:ext cx="9144000" cy="64922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Oswald" panose="02000503000000000000" pitchFamily="2" charset="0"/>
              </a:rPr>
              <a:t> CTS-PARS</a:t>
            </a:r>
            <a:endParaRPr lang="en-US" sz="4000" dirty="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6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29F166-8166-446E-B790-0D9AA3DE1097}"/>
              </a:ext>
            </a:extLst>
          </p:cNvPr>
          <p:cNvSpPr/>
          <p:nvPr/>
        </p:nvSpPr>
        <p:spPr>
          <a:xfrm>
            <a:off x="800100" y="1276628"/>
            <a:ext cx="7543799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3200" dirty="0">
                <a:latin typeface="+mn-lt"/>
              </a:rPr>
              <a:t>Configurable Layers and Routing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F54A1-C164-4DCB-8B7F-E694C024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995173"/>
            <a:ext cx="7543800" cy="31848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DDF248-A188-48DC-BCCF-98B98E9C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386999"/>
            <a:ext cx="2676525" cy="21140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4E6300-A533-4AE9-8F23-BDDE4150D649}"/>
              </a:ext>
            </a:extLst>
          </p:cNvPr>
          <p:cNvSpPr txBox="1">
            <a:spLocks/>
          </p:cNvSpPr>
          <p:nvPr/>
        </p:nvSpPr>
        <p:spPr>
          <a:xfrm>
            <a:off x="0" y="265176"/>
            <a:ext cx="9144000" cy="64922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Oswald" panose="02000503000000000000" pitchFamily="2" charset="0"/>
              </a:rPr>
              <a:t> CTS-PARS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17F0FE4-BDD1-46C7-8327-FE12179D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977" y="6353175"/>
            <a:ext cx="2133600" cy="365125"/>
          </a:xfrm>
        </p:spPr>
        <p:txBody>
          <a:bodyPr/>
          <a:lstStyle/>
          <a:p>
            <a:fld id="{CEEF1D4D-5BF5-4AC2-AB9E-814A9BFD03C0}" type="slidenum">
              <a:rPr lang="en-US" b="1">
                <a:solidFill>
                  <a:schemeClr val="bg2">
                    <a:lumMod val="50000"/>
                  </a:schemeClr>
                </a:solidFill>
              </a:rPr>
              <a:pPr/>
              <a:t>9</a:t>
            </a:fld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1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17838</TotalTime>
  <Words>345</Words>
  <Application>Microsoft Office PowerPoint</Application>
  <PresentationFormat>On-screen Show (4:3)</PresentationFormat>
  <Paragraphs>105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Lato Light</vt:lpstr>
      <vt:lpstr>Oswald</vt:lpstr>
      <vt:lpstr>Oswald Bold</vt:lpstr>
      <vt:lpstr>Oswald Light</vt:lpstr>
      <vt:lpstr>Oswald Regular</vt:lpstr>
      <vt:lpstr>Wingdings 2</vt:lpstr>
      <vt:lpstr>Office Theme</vt:lpstr>
      <vt:lpstr>PowerPoint Presentation</vt:lpstr>
      <vt:lpstr> Little About Us</vt:lpstr>
      <vt:lpstr>PowerPoint Presentation</vt:lpstr>
      <vt:lpstr> CTS-PARS</vt:lpstr>
      <vt:lpstr> CTS-PARS</vt:lpstr>
      <vt:lpstr> CTS-PARS</vt:lpstr>
      <vt:lpstr> CTS-PARS</vt:lpstr>
      <vt:lpstr>PowerPoint Presentation</vt:lpstr>
      <vt:lpstr>PowerPoint Presentation</vt:lpstr>
      <vt:lpstr>PowerPoint Presentation</vt:lpstr>
      <vt:lpstr> CTS-PARS</vt:lpstr>
      <vt:lpstr> CTS-PARS</vt:lpstr>
      <vt:lpstr> CTS-PARS</vt:lpstr>
      <vt:lpstr> CTS-PARS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</dc:title>
  <dc:creator>Celtic</dc:creator>
  <cp:lastModifiedBy>HO Members</cp:lastModifiedBy>
  <cp:revision>852</cp:revision>
  <cp:lastPrinted>2019-03-28T23:39:38Z</cp:lastPrinted>
  <dcterms:created xsi:type="dcterms:W3CDTF">2017-06-24T17:11:16Z</dcterms:created>
  <dcterms:modified xsi:type="dcterms:W3CDTF">2020-02-18T00:33:30Z</dcterms:modified>
</cp:coreProperties>
</file>