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45897" showSpecialPlsOnTitleSld="0" strictFirstAndLastChars="0">
  <p:sldMasterIdLst>
    <p:sldMasterId id="2147483664" r:id="rId1"/>
    <p:sldMasterId id="2147483682" r:id="rId2"/>
  </p:sldMasterIdLst>
  <p:notesMasterIdLst>
    <p:notesMasterId r:id="rId27"/>
  </p:notesMasterIdLst>
  <p:handoutMasterIdLst>
    <p:handoutMasterId r:id="rId28"/>
  </p:handoutMasterIdLst>
  <p:sldIdLst>
    <p:sldId id="262" r:id="rId3"/>
    <p:sldId id="916" r:id="rId4"/>
    <p:sldId id="927" r:id="rId5"/>
    <p:sldId id="928" r:id="rId6"/>
    <p:sldId id="919" r:id="rId7"/>
    <p:sldId id="918" r:id="rId8"/>
    <p:sldId id="917" r:id="rId9"/>
    <p:sldId id="925" r:id="rId10"/>
    <p:sldId id="314" r:id="rId11"/>
    <p:sldId id="921" r:id="rId12"/>
    <p:sldId id="915" r:id="rId13"/>
    <p:sldId id="920" r:id="rId14"/>
    <p:sldId id="258" r:id="rId15"/>
    <p:sldId id="923" r:id="rId16"/>
    <p:sldId id="261" r:id="rId17"/>
    <p:sldId id="256" r:id="rId18"/>
    <p:sldId id="924" r:id="rId19"/>
    <p:sldId id="310" r:id="rId20"/>
    <p:sldId id="316" r:id="rId21"/>
    <p:sldId id="306" r:id="rId22"/>
    <p:sldId id="317" r:id="rId23"/>
    <p:sldId id="318" r:id="rId24"/>
    <p:sldId id="926" r:id="rId25"/>
    <p:sldId id="929" r:id="rId26"/>
  </p:sldIdLst>
  <p:sldSz cx="9144000" cy="6858000" type="screen4x3"/>
  <p:notesSz cx="7010400" cy="9296400"/>
  <p:defaultTex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p:defaultTextStyle>
  <p:extLst>
    <p:ext uri="{EFAFB233-063F-42B5-8137-9DF3F51BA10A}">
      <p15:sldGuideLst xmlns:p15="http://schemas.microsoft.com/office/powerpoint/2012/main">
        <p15:guide id="1" orient="horz" pos="1311">
          <p15:clr>
            <a:srgbClr val="A4A3A4"/>
          </p15:clr>
        </p15:guide>
        <p15:guide id="2" orient="horz" pos="3758">
          <p15:clr>
            <a:srgbClr val="A4A3A4"/>
          </p15:clr>
        </p15:guide>
        <p15:guide id="3" orient="horz" pos="1062">
          <p15:clr>
            <a:srgbClr val="A4A3A4"/>
          </p15:clr>
        </p15:guide>
        <p15:guide id="4" orient="horz" pos="449">
          <p15:clr>
            <a:srgbClr val="A4A3A4"/>
          </p15:clr>
        </p15:guide>
        <p15:guide id="5" orient="horz" pos="2849">
          <p15:clr>
            <a:srgbClr val="A4A3A4"/>
          </p15:clr>
        </p15:guide>
        <p15:guide id="6" orient="horz" pos="2153">
          <p15:clr>
            <a:srgbClr val="A4A3A4"/>
          </p15:clr>
        </p15:guide>
        <p15:guide id="7" orient="horz" pos="5442">
          <p15:clr>
            <a:srgbClr val="A4A3A4"/>
          </p15:clr>
        </p15:guide>
        <p15:guide id="8" orient="horz" pos="1954">
          <p15:clr>
            <a:srgbClr val="A4A3A4"/>
          </p15:clr>
        </p15:guide>
        <p15:guide id="9" pos="219">
          <p15:clr>
            <a:srgbClr val="A4A3A4"/>
          </p15:clr>
        </p15:guide>
        <p15:guide id="10" pos="5551">
          <p15:clr>
            <a:srgbClr val="A4A3A4"/>
          </p15:clr>
        </p15:guide>
        <p15:guide id="11" pos="2879">
          <p15:clr>
            <a:srgbClr val="A4A3A4"/>
          </p15:clr>
        </p15:guide>
        <p15:guide id="12" pos="1521">
          <p15:clr>
            <a:srgbClr val="A4A3A4"/>
          </p15:clr>
        </p15:guide>
        <p15:guide id="13" pos="4218">
          <p15:clr>
            <a:srgbClr val="A4A3A4"/>
          </p15:clr>
        </p15:guide>
      </p15:sldGuideLst>
    </p:ext>
    <p:ext uri="{2D200454-40CA-4A62-9FC3-DE9A4176ACB9}">
      <p15:notesGuideLst xmlns:p15="http://schemas.microsoft.com/office/powerpoint/2012/main">
        <p15:guide id="1" orient="horz" pos="2928" userDrawn="1">
          <p15:clr>
            <a:srgbClr val="A4A3A4"/>
          </p15:clr>
        </p15:guide>
        <p15:guide id="2" orient="horz" pos="5719" userDrawn="1">
          <p15:clr>
            <a:srgbClr val="A4A3A4"/>
          </p15:clr>
        </p15:guide>
        <p15:guide id="3"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A50"/>
    <a:srgbClr val="1F497D"/>
    <a:srgbClr val="7A7A7A"/>
    <a:srgbClr val="6B6B6B"/>
    <a:srgbClr val="767676"/>
    <a:srgbClr val="4C4C4C"/>
    <a:srgbClr val="656565"/>
    <a:srgbClr val="CD0078"/>
    <a:srgbClr val="3C73B9"/>
    <a:srgbClr val="EBD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6803" autoAdjust="0"/>
  </p:normalViewPr>
  <p:slideViewPr>
    <p:cSldViewPr snapToGrid="0">
      <p:cViewPr varScale="1">
        <p:scale>
          <a:sx n="62" d="100"/>
          <a:sy n="62" d="100"/>
        </p:scale>
        <p:origin x="1460" y="56"/>
      </p:cViewPr>
      <p:guideLst>
        <p:guide orient="horz" pos="1311"/>
        <p:guide orient="horz" pos="3758"/>
        <p:guide orient="horz" pos="1062"/>
        <p:guide orient="horz" pos="449"/>
        <p:guide orient="horz" pos="2849"/>
        <p:guide orient="horz" pos="2153"/>
        <p:guide orient="horz" pos="5442"/>
        <p:guide orient="horz" pos="1954"/>
        <p:guide pos="219"/>
        <p:guide pos="5551"/>
        <p:guide pos="2879"/>
        <p:guide pos="1521"/>
        <p:guide pos="421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95" d="100"/>
          <a:sy n="95" d="100"/>
        </p:scale>
        <p:origin x="-2264" y="-96"/>
      </p:cViewPr>
      <p:guideLst>
        <p:guide orient="horz" pos="2928"/>
        <p:guide orient="horz" pos="571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GW</c:v>
                </c:pt>
              </c:strCache>
            </c:strRef>
          </c:tx>
          <c:spPr>
            <a:solidFill>
              <a:srgbClr val="002060"/>
            </a:solidFill>
            <a:ln>
              <a:noFill/>
            </a:ln>
            <a:effectLst/>
          </c:spPr>
          <c:invertIfNegative val="0"/>
          <c:cat>
            <c:numRef>
              <c:f>Sheet1!$A$2:$A$10</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Sheet1!$B$2:$B$10</c:f>
              <c:numCache>
                <c:formatCode>General</c:formatCode>
                <c:ptCount val="9"/>
                <c:pt idx="0">
                  <c:v>16.399999999999999</c:v>
                </c:pt>
                <c:pt idx="1">
                  <c:v>10.1</c:v>
                </c:pt>
                <c:pt idx="2">
                  <c:v>12</c:v>
                </c:pt>
                <c:pt idx="3">
                  <c:v>16</c:v>
                </c:pt>
                <c:pt idx="4">
                  <c:v>18</c:v>
                </c:pt>
                <c:pt idx="5">
                  <c:v>20</c:v>
                </c:pt>
                <c:pt idx="6">
                  <c:v>20</c:v>
                </c:pt>
                <c:pt idx="7">
                  <c:v>25</c:v>
                </c:pt>
                <c:pt idx="8">
                  <c:v>30</c:v>
                </c:pt>
              </c:numCache>
            </c:numRef>
          </c:val>
          <c:extLst>
            <c:ext xmlns:c16="http://schemas.microsoft.com/office/drawing/2014/chart" uri="{C3380CC4-5D6E-409C-BE32-E72D297353CC}">
              <c16:uniqueId val="{00000000-0121-497D-83A9-E94B0F3DD170}"/>
            </c:ext>
          </c:extLst>
        </c:ser>
        <c:dLbls>
          <c:showLegendKey val="0"/>
          <c:showVal val="0"/>
          <c:showCatName val="0"/>
          <c:showSerName val="0"/>
          <c:showPercent val="0"/>
          <c:showBubbleSize val="0"/>
        </c:dLbls>
        <c:gapWidth val="219"/>
        <c:overlap val="-27"/>
        <c:axId val="517821264"/>
        <c:axId val="517824216"/>
      </c:barChart>
      <c:catAx>
        <c:axId val="51782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17824216"/>
        <c:crosses val="autoZero"/>
        <c:auto val="1"/>
        <c:lblAlgn val="ctr"/>
        <c:lblOffset val="100"/>
        <c:noMultiLvlLbl val="0"/>
      </c:catAx>
      <c:valAx>
        <c:axId val="517824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GW</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7821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6213"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793" y="8633910"/>
            <a:ext cx="1533525" cy="48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14" name="Text Box 22"/>
          <p:cNvSpPr txBox="1">
            <a:spLocks noChangeArrowheads="1"/>
          </p:cNvSpPr>
          <p:nvPr/>
        </p:nvSpPr>
        <p:spPr bwMode="auto">
          <a:xfrm>
            <a:off x="2800814" y="8703078"/>
            <a:ext cx="3853590" cy="39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lnSpc>
                <a:spcPts val="1060"/>
              </a:lnSpc>
            </a:pPr>
            <a:fld id="{248A7D45-D04D-4B80-90EF-34F48D18C37A}" type="slidenum">
              <a:rPr lang="en-US" sz="900">
                <a:solidFill>
                  <a:srgbClr val="1E4191"/>
                </a:solidFill>
              </a:rPr>
              <a:pPr algn="r">
                <a:lnSpc>
                  <a:spcPts val="1060"/>
                </a:lnSpc>
              </a:pPr>
              <a:t>‹#›</a:t>
            </a:fld>
            <a:r>
              <a:rPr lang="en-US" sz="900" dirty="0">
                <a:solidFill>
                  <a:srgbClr val="1E4191"/>
                </a:solidFill>
              </a:rPr>
              <a:t> /</a:t>
            </a:r>
          </a:p>
          <a:p>
            <a:pPr algn="r">
              <a:lnSpc>
                <a:spcPts val="1060"/>
              </a:lnSpc>
            </a:pPr>
            <a:r>
              <a:rPr lang="en-US" sz="900" dirty="0">
                <a:solidFill>
                  <a:srgbClr val="1E4191"/>
                </a:solidFill>
              </a:rPr>
              <a:t>GE  / </a:t>
            </a:r>
          </a:p>
          <a:p>
            <a:pPr algn="r"/>
            <a:endParaRPr lang="en-US" sz="900" dirty="0">
              <a:solidFill>
                <a:srgbClr val="1E4191"/>
              </a:solidFill>
            </a:endParaRPr>
          </a:p>
        </p:txBody>
      </p:sp>
    </p:spTree>
    <p:extLst>
      <p:ext uri="{BB962C8B-B14F-4D97-AF65-F5344CB8AC3E}">
        <p14:creationId xmlns:p14="http://schemas.microsoft.com/office/powerpoint/2010/main" val="976875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886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93" y="8633910"/>
            <a:ext cx="1533525" cy="48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4"/>
          <p:cNvSpPr>
            <a:spLocks noGrp="1" noRot="1" noChangeAspect="1" noChangeArrowheads="1" noTextEdit="1"/>
          </p:cNvSpPr>
          <p:nvPr>
            <p:ph type="sldImg" idx="2"/>
          </p:nvPr>
        </p:nvSpPr>
        <p:spPr bwMode="auto">
          <a:xfrm>
            <a:off x="847725" y="220663"/>
            <a:ext cx="5549900" cy="4162425"/>
          </a:xfrm>
          <a:prstGeom prst="rect">
            <a:avLst/>
          </a:prstGeom>
          <a:no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8853" name="Rectangle 5"/>
          <p:cNvSpPr>
            <a:spLocks noGrp="1" noChangeArrowheads="1"/>
          </p:cNvSpPr>
          <p:nvPr>
            <p:ph type="body" sz="quarter" idx="3"/>
          </p:nvPr>
        </p:nvSpPr>
        <p:spPr bwMode="auto">
          <a:xfrm>
            <a:off x="876300" y="4500639"/>
            <a:ext cx="5492089" cy="415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5" tIns="46578" rIns="93155" bIns="465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2" name="Text Box 14"/>
          <p:cNvSpPr txBox="1">
            <a:spLocks noChangeArrowheads="1"/>
          </p:cNvSpPr>
          <p:nvPr/>
        </p:nvSpPr>
        <p:spPr bwMode="auto">
          <a:xfrm>
            <a:off x="2800814" y="8703078"/>
            <a:ext cx="3853590" cy="39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lnSpc>
                <a:spcPts val="1060"/>
              </a:lnSpc>
            </a:pPr>
            <a:fld id="{AB69BBA2-4AEB-4B61-8393-54D11319A087}" type="slidenum">
              <a:rPr lang="en-US" sz="900">
                <a:solidFill>
                  <a:srgbClr val="1E4191"/>
                </a:solidFill>
              </a:rPr>
              <a:pPr algn="r">
                <a:lnSpc>
                  <a:spcPts val="1060"/>
                </a:lnSpc>
              </a:pPr>
              <a:t>‹#›</a:t>
            </a:fld>
            <a:r>
              <a:rPr lang="en-US" sz="900" dirty="0">
                <a:solidFill>
                  <a:srgbClr val="1E4191"/>
                </a:solidFill>
              </a:rPr>
              <a:t> /</a:t>
            </a:r>
          </a:p>
          <a:p>
            <a:pPr algn="r">
              <a:lnSpc>
                <a:spcPts val="1060"/>
              </a:lnSpc>
            </a:pPr>
            <a:r>
              <a:rPr lang="en-US" sz="900" dirty="0">
                <a:solidFill>
                  <a:srgbClr val="1E4191"/>
                </a:solidFill>
              </a:rPr>
              <a:t>GE  / </a:t>
            </a:r>
          </a:p>
          <a:p>
            <a:pPr algn="r"/>
            <a:endParaRPr lang="en-US" sz="900" dirty="0">
              <a:solidFill>
                <a:srgbClr val="1E4191"/>
              </a:solidFill>
            </a:endParaRPr>
          </a:p>
        </p:txBody>
      </p:sp>
    </p:spTree>
    <p:extLst>
      <p:ext uri="{BB962C8B-B14F-4D97-AF65-F5344CB8AC3E}">
        <p14:creationId xmlns:p14="http://schemas.microsoft.com/office/powerpoint/2010/main" val="3291704036"/>
      </p:ext>
    </p:extLst>
  </p:cSld>
  <p:clrMap bg1="lt1" tx1="dk1" bg2="lt2" tx2="dk2" accent1="accent1" accent2="accent2" accent3="accent3" accent4="accent4" accent5="accent5" accent6="accent6" hlink="hlink" folHlink="folHlink"/>
  <p:notesStyle>
    <a:lvl1pPr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1pPr>
    <a:lvl2pPr marL="457200"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2pPr>
    <a:lvl3pPr marL="914400"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3pPr>
    <a:lvl4pPr marL="1371600"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4pPr>
    <a:lvl5pPr marL="1828800" algn="l" rtl="0" fontAlgn="base">
      <a:lnSpc>
        <a:spcPct val="90000"/>
      </a:lnSpc>
      <a:spcBef>
        <a:spcPct val="30000"/>
      </a:spcBef>
      <a:spcAft>
        <a:spcPct val="0"/>
      </a:spcAft>
      <a:defRPr sz="1200" kern="1200">
        <a:solidFill>
          <a:srgbClr val="4157AD"/>
        </a:solidFill>
        <a:latin typeface="GE Inspira Pitch"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 WT20 on Avangrid/RES … yes on Scout</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80CDABC8-FD09-47BC-822A-A981D494E0D7}" type="slidenum">
              <a:rPr kumimoji="0" lang="en-CA" sz="1300" b="0" i="0" u="none" strike="noStrike" kern="1200" cap="none" spc="0" normalizeH="0" baseline="0" noProof="0">
                <a:ln>
                  <a:noFill/>
                </a:ln>
                <a:solidFill>
                  <a:prstClr val="black"/>
                </a:solidFill>
                <a:effectLst/>
                <a:uLnTx/>
                <a:uFillTx/>
                <a:latin typeface="GE Inspira Sans" panose="020B0503060000000003"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11</a:t>
            </a:fld>
            <a:endParaRPr kumimoji="0" lang="en-CA" sz="1300" b="0" i="0" u="none" strike="noStrike" kern="1200" cap="none" spc="0" normalizeH="0" baseline="0" noProof="0" dirty="0">
              <a:ln>
                <a:noFill/>
              </a:ln>
              <a:solidFill>
                <a:prstClr val="black"/>
              </a:solidFill>
              <a:effectLst/>
              <a:uLnTx/>
              <a:uFillTx/>
              <a:latin typeface="GE Inspira Sans" panose="020B0503060000000003" pitchFamily="34" charset="0"/>
              <a:ea typeface="+mn-ea"/>
              <a:cs typeface="+mn-cs"/>
            </a:endParaRPr>
          </a:p>
        </p:txBody>
      </p:sp>
    </p:spTree>
    <p:extLst>
      <p:ext uri="{BB962C8B-B14F-4D97-AF65-F5344CB8AC3E}">
        <p14:creationId xmlns:p14="http://schemas.microsoft.com/office/powerpoint/2010/main" val="2981699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0615" name="Rectangle 7"/>
          <p:cNvSpPr>
            <a:spLocks noGrp="1" noChangeArrowheads="1"/>
          </p:cNvSpPr>
          <p:nvPr>
            <p:ph type="ctrTitle" sz="quarter"/>
          </p:nvPr>
        </p:nvSpPr>
        <p:spPr>
          <a:xfrm>
            <a:off x="344488" y="263525"/>
            <a:ext cx="8401050" cy="1395413"/>
          </a:xfrm>
        </p:spPr>
        <p:txBody>
          <a:bodyPr/>
          <a:lstStyle>
            <a:lvl1pPr>
              <a:spcBef>
                <a:spcPct val="25000"/>
              </a:spcBef>
              <a:defRPr sz="5000"/>
            </a:lvl1pPr>
          </a:lstStyle>
          <a:p>
            <a:pPr lvl="0"/>
            <a:r>
              <a:rPr lang="en-US" noProof="0" dirty="0"/>
              <a:t>Click to edit Master title style</a:t>
            </a:r>
          </a:p>
        </p:txBody>
      </p:sp>
      <p:sp>
        <p:nvSpPr>
          <p:cNvPr id="580616" name="Rectangle 8"/>
          <p:cNvSpPr>
            <a:spLocks noGrp="1" noChangeArrowheads="1"/>
          </p:cNvSpPr>
          <p:nvPr>
            <p:ph type="subTitle" sz="quarter" idx="1"/>
          </p:nvPr>
        </p:nvSpPr>
        <p:spPr>
          <a:xfrm>
            <a:off x="344488" y="1677988"/>
            <a:ext cx="8396287" cy="1752600"/>
          </a:xfrm>
        </p:spPr>
        <p:txBody>
          <a:bodyPr/>
          <a:lstStyle>
            <a:lvl1pPr>
              <a:spcBef>
                <a:spcPct val="0"/>
              </a:spcBef>
              <a:defRPr sz="5000">
                <a:solidFill>
                  <a:schemeClr val="accent2"/>
                </a:solidFill>
              </a:defRPr>
            </a:lvl1pPr>
          </a:lstStyle>
          <a:p>
            <a:pPr lvl="0"/>
            <a:r>
              <a:rPr lang="en-US" noProof="0" dirty="0"/>
              <a:t>Click to edit Master subtitle style</a:t>
            </a:r>
          </a:p>
        </p:txBody>
      </p:sp>
      <p:pic>
        <p:nvPicPr>
          <p:cNvPr id="58061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050" y="5803900"/>
            <a:ext cx="24860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Oran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a:t>Click to edit Master </a:t>
            </a:r>
            <a:br>
              <a:rPr lang="en-US" dirty="0"/>
            </a:br>
            <a:r>
              <a:rPr lang="en-US" dirty="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27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a:t>Click to edit Master </a:t>
            </a:r>
            <a:br>
              <a:rPr lang="en-US" dirty="0"/>
            </a:br>
            <a:r>
              <a:rPr lang="en-US" dirty="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938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Cya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a:t>Click to edit Master </a:t>
            </a:r>
            <a:br>
              <a:rPr lang="en-US" dirty="0"/>
            </a:br>
            <a:r>
              <a:rPr lang="en-US" dirty="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079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Viole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a:t>Click to edit Master </a:t>
            </a:r>
            <a:br>
              <a:rPr lang="en-US" dirty="0"/>
            </a:br>
            <a:r>
              <a:rPr lang="en-US" dirty="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416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Light Green">
    <p:bg>
      <p:bgPr>
        <a:solidFill>
          <a:schemeClr val="accent5"/>
        </a:solidFill>
        <a:effectLst/>
      </p:bgPr>
    </p:bg>
    <p:spTree>
      <p:nvGrpSpPr>
        <p:cNvPr id="1" name=""/>
        <p:cNvGrpSpPr/>
        <p:nvPr/>
      </p:nvGrpSpPr>
      <p:grpSpPr>
        <a:xfrm>
          <a:off x="0" y="0"/>
          <a:ext cx="0" cy="0"/>
          <a:chOff x="0" y="0"/>
          <a:chExt cx="0" cy="0"/>
        </a:xfrm>
      </p:grpSpPr>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a:t>Click to edit Master </a:t>
            </a:r>
            <a:br>
              <a:rPr lang="en-US" dirty="0"/>
            </a:br>
            <a:r>
              <a:rPr lang="en-US" dirty="0"/>
              <a:t>title style</a:t>
            </a:r>
            <a:endParaRPr lang="en-GB" dirty="0"/>
          </a:p>
        </p:txBody>
      </p:sp>
    </p:spTree>
    <p:extLst>
      <p:ext uri="{BB962C8B-B14F-4D97-AF65-F5344CB8AC3E}">
        <p14:creationId xmlns:p14="http://schemas.microsoft.com/office/powerpoint/2010/main" val="340118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3" name="Picture 5" descr="D:\Documents and Settings\200015691\Desktop\Ivan Files\Downloads\IAW Tagline\IAW Tagline PPT use\One Line-Horizontal\GE_lockup_PMS7455_IaW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5" y="2733675"/>
            <a:ext cx="3687763" cy="135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50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and Content - No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073" y="228726"/>
            <a:ext cx="7668626" cy="914400"/>
          </a:xfrm>
        </p:spPr>
        <p:txBody>
          <a:bodyPr/>
          <a:lstStyle>
            <a:lvl1pPr>
              <a:defRPr>
                <a:solidFill>
                  <a:schemeClr val="tx1"/>
                </a:solidFill>
              </a:defRPr>
            </a:lvl1pPr>
          </a:lstStyle>
          <a:p>
            <a:r>
              <a:rPr lang="en-US" dirty="0"/>
              <a:t>Title and Content – No Rule Layout</a:t>
            </a:r>
            <a:endParaRPr lang="en-CA" dirty="0"/>
          </a:p>
        </p:txBody>
      </p:sp>
      <p:sp>
        <p:nvSpPr>
          <p:cNvPr id="9" name="Text Placeholder 8"/>
          <p:cNvSpPr>
            <a:spLocks noGrp="1"/>
          </p:cNvSpPr>
          <p:nvPr>
            <p:ph type="body" sz="quarter" idx="13" hasCustomPrompt="1"/>
          </p:nvPr>
        </p:nvSpPr>
        <p:spPr>
          <a:xfrm>
            <a:off x="385617" y="1186449"/>
            <a:ext cx="7636126" cy="338328"/>
          </a:xfrm>
        </p:spPr>
        <p:txBody>
          <a:bodyPr anchor="b" anchorCtr="0"/>
          <a:lstStyle>
            <a:lvl1pPr marL="0" indent="0">
              <a:lnSpc>
                <a:spcPct val="90000"/>
              </a:lnSpc>
              <a:spcBef>
                <a:spcPts val="0"/>
              </a:spcBef>
              <a:buFontTx/>
              <a:buNone/>
              <a:defRPr sz="1050" b="1">
                <a:solidFill>
                  <a:schemeClr val="tx1"/>
                </a:solidFill>
              </a:defRPr>
            </a:lvl1pPr>
          </a:lstStyle>
          <a:p>
            <a:pPr lvl="0"/>
            <a:r>
              <a:rPr lang="en-US" dirty="0"/>
              <a:t>Subtitle</a:t>
            </a:r>
          </a:p>
        </p:txBody>
      </p:sp>
      <p:sp>
        <p:nvSpPr>
          <p:cNvPr id="12" name="Content Placeholder 11"/>
          <p:cNvSpPr>
            <a:spLocks noGrp="1"/>
          </p:cNvSpPr>
          <p:nvPr>
            <p:ph sz="quarter" idx="14"/>
          </p:nvPr>
        </p:nvSpPr>
        <p:spPr>
          <a:xfrm>
            <a:off x="385617" y="1706037"/>
            <a:ext cx="7636126" cy="4343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CA" dirty="0"/>
          </a:p>
        </p:txBody>
      </p:sp>
      <p:sp>
        <p:nvSpPr>
          <p:cNvPr id="8" name="Slide Number Placeholder 5"/>
          <p:cNvSpPr>
            <a:spLocks noGrp="1"/>
          </p:cNvSpPr>
          <p:nvPr>
            <p:ph type="sldNum" sz="quarter" idx="4"/>
          </p:nvPr>
        </p:nvSpPr>
        <p:spPr>
          <a:xfrm>
            <a:off x="8560499" y="6475080"/>
            <a:ext cx="247227" cy="182880"/>
          </a:xfrm>
          <a:prstGeom prst="rect">
            <a:avLst/>
          </a:prstGeom>
        </p:spPr>
        <p:txBody>
          <a:bodyPr vert="horz" lIns="0" tIns="0" rIns="0" bIns="0" rtlCol="0" anchor="t" anchorCtr="0">
            <a:noAutofit/>
          </a:bodyPr>
          <a:lstStyle>
            <a:lvl1pPr algn="r">
              <a:defRPr sz="900">
                <a:solidFill>
                  <a:schemeClr val="accent2"/>
                </a:solidFill>
              </a:defRPr>
            </a:lvl1pPr>
          </a:lstStyle>
          <a:p>
            <a:fld id="{00E6A5BD-C011-4A45-AA3A-201790FB7F2B}" type="slidenum">
              <a:rPr lang="en-CA" smtClean="0"/>
              <a:pPr/>
              <a:t>‹#›</a:t>
            </a:fld>
            <a:endParaRPr lang="en-CA" dirty="0"/>
          </a:p>
        </p:txBody>
      </p:sp>
    </p:spTree>
    <p:extLst>
      <p:ext uri="{BB962C8B-B14F-4D97-AF65-F5344CB8AC3E}">
        <p14:creationId xmlns:p14="http://schemas.microsoft.com/office/powerpoint/2010/main" val="2124617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5957-EFA9-40D3-8F66-35958B2D59B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246CAE-7713-4E66-84DF-E3BD2CC98FA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21D4B3-35E3-4E73-9276-3D7F5423A989}"/>
              </a:ext>
            </a:extLst>
          </p:cNvPr>
          <p:cNvSpPr>
            <a:spLocks noGrp="1"/>
          </p:cNvSpPr>
          <p:nvPr>
            <p:ph type="dt" sz="half" idx="10"/>
          </p:nvPr>
        </p:nvSpPr>
        <p:spPr/>
        <p:txBody>
          <a:bodyPr/>
          <a:lstStyle/>
          <a:p>
            <a:fld id="{39CCE162-3877-4A57-B310-B915FBD6CFDA}" type="datetimeFigureOut">
              <a:rPr lang="en-US" smtClean="0"/>
              <a:t>11/17/2021</a:t>
            </a:fld>
            <a:endParaRPr lang="en-US" dirty="0"/>
          </a:p>
        </p:txBody>
      </p:sp>
      <p:sp>
        <p:nvSpPr>
          <p:cNvPr id="5" name="Footer Placeholder 4">
            <a:extLst>
              <a:ext uri="{FF2B5EF4-FFF2-40B4-BE49-F238E27FC236}">
                <a16:creationId xmlns:a16="http://schemas.microsoft.com/office/drawing/2014/main" id="{194F1DA2-3E68-4BD4-A14E-08DE864EC1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0503AD-B61D-407A-9514-BFF4B9500433}"/>
              </a:ext>
            </a:extLst>
          </p:cNvPr>
          <p:cNvSpPr>
            <a:spLocks noGrp="1"/>
          </p:cNvSpPr>
          <p:nvPr>
            <p:ph type="sldNum" sz="quarter" idx="12"/>
          </p:nvPr>
        </p:nvSpPr>
        <p:spPr/>
        <p:txBody>
          <a:bodyPr/>
          <a:lstStyle/>
          <a:p>
            <a:fld id="{AE1CC8C0-CA39-48DF-BD48-2DCF32C50544}" type="slidenum">
              <a:rPr lang="en-US" smtClean="0"/>
              <a:t>‹#›</a:t>
            </a:fld>
            <a:endParaRPr lang="en-US" dirty="0"/>
          </a:p>
        </p:txBody>
      </p:sp>
    </p:spTree>
    <p:extLst>
      <p:ext uri="{BB962C8B-B14F-4D97-AF65-F5344CB8AC3E}">
        <p14:creationId xmlns:p14="http://schemas.microsoft.com/office/powerpoint/2010/main" val="465184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70291-FA8D-421F-B0D7-878CE78A5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444390-755B-4A50-BC55-5700E6887A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E05C6F-87DB-40E3-9814-C7412E30A103}"/>
              </a:ext>
            </a:extLst>
          </p:cNvPr>
          <p:cNvSpPr>
            <a:spLocks noGrp="1"/>
          </p:cNvSpPr>
          <p:nvPr>
            <p:ph type="dt" sz="half" idx="10"/>
          </p:nvPr>
        </p:nvSpPr>
        <p:spPr/>
        <p:txBody>
          <a:bodyPr/>
          <a:lstStyle/>
          <a:p>
            <a:fld id="{39CCE162-3877-4A57-B310-B915FBD6CFDA}" type="datetimeFigureOut">
              <a:rPr lang="en-US" smtClean="0"/>
              <a:t>11/17/2021</a:t>
            </a:fld>
            <a:endParaRPr lang="en-US" dirty="0"/>
          </a:p>
        </p:txBody>
      </p:sp>
      <p:sp>
        <p:nvSpPr>
          <p:cNvPr id="5" name="Footer Placeholder 4">
            <a:extLst>
              <a:ext uri="{FF2B5EF4-FFF2-40B4-BE49-F238E27FC236}">
                <a16:creationId xmlns:a16="http://schemas.microsoft.com/office/drawing/2014/main" id="{4FD13A1C-789E-467A-8AED-1095ECFFEC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393757-E997-411C-BA32-F0EBB7F80CE6}"/>
              </a:ext>
            </a:extLst>
          </p:cNvPr>
          <p:cNvSpPr>
            <a:spLocks noGrp="1"/>
          </p:cNvSpPr>
          <p:nvPr>
            <p:ph type="sldNum" sz="quarter" idx="12"/>
          </p:nvPr>
        </p:nvSpPr>
        <p:spPr/>
        <p:txBody>
          <a:bodyPr/>
          <a:lstStyle/>
          <a:p>
            <a:fld id="{AE1CC8C0-CA39-48DF-BD48-2DCF32C50544}" type="slidenum">
              <a:rPr lang="en-US" smtClean="0"/>
              <a:t>‹#›</a:t>
            </a:fld>
            <a:endParaRPr lang="en-US" dirty="0"/>
          </a:p>
        </p:txBody>
      </p:sp>
    </p:spTree>
    <p:extLst>
      <p:ext uri="{BB962C8B-B14F-4D97-AF65-F5344CB8AC3E}">
        <p14:creationId xmlns:p14="http://schemas.microsoft.com/office/powerpoint/2010/main" val="413358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B844E-2951-4047-9E6A-19F5B8002AC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B78A46-3890-417B-AF18-868DA0F15C8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180B02-8EAE-4D81-BB89-D9625F742343}"/>
              </a:ext>
            </a:extLst>
          </p:cNvPr>
          <p:cNvSpPr>
            <a:spLocks noGrp="1"/>
          </p:cNvSpPr>
          <p:nvPr>
            <p:ph type="dt" sz="half" idx="10"/>
          </p:nvPr>
        </p:nvSpPr>
        <p:spPr/>
        <p:txBody>
          <a:bodyPr/>
          <a:lstStyle/>
          <a:p>
            <a:fld id="{39CCE162-3877-4A57-B310-B915FBD6CFDA}" type="datetimeFigureOut">
              <a:rPr lang="en-US" smtClean="0"/>
              <a:t>11/17/2021</a:t>
            </a:fld>
            <a:endParaRPr lang="en-US" dirty="0"/>
          </a:p>
        </p:txBody>
      </p:sp>
      <p:sp>
        <p:nvSpPr>
          <p:cNvPr id="5" name="Footer Placeholder 4">
            <a:extLst>
              <a:ext uri="{FF2B5EF4-FFF2-40B4-BE49-F238E27FC236}">
                <a16:creationId xmlns:a16="http://schemas.microsoft.com/office/drawing/2014/main" id="{6331F358-A324-4AE0-88AD-D01F91C1B2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6E07D7-3D38-4971-84A1-B14F1C2B066D}"/>
              </a:ext>
            </a:extLst>
          </p:cNvPr>
          <p:cNvSpPr>
            <a:spLocks noGrp="1"/>
          </p:cNvSpPr>
          <p:nvPr>
            <p:ph type="sldNum" sz="quarter" idx="12"/>
          </p:nvPr>
        </p:nvSpPr>
        <p:spPr/>
        <p:txBody>
          <a:bodyPr/>
          <a:lstStyle/>
          <a:p>
            <a:fld id="{AE1CC8C0-CA39-48DF-BD48-2DCF32C50544}" type="slidenum">
              <a:rPr lang="en-US" smtClean="0"/>
              <a:t>‹#›</a:t>
            </a:fld>
            <a:endParaRPr lang="en-US" dirty="0"/>
          </a:p>
        </p:txBody>
      </p:sp>
    </p:spTree>
    <p:extLst>
      <p:ext uri="{BB962C8B-B14F-4D97-AF65-F5344CB8AC3E}">
        <p14:creationId xmlns:p14="http://schemas.microsoft.com/office/powerpoint/2010/main" val="3128142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190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D35C1-FCEC-4DFB-B53F-DD55A90FD1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B4E8C6-80FF-4189-A408-81EF85029F0F}"/>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403807-605A-44DB-8DAD-6972DF284126}"/>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1F243C-B12B-43BA-BA78-2E9E7B48DD56}"/>
              </a:ext>
            </a:extLst>
          </p:cNvPr>
          <p:cNvSpPr>
            <a:spLocks noGrp="1"/>
          </p:cNvSpPr>
          <p:nvPr>
            <p:ph type="dt" sz="half" idx="10"/>
          </p:nvPr>
        </p:nvSpPr>
        <p:spPr/>
        <p:txBody>
          <a:bodyPr/>
          <a:lstStyle/>
          <a:p>
            <a:fld id="{39CCE162-3877-4A57-B310-B915FBD6CFDA}" type="datetimeFigureOut">
              <a:rPr lang="en-US" smtClean="0"/>
              <a:t>11/17/2021</a:t>
            </a:fld>
            <a:endParaRPr lang="en-US" dirty="0"/>
          </a:p>
        </p:txBody>
      </p:sp>
      <p:sp>
        <p:nvSpPr>
          <p:cNvPr id="6" name="Footer Placeholder 5">
            <a:extLst>
              <a:ext uri="{FF2B5EF4-FFF2-40B4-BE49-F238E27FC236}">
                <a16:creationId xmlns:a16="http://schemas.microsoft.com/office/drawing/2014/main" id="{98B96BF1-349A-4F29-B87C-4247458958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FA9C64-36AE-4A1A-8214-AABF66F4EF5C}"/>
              </a:ext>
            </a:extLst>
          </p:cNvPr>
          <p:cNvSpPr>
            <a:spLocks noGrp="1"/>
          </p:cNvSpPr>
          <p:nvPr>
            <p:ph type="sldNum" sz="quarter" idx="12"/>
          </p:nvPr>
        </p:nvSpPr>
        <p:spPr/>
        <p:txBody>
          <a:bodyPr/>
          <a:lstStyle/>
          <a:p>
            <a:fld id="{AE1CC8C0-CA39-48DF-BD48-2DCF32C50544}" type="slidenum">
              <a:rPr lang="en-US" smtClean="0"/>
              <a:t>‹#›</a:t>
            </a:fld>
            <a:endParaRPr lang="en-US" dirty="0"/>
          </a:p>
        </p:txBody>
      </p:sp>
    </p:spTree>
    <p:extLst>
      <p:ext uri="{BB962C8B-B14F-4D97-AF65-F5344CB8AC3E}">
        <p14:creationId xmlns:p14="http://schemas.microsoft.com/office/powerpoint/2010/main" val="613215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7117-E6BD-4D47-A839-4BF38811714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0637DE-6D55-466C-9AB6-59EC83F94A9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7B72E4-F02C-4FE8-B83D-79DD780A4CF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E20841-A5ED-48DB-8EB6-DEBD917912F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7CC538-E0E3-4281-B1A1-C844542C652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2AF293-6A49-4A4B-8F8D-2F4A6A532120}"/>
              </a:ext>
            </a:extLst>
          </p:cNvPr>
          <p:cNvSpPr>
            <a:spLocks noGrp="1"/>
          </p:cNvSpPr>
          <p:nvPr>
            <p:ph type="dt" sz="half" idx="10"/>
          </p:nvPr>
        </p:nvSpPr>
        <p:spPr/>
        <p:txBody>
          <a:bodyPr/>
          <a:lstStyle/>
          <a:p>
            <a:fld id="{39CCE162-3877-4A57-B310-B915FBD6CFDA}" type="datetimeFigureOut">
              <a:rPr lang="en-US" smtClean="0"/>
              <a:t>11/17/2021</a:t>
            </a:fld>
            <a:endParaRPr lang="en-US" dirty="0"/>
          </a:p>
        </p:txBody>
      </p:sp>
      <p:sp>
        <p:nvSpPr>
          <p:cNvPr id="8" name="Footer Placeholder 7">
            <a:extLst>
              <a:ext uri="{FF2B5EF4-FFF2-40B4-BE49-F238E27FC236}">
                <a16:creationId xmlns:a16="http://schemas.microsoft.com/office/drawing/2014/main" id="{B7F4DD82-A379-412B-B370-777A9EEB19B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2B0F430-F85A-4102-8133-81FB40633E68}"/>
              </a:ext>
            </a:extLst>
          </p:cNvPr>
          <p:cNvSpPr>
            <a:spLocks noGrp="1"/>
          </p:cNvSpPr>
          <p:nvPr>
            <p:ph type="sldNum" sz="quarter" idx="12"/>
          </p:nvPr>
        </p:nvSpPr>
        <p:spPr/>
        <p:txBody>
          <a:bodyPr/>
          <a:lstStyle/>
          <a:p>
            <a:fld id="{AE1CC8C0-CA39-48DF-BD48-2DCF32C50544}" type="slidenum">
              <a:rPr lang="en-US" smtClean="0"/>
              <a:t>‹#›</a:t>
            </a:fld>
            <a:endParaRPr lang="en-US" dirty="0"/>
          </a:p>
        </p:txBody>
      </p:sp>
    </p:spTree>
    <p:extLst>
      <p:ext uri="{BB962C8B-B14F-4D97-AF65-F5344CB8AC3E}">
        <p14:creationId xmlns:p14="http://schemas.microsoft.com/office/powerpoint/2010/main" val="154188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0699-7906-4ACF-A980-ADB68BB830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E41A62-7196-439F-AED4-A8D1FF968B62}"/>
              </a:ext>
            </a:extLst>
          </p:cNvPr>
          <p:cNvSpPr>
            <a:spLocks noGrp="1"/>
          </p:cNvSpPr>
          <p:nvPr>
            <p:ph type="dt" sz="half" idx="10"/>
          </p:nvPr>
        </p:nvSpPr>
        <p:spPr/>
        <p:txBody>
          <a:bodyPr/>
          <a:lstStyle/>
          <a:p>
            <a:fld id="{39CCE162-3877-4A57-B310-B915FBD6CFDA}" type="datetimeFigureOut">
              <a:rPr lang="en-US" smtClean="0"/>
              <a:t>11/17/2021</a:t>
            </a:fld>
            <a:endParaRPr lang="en-US" dirty="0"/>
          </a:p>
        </p:txBody>
      </p:sp>
      <p:sp>
        <p:nvSpPr>
          <p:cNvPr id="4" name="Footer Placeholder 3">
            <a:extLst>
              <a:ext uri="{FF2B5EF4-FFF2-40B4-BE49-F238E27FC236}">
                <a16:creationId xmlns:a16="http://schemas.microsoft.com/office/drawing/2014/main" id="{8F464E3F-36DA-4B9F-B7EB-5CD1491261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015FBC5-09A8-496F-ADA2-884BBEE11452}"/>
              </a:ext>
            </a:extLst>
          </p:cNvPr>
          <p:cNvSpPr>
            <a:spLocks noGrp="1"/>
          </p:cNvSpPr>
          <p:nvPr>
            <p:ph type="sldNum" sz="quarter" idx="12"/>
          </p:nvPr>
        </p:nvSpPr>
        <p:spPr/>
        <p:txBody>
          <a:bodyPr/>
          <a:lstStyle/>
          <a:p>
            <a:fld id="{AE1CC8C0-CA39-48DF-BD48-2DCF32C50544}" type="slidenum">
              <a:rPr lang="en-US" smtClean="0"/>
              <a:t>‹#›</a:t>
            </a:fld>
            <a:endParaRPr lang="en-US" dirty="0"/>
          </a:p>
        </p:txBody>
      </p:sp>
    </p:spTree>
    <p:extLst>
      <p:ext uri="{BB962C8B-B14F-4D97-AF65-F5344CB8AC3E}">
        <p14:creationId xmlns:p14="http://schemas.microsoft.com/office/powerpoint/2010/main" val="4049577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742BC6-F39E-47C5-A3D4-F9305A610DA4}"/>
              </a:ext>
            </a:extLst>
          </p:cNvPr>
          <p:cNvSpPr>
            <a:spLocks noGrp="1"/>
          </p:cNvSpPr>
          <p:nvPr>
            <p:ph type="dt" sz="half" idx="10"/>
          </p:nvPr>
        </p:nvSpPr>
        <p:spPr/>
        <p:txBody>
          <a:bodyPr/>
          <a:lstStyle/>
          <a:p>
            <a:fld id="{39CCE162-3877-4A57-B310-B915FBD6CFDA}" type="datetimeFigureOut">
              <a:rPr lang="en-US" smtClean="0"/>
              <a:t>11/17/2021</a:t>
            </a:fld>
            <a:endParaRPr lang="en-US" dirty="0"/>
          </a:p>
        </p:txBody>
      </p:sp>
      <p:sp>
        <p:nvSpPr>
          <p:cNvPr id="3" name="Footer Placeholder 2">
            <a:extLst>
              <a:ext uri="{FF2B5EF4-FFF2-40B4-BE49-F238E27FC236}">
                <a16:creationId xmlns:a16="http://schemas.microsoft.com/office/drawing/2014/main" id="{2E80FED7-37F9-48A7-A85C-8262D37F007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AEEEC70-0116-42CC-B844-F0FB616ABC1F}"/>
              </a:ext>
            </a:extLst>
          </p:cNvPr>
          <p:cNvSpPr>
            <a:spLocks noGrp="1"/>
          </p:cNvSpPr>
          <p:nvPr>
            <p:ph type="sldNum" sz="quarter" idx="12"/>
          </p:nvPr>
        </p:nvSpPr>
        <p:spPr/>
        <p:txBody>
          <a:bodyPr/>
          <a:lstStyle/>
          <a:p>
            <a:fld id="{AE1CC8C0-CA39-48DF-BD48-2DCF32C50544}" type="slidenum">
              <a:rPr lang="en-US" smtClean="0"/>
              <a:t>‹#›</a:t>
            </a:fld>
            <a:endParaRPr lang="en-US" dirty="0"/>
          </a:p>
        </p:txBody>
      </p:sp>
    </p:spTree>
    <p:extLst>
      <p:ext uri="{BB962C8B-B14F-4D97-AF65-F5344CB8AC3E}">
        <p14:creationId xmlns:p14="http://schemas.microsoft.com/office/powerpoint/2010/main" val="243514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13133-37F6-4AFE-93F7-13049957C80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A5E416-0DF5-49F2-BAC1-047626F2541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14BDC8-258F-479B-A842-D2214BE70FB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A2EDC0-322F-4118-8FB1-C0937BF0CEDD}"/>
              </a:ext>
            </a:extLst>
          </p:cNvPr>
          <p:cNvSpPr>
            <a:spLocks noGrp="1"/>
          </p:cNvSpPr>
          <p:nvPr>
            <p:ph type="dt" sz="half" idx="10"/>
          </p:nvPr>
        </p:nvSpPr>
        <p:spPr/>
        <p:txBody>
          <a:bodyPr/>
          <a:lstStyle/>
          <a:p>
            <a:fld id="{39CCE162-3877-4A57-B310-B915FBD6CFDA}" type="datetimeFigureOut">
              <a:rPr lang="en-US" smtClean="0"/>
              <a:t>11/17/2021</a:t>
            </a:fld>
            <a:endParaRPr lang="en-US" dirty="0"/>
          </a:p>
        </p:txBody>
      </p:sp>
      <p:sp>
        <p:nvSpPr>
          <p:cNvPr id="6" name="Footer Placeholder 5">
            <a:extLst>
              <a:ext uri="{FF2B5EF4-FFF2-40B4-BE49-F238E27FC236}">
                <a16:creationId xmlns:a16="http://schemas.microsoft.com/office/drawing/2014/main" id="{4CB8666A-4CC1-43C2-B6F5-DC7EAC9490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9EC063-8800-4F24-B487-0F5F9054F705}"/>
              </a:ext>
            </a:extLst>
          </p:cNvPr>
          <p:cNvSpPr>
            <a:spLocks noGrp="1"/>
          </p:cNvSpPr>
          <p:nvPr>
            <p:ph type="sldNum" sz="quarter" idx="12"/>
          </p:nvPr>
        </p:nvSpPr>
        <p:spPr/>
        <p:txBody>
          <a:bodyPr/>
          <a:lstStyle/>
          <a:p>
            <a:fld id="{AE1CC8C0-CA39-48DF-BD48-2DCF32C50544}" type="slidenum">
              <a:rPr lang="en-US" smtClean="0"/>
              <a:t>‹#›</a:t>
            </a:fld>
            <a:endParaRPr lang="en-US" dirty="0"/>
          </a:p>
        </p:txBody>
      </p:sp>
    </p:spTree>
    <p:extLst>
      <p:ext uri="{BB962C8B-B14F-4D97-AF65-F5344CB8AC3E}">
        <p14:creationId xmlns:p14="http://schemas.microsoft.com/office/powerpoint/2010/main" val="275639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D6EE-B121-4089-B8CF-B75C1619924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A11EEB-0BCD-499B-BF19-0A839BAACEB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562AE08-A363-469A-9E46-2A8C32F4C24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21E26D-C0F3-45CA-B7C1-00C5E8877D98}"/>
              </a:ext>
            </a:extLst>
          </p:cNvPr>
          <p:cNvSpPr>
            <a:spLocks noGrp="1"/>
          </p:cNvSpPr>
          <p:nvPr>
            <p:ph type="dt" sz="half" idx="10"/>
          </p:nvPr>
        </p:nvSpPr>
        <p:spPr/>
        <p:txBody>
          <a:bodyPr/>
          <a:lstStyle/>
          <a:p>
            <a:fld id="{39CCE162-3877-4A57-B310-B915FBD6CFDA}" type="datetimeFigureOut">
              <a:rPr lang="en-US" smtClean="0"/>
              <a:t>11/17/2021</a:t>
            </a:fld>
            <a:endParaRPr lang="en-US" dirty="0"/>
          </a:p>
        </p:txBody>
      </p:sp>
      <p:sp>
        <p:nvSpPr>
          <p:cNvPr id="6" name="Footer Placeholder 5">
            <a:extLst>
              <a:ext uri="{FF2B5EF4-FFF2-40B4-BE49-F238E27FC236}">
                <a16:creationId xmlns:a16="http://schemas.microsoft.com/office/drawing/2014/main" id="{403720D5-F75F-4E10-BEA6-B29B370890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B5DE99-C36B-4906-A3AF-CD0DF34F3E0A}"/>
              </a:ext>
            </a:extLst>
          </p:cNvPr>
          <p:cNvSpPr>
            <a:spLocks noGrp="1"/>
          </p:cNvSpPr>
          <p:nvPr>
            <p:ph type="sldNum" sz="quarter" idx="12"/>
          </p:nvPr>
        </p:nvSpPr>
        <p:spPr/>
        <p:txBody>
          <a:bodyPr/>
          <a:lstStyle/>
          <a:p>
            <a:fld id="{AE1CC8C0-CA39-48DF-BD48-2DCF32C50544}" type="slidenum">
              <a:rPr lang="en-US" smtClean="0"/>
              <a:t>‹#›</a:t>
            </a:fld>
            <a:endParaRPr lang="en-US" dirty="0"/>
          </a:p>
        </p:txBody>
      </p:sp>
    </p:spTree>
    <p:extLst>
      <p:ext uri="{BB962C8B-B14F-4D97-AF65-F5344CB8AC3E}">
        <p14:creationId xmlns:p14="http://schemas.microsoft.com/office/powerpoint/2010/main" val="569192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DDB-7973-46F7-9411-19947ED2D2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D230CB-886B-4DF5-9C96-B3195C923A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C3E61-FF6F-47E1-AF4D-6FE04D29675B}"/>
              </a:ext>
            </a:extLst>
          </p:cNvPr>
          <p:cNvSpPr>
            <a:spLocks noGrp="1"/>
          </p:cNvSpPr>
          <p:nvPr>
            <p:ph type="dt" sz="half" idx="10"/>
          </p:nvPr>
        </p:nvSpPr>
        <p:spPr/>
        <p:txBody>
          <a:bodyPr/>
          <a:lstStyle/>
          <a:p>
            <a:fld id="{39CCE162-3877-4A57-B310-B915FBD6CFDA}" type="datetimeFigureOut">
              <a:rPr lang="en-US" smtClean="0"/>
              <a:t>11/17/2021</a:t>
            </a:fld>
            <a:endParaRPr lang="en-US" dirty="0"/>
          </a:p>
        </p:txBody>
      </p:sp>
      <p:sp>
        <p:nvSpPr>
          <p:cNvPr id="5" name="Footer Placeholder 4">
            <a:extLst>
              <a:ext uri="{FF2B5EF4-FFF2-40B4-BE49-F238E27FC236}">
                <a16:creationId xmlns:a16="http://schemas.microsoft.com/office/drawing/2014/main" id="{0E831502-2E43-4260-AC5A-ECDCD966B1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34B43D-7E06-409A-98D5-5EA38AAFD8A7}"/>
              </a:ext>
            </a:extLst>
          </p:cNvPr>
          <p:cNvSpPr>
            <a:spLocks noGrp="1"/>
          </p:cNvSpPr>
          <p:nvPr>
            <p:ph type="sldNum" sz="quarter" idx="12"/>
          </p:nvPr>
        </p:nvSpPr>
        <p:spPr/>
        <p:txBody>
          <a:bodyPr/>
          <a:lstStyle/>
          <a:p>
            <a:fld id="{AE1CC8C0-CA39-48DF-BD48-2DCF32C50544}" type="slidenum">
              <a:rPr lang="en-US" smtClean="0"/>
              <a:t>‹#›</a:t>
            </a:fld>
            <a:endParaRPr lang="en-US" dirty="0"/>
          </a:p>
        </p:txBody>
      </p:sp>
    </p:spTree>
    <p:extLst>
      <p:ext uri="{BB962C8B-B14F-4D97-AF65-F5344CB8AC3E}">
        <p14:creationId xmlns:p14="http://schemas.microsoft.com/office/powerpoint/2010/main" val="1205948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AAA93D-96E0-4014-AD8C-FBEC2E233BE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F652C4-1B2A-4C80-948B-63570C5107A5}"/>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38FEC-4627-4093-BCFF-8D83119E998D}"/>
              </a:ext>
            </a:extLst>
          </p:cNvPr>
          <p:cNvSpPr>
            <a:spLocks noGrp="1"/>
          </p:cNvSpPr>
          <p:nvPr>
            <p:ph type="dt" sz="half" idx="10"/>
          </p:nvPr>
        </p:nvSpPr>
        <p:spPr/>
        <p:txBody>
          <a:bodyPr/>
          <a:lstStyle/>
          <a:p>
            <a:fld id="{39CCE162-3877-4A57-B310-B915FBD6CFDA}" type="datetimeFigureOut">
              <a:rPr lang="en-US" smtClean="0"/>
              <a:t>11/17/2021</a:t>
            </a:fld>
            <a:endParaRPr lang="en-US" dirty="0"/>
          </a:p>
        </p:txBody>
      </p:sp>
      <p:sp>
        <p:nvSpPr>
          <p:cNvPr id="5" name="Footer Placeholder 4">
            <a:extLst>
              <a:ext uri="{FF2B5EF4-FFF2-40B4-BE49-F238E27FC236}">
                <a16:creationId xmlns:a16="http://schemas.microsoft.com/office/drawing/2014/main" id="{4A3F5286-622B-4910-B563-DD8816B674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F60E78-2A8B-42B0-A78B-E62C6CF846F0}"/>
              </a:ext>
            </a:extLst>
          </p:cNvPr>
          <p:cNvSpPr>
            <a:spLocks noGrp="1"/>
          </p:cNvSpPr>
          <p:nvPr>
            <p:ph type="sldNum" sz="quarter" idx="12"/>
          </p:nvPr>
        </p:nvSpPr>
        <p:spPr/>
        <p:txBody>
          <a:bodyPr/>
          <a:lstStyle/>
          <a:p>
            <a:fld id="{AE1CC8C0-CA39-48DF-BD48-2DCF32C50544}" type="slidenum">
              <a:rPr lang="en-US" smtClean="0"/>
              <a:t>‹#›</a:t>
            </a:fld>
            <a:endParaRPr lang="en-US" dirty="0"/>
          </a:p>
        </p:txBody>
      </p:sp>
    </p:spTree>
    <p:extLst>
      <p:ext uri="{BB962C8B-B14F-4D97-AF65-F5344CB8AC3E}">
        <p14:creationId xmlns:p14="http://schemas.microsoft.com/office/powerpoint/2010/main" val="2837495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608245"/>
          </a:xfrm>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a:xfrm>
            <a:off x="342900" y="1115736"/>
            <a:ext cx="8459788" cy="4848503"/>
          </a:xfrm>
        </p:spPr>
        <p:txBody>
          <a:bodyPr/>
          <a:lstStyle>
            <a:lvl1pPr>
              <a:spcBef>
                <a:spcPts val="0"/>
              </a:spcBef>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r>
              <a:rPr lang="en-US" sz="900" dirty="0"/>
              <a:t>GE Title or job number </a:t>
            </a:r>
          </a:p>
          <a:p>
            <a:pPr algn="r">
              <a:lnSpc>
                <a:spcPct val="90000"/>
              </a:lnSpc>
            </a:pPr>
            <a:fld id="{F50CD2AD-FBB4-4F75-A08B-B1DD55C25E63}" type="datetime1">
              <a:rPr lang="en-US" sz="900"/>
              <a:pPr algn="r">
                <a:lnSpc>
                  <a:spcPct val="90000"/>
                </a:lnSpc>
              </a:pPr>
              <a:t>11/17/2021</a:t>
            </a:fld>
            <a:endParaRPr lang="en-US" dirty="0"/>
          </a:p>
        </p:txBody>
      </p:sp>
    </p:spTree>
    <p:extLst>
      <p:ext uri="{BB962C8B-B14F-4D97-AF65-F5344CB8AC3E}">
        <p14:creationId xmlns:p14="http://schemas.microsoft.com/office/powerpoint/2010/main" val="205259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42900" y="1727200"/>
            <a:ext cx="4152900"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727200"/>
            <a:ext cx="4154488" cy="42370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59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4290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sz="half" idx="10"/>
          </p:nvPr>
        </p:nvSpPr>
        <p:spPr>
          <a:xfrm>
            <a:off x="3206870"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sz="half" idx="11"/>
          </p:nvPr>
        </p:nvSpPr>
        <p:spPr>
          <a:xfrm>
            <a:off x="6063201" y="1727200"/>
            <a:ext cx="2744249" cy="4237038"/>
          </a:xfrm>
        </p:spPr>
        <p:txBody>
          <a:bodyPr/>
          <a:lstStyle>
            <a:lvl1pPr>
              <a:defRPr sz="1800"/>
            </a:lvl1pPr>
            <a:lvl2pPr marL="180975" indent="-179388">
              <a:defRPr sz="1800"/>
            </a:lvl2pPr>
            <a:lvl3pPr marL="361950" indent="-180975">
              <a:defRPr sz="1800"/>
            </a:lvl3pPr>
            <a:lvl4pPr marL="542925" indent="-180975">
              <a:defRPr sz="1800"/>
            </a:lvl4pPr>
            <a:lvl5pPr marL="715963" indent="-173038">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r>
              <a:rPr lang="en-US" sz="900" dirty="0"/>
              <a:t>GE Title or job number </a:t>
            </a:r>
          </a:p>
          <a:p>
            <a:pPr algn="r">
              <a:lnSpc>
                <a:spcPct val="90000"/>
              </a:lnSpc>
            </a:pPr>
            <a:fld id="{F50CD2AD-FBB4-4F75-A08B-B1DD55C25E63}" type="datetime1">
              <a:rPr lang="en-US" sz="900"/>
              <a:pPr algn="r">
                <a:lnSpc>
                  <a:spcPct val="90000"/>
                </a:lnSpc>
              </a:pPr>
              <a:t>11/17/2021</a:t>
            </a:fld>
            <a:endParaRPr lang="en-US" dirty="0"/>
          </a:p>
        </p:txBody>
      </p:sp>
    </p:spTree>
    <p:extLst>
      <p:ext uri="{BB962C8B-B14F-4D97-AF65-F5344CB8AC3E}">
        <p14:creationId xmlns:p14="http://schemas.microsoft.com/office/powerpoint/2010/main" val="69506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142" y="1736449"/>
            <a:ext cx="4152405" cy="394355"/>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8142" y="2189527"/>
            <a:ext cx="4152405"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53414" y="1736449"/>
            <a:ext cx="4154036" cy="394355"/>
          </a:xfr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3414" y="2189527"/>
            <a:ext cx="4154036" cy="376665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42900" y="280988"/>
            <a:ext cx="8459788" cy="998537"/>
          </a:xfrm>
        </p:spPr>
        <p:txBody>
          <a:bodyPr/>
          <a:lstStyle/>
          <a:p>
            <a:r>
              <a:rPr lang="en-US"/>
              <a:t>Click to edit Master title style</a:t>
            </a:r>
            <a:endParaRPr lang="en-GB" dirty="0"/>
          </a:p>
        </p:txBody>
      </p:sp>
      <p:sp>
        <p:nvSpPr>
          <p:cNvPr id="13"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r>
              <a:rPr lang="en-US" sz="900" dirty="0"/>
              <a:t>GE Title or job number </a:t>
            </a:r>
          </a:p>
          <a:p>
            <a:pPr algn="r">
              <a:lnSpc>
                <a:spcPct val="90000"/>
              </a:lnSpc>
            </a:pPr>
            <a:fld id="{F50CD2AD-FBB4-4F75-A08B-B1DD55C25E63}" type="datetime1">
              <a:rPr lang="en-US" sz="900"/>
              <a:pPr algn="r">
                <a:lnSpc>
                  <a:spcPct val="90000"/>
                </a:lnSpc>
              </a:pPr>
              <a:t>11/17/2021</a:t>
            </a:fld>
            <a:endParaRPr lang="en-US" dirty="0"/>
          </a:p>
        </p:txBody>
      </p:sp>
    </p:spTree>
    <p:extLst>
      <p:ext uri="{BB962C8B-B14F-4D97-AF65-F5344CB8AC3E}">
        <p14:creationId xmlns:p14="http://schemas.microsoft.com/office/powerpoint/2010/main" val="324208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6083300"/>
            <a:ext cx="1600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p:cNvSpPr txBox="1">
            <a:spLocks noChangeArrowheads="1"/>
          </p:cNvSpPr>
          <p:nvPr userDrawn="1"/>
        </p:nvSpPr>
        <p:spPr bwMode="auto">
          <a:xfrm>
            <a:off x="6442075" y="6229350"/>
            <a:ext cx="2455863" cy="4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r>
              <a:rPr lang="en-US" sz="900" dirty="0"/>
              <a:t>GE Title or job number </a:t>
            </a:r>
          </a:p>
          <a:p>
            <a:pPr algn="r">
              <a:lnSpc>
                <a:spcPct val="90000"/>
              </a:lnSpc>
            </a:pPr>
            <a:fld id="{F50CD2AD-FBB4-4F75-A08B-B1DD55C25E63}" type="datetime1">
              <a:rPr lang="en-US" sz="900"/>
              <a:pPr algn="r">
                <a:lnSpc>
                  <a:spcPct val="90000"/>
                </a:lnSpc>
              </a:pPr>
              <a:t>11/17/2021</a:t>
            </a:fld>
            <a:endParaRPr lang="en-US" dirty="0"/>
          </a:p>
        </p:txBody>
      </p:sp>
    </p:spTree>
    <p:extLst>
      <p:ext uri="{BB962C8B-B14F-4D97-AF65-F5344CB8AC3E}">
        <p14:creationId xmlns:p14="http://schemas.microsoft.com/office/powerpoint/2010/main" val="22535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a:t>Click to edit Master </a:t>
            </a:r>
            <a:br>
              <a:rPr lang="en-US" dirty="0"/>
            </a:br>
            <a:r>
              <a:rPr lang="en-US" dirty="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41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00" y="280800"/>
            <a:ext cx="8460000" cy="997200"/>
          </a:xfrm>
        </p:spPr>
        <p:txBody>
          <a:bodyPr/>
          <a:lstStyle>
            <a:lvl1pPr algn="l">
              <a:defRPr sz="4000" b="0" cap="none" baseline="0">
                <a:solidFill>
                  <a:schemeClr val="bg1"/>
                </a:solidFill>
              </a:defRPr>
            </a:lvl1pPr>
          </a:lstStyle>
          <a:p>
            <a:r>
              <a:rPr lang="en-US" dirty="0"/>
              <a:t>Click to edit Master </a:t>
            </a:r>
            <a:br>
              <a:rPr lang="en-US" dirty="0"/>
            </a:br>
            <a:r>
              <a:rPr lang="en-US" dirty="0"/>
              <a:t>title style</a:t>
            </a:r>
            <a:endParaRPr lang="en-GB" dirty="0"/>
          </a:p>
        </p:txBody>
      </p:sp>
      <p:pic>
        <p:nvPicPr>
          <p:cNvPr id="5" name="Picture 4" descr="GEMeatball&amp;T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19088" y="6088063"/>
            <a:ext cx="1608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77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bwMode="auto">
          <a:xfrm>
            <a:off x="342900" y="280988"/>
            <a:ext cx="8459788"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579587" name="Rectangle 3"/>
          <p:cNvSpPr>
            <a:spLocks noGrp="1" noChangeArrowheads="1"/>
          </p:cNvSpPr>
          <p:nvPr>
            <p:ph type="body" idx="1"/>
          </p:nvPr>
        </p:nvSpPr>
        <p:spPr bwMode="auto">
          <a:xfrm>
            <a:off x="342900" y="1727200"/>
            <a:ext cx="8459788"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80" r:id="rId15"/>
    <p:sldLayoutId id="2147483681" r:id="rId16"/>
  </p:sldLayoutIdLst>
  <p:hf sldNum="0" hdr="0" dt="0"/>
  <p:txStyles>
    <p:titleStyle>
      <a:lvl1pPr algn="l" rtl="0" eaLnBrk="1" fontAlgn="base" hangingPunct="1">
        <a:lnSpc>
          <a:spcPct val="90000"/>
        </a:lnSpc>
        <a:spcBef>
          <a:spcPct val="0"/>
        </a:spcBef>
        <a:spcAft>
          <a:spcPct val="0"/>
        </a:spcAft>
        <a:defRPr sz="4000">
          <a:solidFill>
            <a:srgbClr val="1E4191"/>
          </a:solidFill>
          <a:latin typeface="+mj-lt"/>
          <a:ea typeface="+mj-ea"/>
          <a:cs typeface="+mj-cs"/>
        </a:defRPr>
      </a:lvl1pPr>
      <a:lvl2pPr algn="l" rtl="0" eaLnBrk="1" fontAlgn="base" hangingPunct="1">
        <a:lnSpc>
          <a:spcPct val="90000"/>
        </a:lnSpc>
        <a:spcBef>
          <a:spcPct val="0"/>
        </a:spcBef>
        <a:spcAft>
          <a:spcPct val="0"/>
        </a:spcAft>
        <a:defRPr sz="4000">
          <a:solidFill>
            <a:srgbClr val="1E4191"/>
          </a:solidFill>
          <a:latin typeface="GE Inspira Pitch" pitchFamily="34" charset="0"/>
        </a:defRPr>
      </a:lvl2pPr>
      <a:lvl3pPr algn="l" rtl="0" eaLnBrk="1" fontAlgn="base" hangingPunct="1">
        <a:lnSpc>
          <a:spcPct val="90000"/>
        </a:lnSpc>
        <a:spcBef>
          <a:spcPct val="0"/>
        </a:spcBef>
        <a:spcAft>
          <a:spcPct val="0"/>
        </a:spcAft>
        <a:defRPr sz="4000">
          <a:solidFill>
            <a:srgbClr val="1E4191"/>
          </a:solidFill>
          <a:latin typeface="GE Inspira Pitch" pitchFamily="34" charset="0"/>
        </a:defRPr>
      </a:lvl3pPr>
      <a:lvl4pPr algn="l" rtl="0" eaLnBrk="1" fontAlgn="base" hangingPunct="1">
        <a:lnSpc>
          <a:spcPct val="90000"/>
        </a:lnSpc>
        <a:spcBef>
          <a:spcPct val="0"/>
        </a:spcBef>
        <a:spcAft>
          <a:spcPct val="0"/>
        </a:spcAft>
        <a:defRPr sz="4000">
          <a:solidFill>
            <a:srgbClr val="1E4191"/>
          </a:solidFill>
          <a:latin typeface="GE Inspira Pitch" pitchFamily="34" charset="0"/>
        </a:defRPr>
      </a:lvl4pPr>
      <a:lvl5pPr algn="l" rtl="0" eaLnBrk="1" fontAlgn="base" hangingPunct="1">
        <a:lnSpc>
          <a:spcPct val="90000"/>
        </a:lnSpc>
        <a:spcBef>
          <a:spcPct val="0"/>
        </a:spcBef>
        <a:spcAft>
          <a:spcPct val="0"/>
        </a:spcAft>
        <a:defRPr sz="4000">
          <a:solidFill>
            <a:srgbClr val="1E4191"/>
          </a:solidFill>
          <a:latin typeface="GE Inspira Pitch" pitchFamily="34" charset="0"/>
        </a:defRPr>
      </a:lvl5pPr>
      <a:lvl6pPr marL="457200" algn="l" rtl="0" eaLnBrk="1" fontAlgn="base" hangingPunct="1">
        <a:lnSpc>
          <a:spcPct val="90000"/>
        </a:lnSpc>
        <a:spcBef>
          <a:spcPct val="0"/>
        </a:spcBef>
        <a:spcAft>
          <a:spcPct val="0"/>
        </a:spcAft>
        <a:defRPr sz="4000">
          <a:solidFill>
            <a:srgbClr val="1E4191"/>
          </a:solidFill>
          <a:latin typeface="GE Inspira Pitch" pitchFamily="34" charset="0"/>
        </a:defRPr>
      </a:lvl6pPr>
      <a:lvl7pPr marL="914400" algn="l" rtl="0" eaLnBrk="1" fontAlgn="base" hangingPunct="1">
        <a:lnSpc>
          <a:spcPct val="90000"/>
        </a:lnSpc>
        <a:spcBef>
          <a:spcPct val="0"/>
        </a:spcBef>
        <a:spcAft>
          <a:spcPct val="0"/>
        </a:spcAft>
        <a:defRPr sz="4000">
          <a:solidFill>
            <a:srgbClr val="1E4191"/>
          </a:solidFill>
          <a:latin typeface="GE Inspira Pitch" pitchFamily="34" charset="0"/>
        </a:defRPr>
      </a:lvl7pPr>
      <a:lvl8pPr marL="1371600" algn="l" rtl="0" eaLnBrk="1" fontAlgn="base" hangingPunct="1">
        <a:lnSpc>
          <a:spcPct val="90000"/>
        </a:lnSpc>
        <a:spcBef>
          <a:spcPct val="0"/>
        </a:spcBef>
        <a:spcAft>
          <a:spcPct val="0"/>
        </a:spcAft>
        <a:defRPr sz="4000">
          <a:solidFill>
            <a:srgbClr val="1E4191"/>
          </a:solidFill>
          <a:latin typeface="GE Inspira Pitch" pitchFamily="34" charset="0"/>
        </a:defRPr>
      </a:lvl8pPr>
      <a:lvl9pPr marL="1828800" algn="l" rtl="0" eaLnBrk="1" fontAlgn="base" hangingPunct="1">
        <a:lnSpc>
          <a:spcPct val="90000"/>
        </a:lnSpc>
        <a:spcBef>
          <a:spcPct val="0"/>
        </a:spcBef>
        <a:spcAft>
          <a:spcPct val="0"/>
        </a:spcAft>
        <a:defRPr sz="4000">
          <a:solidFill>
            <a:srgbClr val="1E4191"/>
          </a:solidFill>
          <a:latin typeface="GE Inspira Pitch" pitchFamily="34" charset="0"/>
        </a:defRPr>
      </a:lvl9pPr>
    </p:titleStyle>
    <p:bodyStyle>
      <a:lvl1pPr algn="l" rtl="0" eaLnBrk="1" fontAlgn="base" hangingPunct="1">
        <a:lnSpc>
          <a:spcPct val="90000"/>
        </a:lnSpc>
        <a:spcBef>
          <a:spcPct val="50000"/>
        </a:spcBef>
        <a:spcAft>
          <a:spcPct val="0"/>
        </a:spcAft>
        <a:buClr>
          <a:srgbClr val="004880"/>
        </a:buClr>
        <a:defRPr sz="3200">
          <a:solidFill>
            <a:srgbClr val="1E4191"/>
          </a:solidFill>
          <a:latin typeface="+mn-lt"/>
          <a:ea typeface="+mn-ea"/>
          <a:cs typeface="+mn-cs"/>
        </a:defRPr>
      </a:lvl1pPr>
      <a:lvl2pPr marL="341313" indent="-339725" algn="l" rtl="0" eaLnBrk="1" fontAlgn="base" hangingPunct="1">
        <a:lnSpc>
          <a:spcPct val="90000"/>
        </a:lnSpc>
        <a:spcBef>
          <a:spcPct val="30000"/>
        </a:spcBef>
        <a:spcAft>
          <a:spcPct val="0"/>
        </a:spcAft>
        <a:buClr>
          <a:srgbClr val="004880"/>
        </a:buClr>
        <a:buFont typeface="GE Inspira Pitch" pitchFamily="34" charset="0"/>
        <a:buChar char="•"/>
        <a:defRPr sz="3200">
          <a:solidFill>
            <a:srgbClr val="1E4191"/>
          </a:solidFill>
          <a:latin typeface="+mn-lt"/>
        </a:defRPr>
      </a:lvl2pPr>
      <a:lvl3pPr marL="744538" indent="-288925" algn="l" rtl="0" eaLnBrk="1" fontAlgn="base" hangingPunct="1">
        <a:lnSpc>
          <a:spcPct val="90000"/>
        </a:lnSpc>
        <a:spcBef>
          <a:spcPct val="20000"/>
        </a:spcBef>
        <a:spcAft>
          <a:spcPct val="0"/>
        </a:spcAft>
        <a:buClr>
          <a:srgbClr val="004880"/>
        </a:buClr>
        <a:buChar char="–"/>
        <a:defRPr sz="3200">
          <a:solidFill>
            <a:srgbClr val="1E4191"/>
          </a:solidFill>
          <a:latin typeface="+mn-lt"/>
        </a:defRPr>
      </a:lvl3pPr>
      <a:lvl4pPr marL="1146175" indent="-287338" algn="l" rtl="0" eaLnBrk="1" fontAlgn="base" hangingPunct="1">
        <a:lnSpc>
          <a:spcPct val="90000"/>
        </a:lnSpc>
        <a:spcBef>
          <a:spcPct val="10000"/>
        </a:spcBef>
        <a:spcAft>
          <a:spcPct val="0"/>
        </a:spcAft>
        <a:buClr>
          <a:srgbClr val="004880"/>
        </a:buClr>
        <a:buChar char="–"/>
        <a:defRPr sz="3200">
          <a:solidFill>
            <a:srgbClr val="1E4191"/>
          </a:solidFill>
          <a:latin typeface="+mn-lt"/>
        </a:defRPr>
      </a:lvl4pPr>
      <a:lvl5pPr marL="1546225" indent="-285750" algn="l" rtl="0" eaLnBrk="1" fontAlgn="base" hangingPunct="1">
        <a:lnSpc>
          <a:spcPct val="90000"/>
        </a:lnSpc>
        <a:spcBef>
          <a:spcPts val="240"/>
        </a:spcBef>
        <a:spcAft>
          <a:spcPct val="0"/>
        </a:spcAft>
        <a:buClr>
          <a:srgbClr val="004880"/>
        </a:buClr>
        <a:buChar char="–"/>
        <a:defRPr sz="3200">
          <a:solidFill>
            <a:srgbClr val="1E4191"/>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296889-39A9-481C-B767-165B4431BC4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1B539D-FF8C-4526-BB05-6559F33AB51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EBAD0-29D7-4B9E-BCA6-2364832E9B0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CE162-3877-4A57-B310-B915FBD6CFDA}" type="datetimeFigureOut">
              <a:rPr lang="en-US" smtClean="0"/>
              <a:t>11/17/2021</a:t>
            </a:fld>
            <a:endParaRPr lang="en-US" dirty="0"/>
          </a:p>
        </p:txBody>
      </p:sp>
      <p:sp>
        <p:nvSpPr>
          <p:cNvPr id="5" name="Footer Placeholder 4">
            <a:extLst>
              <a:ext uri="{FF2B5EF4-FFF2-40B4-BE49-F238E27FC236}">
                <a16:creationId xmlns:a16="http://schemas.microsoft.com/office/drawing/2014/main" id="{B3F1F7CB-E6B7-4AD9-B653-C6038EBFD30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CF5074C-DF4E-4DE6-8CF3-E4E429118AD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CC8C0-CA39-48DF-BD48-2DCF32C50544}" type="slidenum">
              <a:rPr lang="en-US" smtClean="0"/>
              <a:t>‹#›</a:t>
            </a:fld>
            <a:endParaRPr lang="en-US" dirty="0"/>
          </a:p>
        </p:txBody>
      </p:sp>
    </p:spTree>
    <p:extLst>
      <p:ext uri="{BB962C8B-B14F-4D97-AF65-F5344CB8AC3E}">
        <p14:creationId xmlns:p14="http://schemas.microsoft.com/office/powerpoint/2010/main" val="182802480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9.tiff"/><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XlT2XWYdzc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448941-4B6D-45A0-A145-30E981EB8FD5}"/>
              </a:ext>
            </a:extLst>
          </p:cNvPr>
          <p:cNvSpPr>
            <a:spLocks noGrp="1"/>
          </p:cNvSpPr>
          <p:nvPr>
            <p:ph idx="1"/>
          </p:nvPr>
        </p:nvSpPr>
        <p:spPr>
          <a:xfrm>
            <a:off x="338037" y="264067"/>
            <a:ext cx="8783604" cy="5520284"/>
          </a:xfrm>
        </p:spPr>
        <p:txBody>
          <a:bodyPr>
            <a:normAutofit fontScale="92500" lnSpcReduction="10000"/>
          </a:bodyPr>
          <a:lstStyle/>
          <a:p>
            <a:pPr>
              <a:lnSpc>
                <a:spcPct val="150000"/>
              </a:lnSpc>
            </a:pPr>
            <a:r>
              <a:rPr lang="en-US" sz="4950" b="1" dirty="0">
                <a:latin typeface="+mj-lt"/>
              </a:rPr>
              <a:t>WASHTO 2021  </a:t>
            </a:r>
          </a:p>
          <a:p>
            <a:pPr>
              <a:lnSpc>
                <a:spcPct val="150000"/>
              </a:lnSpc>
            </a:pPr>
            <a:r>
              <a:rPr lang="en-US" dirty="0">
                <a:latin typeface="+mj-lt"/>
              </a:rPr>
              <a:t>Oklahoma City</a:t>
            </a:r>
          </a:p>
          <a:p>
            <a:pPr>
              <a:lnSpc>
                <a:spcPct val="150000"/>
              </a:lnSpc>
            </a:pPr>
            <a:endParaRPr lang="en-US" sz="3300" dirty="0">
              <a:latin typeface="+mj-lt"/>
            </a:endParaRPr>
          </a:p>
          <a:p>
            <a:pPr>
              <a:lnSpc>
                <a:spcPct val="150000"/>
              </a:lnSpc>
            </a:pPr>
            <a:endParaRPr lang="en-US" sz="3300" dirty="0">
              <a:latin typeface="+mj-lt"/>
            </a:endParaRPr>
          </a:p>
          <a:p>
            <a:pPr>
              <a:lnSpc>
                <a:spcPct val="150000"/>
              </a:lnSpc>
            </a:pPr>
            <a:endParaRPr lang="en-US" sz="3300" dirty="0">
              <a:latin typeface="+mj-lt"/>
            </a:endParaRPr>
          </a:p>
          <a:p>
            <a:pPr>
              <a:lnSpc>
                <a:spcPct val="100000"/>
              </a:lnSpc>
            </a:pPr>
            <a:r>
              <a:rPr lang="en-US" sz="2200" dirty="0">
                <a:latin typeface="+mj-lt"/>
              </a:rPr>
              <a:t>Tom Robinson</a:t>
            </a:r>
          </a:p>
          <a:p>
            <a:pPr>
              <a:lnSpc>
                <a:spcPct val="100000"/>
              </a:lnSpc>
            </a:pPr>
            <a:r>
              <a:rPr lang="en-US" sz="2200" dirty="0">
                <a:latin typeface="+mj-lt"/>
              </a:rPr>
              <a:t>GE Renewable Energy</a:t>
            </a:r>
          </a:p>
          <a:p>
            <a:pPr>
              <a:lnSpc>
                <a:spcPct val="150000"/>
              </a:lnSpc>
            </a:pPr>
            <a:endParaRPr lang="en-US" sz="3300" dirty="0">
              <a:latin typeface="+mj-lt"/>
            </a:endParaRPr>
          </a:p>
        </p:txBody>
      </p:sp>
      <p:pic>
        <p:nvPicPr>
          <p:cNvPr id="5" name="Picture 4">
            <a:extLst>
              <a:ext uri="{FF2B5EF4-FFF2-40B4-BE49-F238E27FC236}">
                <a16:creationId xmlns:a16="http://schemas.microsoft.com/office/drawing/2014/main" id="{1D611B1C-78FF-44F9-90F6-5D8BE5010A22}"/>
              </a:ext>
            </a:extLst>
          </p:cNvPr>
          <p:cNvPicPr>
            <a:picLocks noChangeAspect="1"/>
          </p:cNvPicPr>
          <p:nvPr/>
        </p:nvPicPr>
        <p:blipFill>
          <a:blip r:embed="rId2"/>
          <a:stretch>
            <a:fillRect/>
          </a:stretch>
        </p:blipFill>
        <p:spPr>
          <a:xfrm>
            <a:off x="5485724" y="0"/>
            <a:ext cx="3635917" cy="2646259"/>
          </a:xfrm>
          <a:prstGeom prst="rect">
            <a:avLst/>
          </a:prstGeom>
        </p:spPr>
      </p:pic>
    </p:spTree>
    <p:extLst>
      <p:ext uri="{BB962C8B-B14F-4D97-AF65-F5344CB8AC3E}">
        <p14:creationId xmlns:p14="http://schemas.microsoft.com/office/powerpoint/2010/main" val="73025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303B-6765-44AC-B759-84583AF150ED}"/>
              </a:ext>
            </a:extLst>
          </p:cNvPr>
          <p:cNvSpPr>
            <a:spLocks noGrp="1"/>
          </p:cNvSpPr>
          <p:nvPr>
            <p:ph type="title"/>
          </p:nvPr>
        </p:nvSpPr>
        <p:spPr>
          <a:xfrm>
            <a:off x="342106" y="0"/>
            <a:ext cx="8459788" cy="400147"/>
          </a:xfrm>
        </p:spPr>
        <p:txBody>
          <a:bodyPr/>
          <a:lstStyle/>
          <a:p>
            <a:r>
              <a:rPr lang="en-US" dirty="0"/>
              <a:t>80m Blade</a:t>
            </a:r>
          </a:p>
        </p:txBody>
      </p:sp>
      <p:pic>
        <p:nvPicPr>
          <p:cNvPr id="5" name="Picture 4">
            <a:extLst>
              <a:ext uri="{FF2B5EF4-FFF2-40B4-BE49-F238E27FC236}">
                <a16:creationId xmlns:a16="http://schemas.microsoft.com/office/drawing/2014/main" id="{C0E75D85-8DFF-4E50-B2CA-0469413AD303}"/>
              </a:ext>
            </a:extLst>
          </p:cNvPr>
          <p:cNvPicPr>
            <a:picLocks noChangeAspect="1"/>
          </p:cNvPicPr>
          <p:nvPr/>
        </p:nvPicPr>
        <p:blipFill>
          <a:blip r:embed="rId2"/>
          <a:stretch>
            <a:fillRect/>
          </a:stretch>
        </p:blipFill>
        <p:spPr>
          <a:xfrm>
            <a:off x="33651" y="822325"/>
            <a:ext cx="9076698" cy="1572081"/>
          </a:xfrm>
          <a:prstGeom prst="rect">
            <a:avLst/>
          </a:prstGeom>
        </p:spPr>
      </p:pic>
      <p:pic>
        <p:nvPicPr>
          <p:cNvPr id="3" name="Picture 2">
            <a:extLst>
              <a:ext uri="{FF2B5EF4-FFF2-40B4-BE49-F238E27FC236}">
                <a16:creationId xmlns:a16="http://schemas.microsoft.com/office/drawing/2014/main" id="{1781F098-6D35-43BD-810A-155C612D55B7}"/>
              </a:ext>
            </a:extLst>
          </p:cNvPr>
          <p:cNvPicPr>
            <a:picLocks noChangeAspect="1"/>
          </p:cNvPicPr>
          <p:nvPr/>
        </p:nvPicPr>
        <p:blipFill>
          <a:blip r:embed="rId3"/>
          <a:stretch>
            <a:fillRect/>
          </a:stretch>
        </p:blipFill>
        <p:spPr>
          <a:xfrm>
            <a:off x="1848046" y="2463282"/>
            <a:ext cx="6306909" cy="4247952"/>
          </a:xfrm>
          <a:prstGeom prst="rect">
            <a:avLst/>
          </a:prstGeom>
        </p:spPr>
      </p:pic>
    </p:spTree>
    <p:extLst>
      <p:ext uri="{BB962C8B-B14F-4D97-AF65-F5344CB8AC3E}">
        <p14:creationId xmlns:p14="http://schemas.microsoft.com/office/powerpoint/2010/main" val="247334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31BE03B-C6AD-4EA7-AF1B-090D6B043A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192353"/>
            <a:ext cx="9144000" cy="1682352"/>
          </a:xfrm>
          <a:prstGeom prst="rect">
            <a:avLst/>
          </a:prstGeom>
        </p:spPr>
      </p:pic>
      <p:sp>
        <p:nvSpPr>
          <p:cNvPr id="69" name="Slide Number Placeholder 2">
            <a:extLst>
              <a:ext uri="{FF2B5EF4-FFF2-40B4-BE49-F238E27FC236}">
                <a16:creationId xmlns:a16="http://schemas.microsoft.com/office/drawing/2014/main" id="{390FAB2C-AC14-406F-A303-EF34D099F870}"/>
              </a:ext>
            </a:extLst>
          </p:cNvPr>
          <p:cNvSpPr txBox="1">
            <a:spLocks/>
          </p:cNvSpPr>
          <p:nvPr/>
        </p:nvSpPr>
        <p:spPr>
          <a:xfrm>
            <a:off x="8528274" y="5681597"/>
            <a:ext cx="247227" cy="1371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fontAlgn="auto">
              <a:spcBef>
                <a:spcPts val="0"/>
              </a:spcBef>
              <a:spcAft>
                <a:spcPts val="0"/>
              </a:spcAft>
              <a:defRPr/>
            </a:pPr>
            <a:fld id="{00E6A5BD-C011-4A45-AA3A-201790FB7F2B}" type="slidenum">
              <a:rPr lang="en-CA" sz="750">
                <a:solidFill>
                  <a:prstClr val="white"/>
                </a:solidFill>
                <a:latin typeface="GE Inspira Sans" panose="020B0503060000000003" pitchFamily="34" charset="0"/>
              </a:rPr>
              <a:pPr algn="r" defTabSz="685800" fontAlgn="auto">
                <a:spcBef>
                  <a:spcPts val="0"/>
                </a:spcBef>
                <a:spcAft>
                  <a:spcPts val="0"/>
                </a:spcAft>
                <a:defRPr/>
              </a:pPr>
              <a:t>11</a:t>
            </a:fld>
            <a:endParaRPr lang="en-CA" sz="750" dirty="0">
              <a:solidFill>
                <a:prstClr val="white"/>
              </a:solidFill>
              <a:latin typeface="GE Inspira Sans" panose="020B0503060000000003" pitchFamily="34" charset="0"/>
            </a:endParaRPr>
          </a:p>
        </p:txBody>
      </p:sp>
      <p:sp>
        <p:nvSpPr>
          <p:cNvPr id="51" name="Title 1">
            <a:extLst>
              <a:ext uri="{FF2B5EF4-FFF2-40B4-BE49-F238E27FC236}">
                <a16:creationId xmlns:a16="http://schemas.microsoft.com/office/drawing/2014/main" id="{467EA5EE-9927-4C62-8E17-ABC8F6C57F41}"/>
              </a:ext>
            </a:extLst>
          </p:cNvPr>
          <p:cNvSpPr>
            <a:spLocks noGrp="1"/>
          </p:cNvSpPr>
          <p:nvPr>
            <p:ph type="title"/>
          </p:nvPr>
        </p:nvSpPr>
        <p:spPr>
          <a:xfrm>
            <a:off x="233646" y="411574"/>
            <a:ext cx="8561440" cy="553998"/>
          </a:xfrm>
          <a:noFill/>
        </p:spPr>
        <p:txBody>
          <a:bodyPr vert="horz" wrap="square" lIns="0" tIns="0" rIns="0" bIns="0" numCol="1" rtlCol="0" anchor="ctr" anchorCtr="0" compatLnSpc="1">
            <a:prstTxWarp prst="textNoShape">
              <a:avLst/>
            </a:prstTxWarp>
            <a:spAutoFit/>
          </a:bodyPr>
          <a:lstStyle/>
          <a:p>
            <a:r>
              <a:rPr lang="en-US" dirty="0">
                <a:solidFill>
                  <a:schemeClr val="accent2"/>
                </a:solidFill>
                <a:latin typeface="+mn-lt"/>
                <a:ea typeface="+mn-ea"/>
                <a:cs typeface="+mn-cs"/>
              </a:rPr>
              <a:t>Two Piece Blade Technology - Summary</a:t>
            </a:r>
          </a:p>
        </p:txBody>
      </p:sp>
      <p:pic>
        <p:nvPicPr>
          <p:cNvPr id="52" name="Picture 51" descr="GE_Monogram_White_Transparency_640.png">
            <a:extLst>
              <a:ext uri="{FF2B5EF4-FFF2-40B4-BE49-F238E27FC236}">
                <a16:creationId xmlns:a16="http://schemas.microsoft.com/office/drawing/2014/main" id="{9A818CF2-24BB-4735-8FD3-405ACDE55A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1" y="5614525"/>
            <a:ext cx="269156" cy="269156"/>
          </a:xfrm>
          <a:prstGeom prst="rect">
            <a:avLst/>
          </a:prstGeom>
        </p:spPr>
      </p:pic>
      <p:sp>
        <p:nvSpPr>
          <p:cNvPr id="66" name="Slide Number Placeholder 15">
            <a:extLst>
              <a:ext uri="{FF2B5EF4-FFF2-40B4-BE49-F238E27FC236}">
                <a16:creationId xmlns:a16="http://schemas.microsoft.com/office/drawing/2014/main" id="{5C8D9BB0-A0D3-42A9-98F1-97AA7AC8DCDA}"/>
              </a:ext>
            </a:extLst>
          </p:cNvPr>
          <p:cNvSpPr txBox="1">
            <a:spLocks/>
          </p:cNvSpPr>
          <p:nvPr/>
        </p:nvSpPr>
        <p:spPr>
          <a:xfrm>
            <a:off x="8731699" y="5711883"/>
            <a:ext cx="370223" cy="12215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auto">
              <a:spcBef>
                <a:spcPts val="0"/>
              </a:spcBef>
              <a:spcAft>
                <a:spcPts val="0"/>
              </a:spcAft>
              <a:defRPr/>
            </a:pPr>
            <a:fld id="{00E6A5BD-C011-4A45-AA3A-201790FB7F2B}" type="slidenum">
              <a:rPr lang="en-CA" sz="900">
                <a:solidFill>
                  <a:srgbClr val="63666A"/>
                </a:solidFill>
                <a:latin typeface="GE Inspira Sans"/>
              </a:rPr>
              <a:pPr algn="ctr" defTabSz="685800" fontAlgn="auto">
                <a:spcBef>
                  <a:spcPts val="0"/>
                </a:spcBef>
                <a:spcAft>
                  <a:spcPts val="0"/>
                </a:spcAft>
                <a:defRPr/>
              </a:pPr>
              <a:t>11</a:t>
            </a:fld>
            <a:endParaRPr lang="en-CA" sz="1350" dirty="0">
              <a:solidFill>
                <a:srgbClr val="63666A"/>
              </a:solidFill>
              <a:latin typeface="GE Inspira Sans"/>
            </a:endParaRPr>
          </a:p>
        </p:txBody>
      </p:sp>
      <p:pic>
        <p:nvPicPr>
          <p:cNvPr id="68" name="Picture 2" descr="image002">
            <a:extLst>
              <a:ext uri="{FF2B5EF4-FFF2-40B4-BE49-F238E27FC236}">
                <a16:creationId xmlns:a16="http://schemas.microsoft.com/office/drawing/2014/main" id="{29A94C17-D409-4FE7-8434-4639085EFCE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99956" y="1594188"/>
            <a:ext cx="2660543" cy="142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Left Brace 69">
            <a:extLst>
              <a:ext uri="{FF2B5EF4-FFF2-40B4-BE49-F238E27FC236}">
                <a16:creationId xmlns:a16="http://schemas.microsoft.com/office/drawing/2014/main" id="{F3BB7293-A41A-4EF7-8290-CB86D7CDFCAF}"/>
              </a:ext>
            </a:extLst>
          </p:cNvPr>
          <p:cNvSpPr/>
          <p:nvPr/>
        </p:nvSpPr>
        <p:spPr>
          <a:xfrm rot="3873810">
            <a:off x="6581999" y="940759"/>
            <a:ext cx="189677" cy="2127771"/>
          </a:xfrm>
          <a:prstGeom prst="leftBrace">
            <a:avLst>
              <a:gd name="adj1" fmla="val 8333"/>
              <a:gd name="adj2" fmla="val 49886"/>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1" fontAlgn="auto" hangingPunct="1">
              <a:spcBef>
                <a:spcPts val="0"/>
              </a:spcBef>
              <a:spcAft>
                <a:spcPts val="0"/>
              </a:spcAft>
              <a:defRPr/>
            </a:pPr>
            <a:endParaRPr lang="en-US" sz="1350" dirty="0">
              <a:solidFill>
                <a:srgbClr val="63666A"/>
              </a:solidFill>
              <a:latin typeface="GE Inspira Sans"/>
            </a:endParaRPr>
          </a:p>
        </p:txBody>
      </p:sp>
      <p:sp>
        <p:nvSpPr>
          <p:cNvPr id="73" name="TextBox 72">
            <a:extLst>
              <a:ext uri="{FF2B5EF4-FFF2-40B4-BE49-F238E27FC236}">
                <a16:creationId xmlns:a16="http://schemas.microsoft.com/office/drawing/2014/main" id="{67C20433-7FA6-4D08-8D1F-964DE72D7893}"/>
              </a:ext>
            </a:extLst>
          </p:cNvPr>
          <p:cNvSpPr txBox="1"/>
          <p:nvPr/>
        </p:nvSpPr>
        <p:spPr>
          <a:xfrm>
            <a:off x="5990858" y="1542224"/>
            <a:ext cx="831096" cy="346249"/>
          </a:xfrm>
          <a:prstGeom prst="rect">
            <a:avLst/>
          </a:prstGeom>
          <a:noFill/>
        </p:spPr>
        <p:txBody>
          <a:bodyPr wrap="square" rtlCol="0">
            <a:spAutoFit/>
          </a:bodyPr>
          <a:lstStyle/>
          <a:p>
            <a:pPr defTabSz="685800" eaLnBrk="1" fontAlgn="auto" hangingPunct="1">
              <a:spcBef>
                <a:spcPts val="0"/>
              </a:spcBef>
              <a:spcAft>
                <a:spcPts val="0"/>
              </a:spcAft>
              <a:defRPr/>
            </a:pPr>
            <a:r>
              <a:rPr lang="en-US" sz="825" dirty="0">
                <a:solidFill>
                  <a:srgbClr val="63666A"/>
                </a:solidFill>
                <a:latin typeface="GE Inspira Sans"/>
              </a:rPr>
              <a:t>Root Section</a:t>
            </a:r>
            <a:br>
              <a:rPr lang="en-US" sz="825" dirty="0">
                <a:solidFill>
                  <a:srgbClr val="63666A"/>
                </a:solidFill>
                <a:latin typeface="GE Inspira Sans"/>
              </a:rPr>
            </a:br>
            <a:r>
              <a:rPr lang="en-US" sz="825" dirty="0">
                <a:solidFill>
                  <a:srgbClr val="63666A"/>
                </a:solidFill>
                <a:latin typeface="GE Inspira Sans"/>
              </a:rPr>
              <a:t>(~60m)</a:t>
            </a:r>
          </a:p>
        </p:txBody>
      </p:sp>
      <p:sp>
        <p:nvSpPr>
          <p:cNvPr id="74" name="Left Brace 73">
            <a:extLst>
              <a:ext uri="{FF2B5EF4-FFF2-40B4-BE49-F238E27FC236}">
                <a16:creationId xmlns:a16="http://schemas.microsoft.com/office/drawing/2014/main" id="{08EB6E65-ED6B-4E80-ADF3-DAF8839F853C}"/>
              </a:ext>
            </a:extLst>
          </p:cNvPr>
          <p:cNvSpPr/>
          <p:nvPr/>
        </p:nvSpPr>
        <p:spPr>
          <a:xfrm rot="14693413">
            <a:off x="8284922" y="1653204"/>
            <a:ext cx="111769" cy="5286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1" fontAlgn="auto" hangingPunct="1">
              <a:spcBef>
                <a:spcPts val="0"/>
              </a:spcBef>
              <a:spcAft>
                <a:spcPts val="0"/>
              </a:spcAft>
              <a:defRPr/>
            </a:pPr>
            <a:endParaRPr lang="en-US" sz="825" dirty="0">
              <a:solidFill>
                <a:srgbClr val="63666A"/>
              </a:solidFill>
              <a:latin typeface="GE Inspira Sans"/>
            </a:endParaRPr>
          </a:p>
        </p:txBody>
      </p:sp>
      <p:sp>
        <p:nvSpPr>
          <p:cNvPr id="75" name="TextBox 74">
            <a:extLst>
              <a:ext uri="{FF2B5EF4-FFF2-40B4-BE49-F238E27FC236}">
                <a16:creationId xmlns:a16="http://schemas.microsoft.com/office/drawing/2014/main" id="{D873471A-63AF-4A86-909C-CC83D65DFC1E}"/>
              </a:ext>
            </a:extLst>
          </p:cNvPr>
          <p:cNvSpPr txBox="1"/>
          <p:nvPr/>
        </p:nvSpPr>
        <p:spPr>
          <a:xfrm>
            <a:off x="8164193" y="2052965"/>
            <a:ext cx="630893" cy="346249"/>
          </a:xfrm>
          <a:prstGeom prst="rect">
            <a:avLst/>
          </a:prstGeom>
          <a:noFill/>
        </p:spPr>
        <p:txBody>
          <a:bodyPr wrap="square" rtlCol="0">
            <a:spAutoFit/>
          </a:bodyPr>
          <a:lstStyle/>
          <a:p>
            <a:pPr defTabSz="685800" eaLnBrk="1" fontAlgn="auto" hangingPunct="1">
              <a:spcBef>
                <a:spcPts val="0"/>
              </a:spcBef>
              <a:spcAft>
                <a:spcPts val="0"/>
              </a:spcAft>
              <a:defRPr/>
            </a:pPr>
            <a:r>
              <a:rPr lang="da-DK" sz="825" dirty="0">
                <a:solidFill>
                  <a:srgbClr val="63666A"/>
                </a:solidFill>
                <a:latin typeface="GE Inspira Sans"/>
              </a:rPr>
              <a:t>Tip Section</a:t>
            </a:r>
            <a:endParaRPr lang="en-US" sz="825" dirty="0">
              <a:solidFill>
                <a:srgbClr val="63666A"/>
              </a:solidFill>
              <a:latin typeface="GE Inspira Sans"/>
            </a:endParaRPr>
          </a:p>
        </p:txBody>
      </p:sp>
      <p:sp>
        <p:nvSpPr>
          <p:cNvPr id="104" name="TextBox 103">
            <a:extLst>
              <a:ext uri="{FF2B5EF4-FFF2-40B4-BE49-F238E27FC236}">
                <a16:creationId xmlns:a16="http://schemas.microsoft.com/office/drawing/2014/main" id="{85E99DDC-D69B-4232-819E-6C8F1F9C0750}"/>
              </a:ext>
            </a:extLst>
          </p:cNvPr>
          <p:cNvSpPr txBox="1"/>
          <p:nvPr/>
        </p:nvSpPr>
        <p:spPr>
          <a:xfrm>
            <a:off x="5675350" y="3006224"/>
            <a:ext cx="3927767" cy="242374"/>
          </a:xfrm>
          <a:prstGeom prst="rect">
            <a:avLst/>
          </a:prstGeom>
          <a:noFill/>
        </p:spPr>
        <p:txBody>
          <a:bodyPr wrap="square" rtlCol="0">
            <a:spAutoFit/>
          </a:bodyPr>
          <a:lstStyle/>
          <a:p>
            <a:pPr algn="ctr" defTabSz="685800" eaLnBrk="1" fontAlgn="auto" hangingPunct="1">
              <a:spcBef>
                <a:spcPts val="0"/>
              </a:spcBef>
              <a:spcAft>
                <a:spcPts val="0"/>
              </a:spcAft>
              <a:defRPr/>
            </a:pPr>
            <a:r>
              <a:rPr lang="da-DK" sz="975" b="1" dirty="0">
                <a:solidFill>
                  <a:srgbClr val="63666A"/>
                </a:solidFill>
                <a:latin typeface="GE Inspira Sans"/>
              </a:rPr>
              <a:t>Joint Technology</a:t>
            </a:r>
            <a:endParaRPr lang="en-US" sz="975" b="1" dirty="0">
              <a:solidFill>
                <a:srgbClr val="63666A"/>
              </a:solidFill>
              <a:latin typeface="GE Inspira Sans"/>
            </a:endParaRPr>
          </a:p>
        </p:txBody>
      </p:sp>
      <p:cxnSp>
        <p:nvCxnSpPr>
          <p:cNvPr id="108" name="Straight Arrow Connector 107">
            <a:extLst>
              <a:ext uri="{FF2B5EF4-FFF2-40B4-BE49-F238E27FC236}">
                <a16:creationId xmlns:a16="http://schemas.microsoft.com/office/drawing/2014/main" id="{06A84979-64D4-4980-8B6E-9CEE7774A1E0}"/>
              </a:ext>
            </a:extLst>
          </p:cNvPr>
          <p:cNvCxnSpPr>
            <a:cxnSpLocks/>
            <a:endCxn id="104" idx="0"/>
          </p:cNvCxnSpPr>
          <p:nvPr/>
        </p:nvCxnSpPr>
        <p:spPr>
          <a:xfrm flipH="1">
            <a:off x="7639234" y="1907611"/>
            <a:ext cx="309507" cy="1098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DDD120C-C226-498E-BF45-FDE24C8D8601}"/>
              </a:ext>
            </a:extLst>
          </p:cNvPr>
          <p:cNvSpPr>
            <a:spLocks noGrp="1"/>
          </p:cNvSpPr>
          <p:nvPr>
            <p:ph type="sldNum" sz="quarter" idx="4"/>
          </p:nvPr>
        </p:nvSpPr>
        <p:spPr/>
        <p:txBody>
          <a:bodyPr/>
          <a:lstStyle/>
          <a:p>
            <a:pPr defTabSz="685800" eaLnBrk="1" fontAlgn="auto" hangingPunct="1">
              <a:spcBef>
                <a:spcPts val="0"/>
              </a:spcBef>
              <a:spcAft>
                <a:spcPts val="0"/>
              </a:spcAft>
              <a:defRPr/>
            </a:pPr>
            <a:fld id="{00E6A5BD-C011-4A45-AA3A-201790FB7F2B}" type="slidenum">
              <a:rPr lang="en-CA">
                <a:solidFill>
                  <a:srgbClr val="63666A"/>
                </a:solidFill>
                <a:latin typeface="GE Inspira Sans"/>
              </a:rPr>
              <a:pPr defTabSz="685800" eaLnBrk="1" fontAlgn="auto" hangingPunct="1">
                <a:spcBef>
                  <a:spcPts val="0"/>
                </a:spcBef>
                <a:spcAft>
                  <a:spcPts val="0"/>
                </a:spcAft>
                <a:defRPr/>
              </a:pPr>
              <a:t>11</a:t>
            </a:fld>
            <a:endParaRPr lang="en-CA" dirty="0">
              <a:solidFill>
                <a:srgbClr val="63666A"/>
              </a:solidFill>
              <a:latin typeface="GE Inspira Sans"/>
            </a:endParaRPr>
          </a:p>
        </p:txBody>
      </p:sp>
      <p:sp>
        <p:nvSpPr>
          <p:cNvPr id="25" name="Rectangle 24">
            <a:extLst>
              <a:ext uri="{FF2B5EF4-FFF2-40B4-BE49-F238E27FC236}">
                <a16:creationId xmlns:a16="http://schemas.microsoft.com/office/drawing/2014/main" id="{703FBF75-CBC0-4803-B87F-0DBE17C14820}"/>
              </a:ext>
            </a:extLst>
          </p:cNvPr>
          <p:cNvSpPr/>
          <p:nvPr/>
        </p:nvSpPr>
        <p:spPr>
          <a:xfrm>
            <a:off x="0" y="3020284"/>
            <a:ext cx="9144000" cy="2659176"/>
          </a:xfrm>
          <a:prstGeom prst="rect">
            <a:avLst/>
          </a:prstGeom>
          <a:gradFill>
            <a:gsLst>
              <a:gs pos="55000">
                <a:srgbClr val="FFFFFF"/>
              </a:gs>
              <a:gs pos="0">
                <a:schemeClr val="bg1"/>
              </a:gs>
              <a:gs pos="88000">
                <a:schemeClr val="bg1">
                  <a:alpha val="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prstClr val="white"/>
              </a:solidFill>
              <a:latin typeface="GE Inspira Sans"/>
            </a:endParaRPr>
          </a:p>
        </p:txBody>
      </p:sp>
      <p:grpSp>
        <p:nvGrpSpPr>
          <p:cNvPr id="105" name="Group 104">
            <a:extLst>
              <a:ext uri="{FF2B5EF4-FFF2-40B4-BE49-F238E27FC236}">
                <a16:creationId xmlns:a16="http://schemas.microsoft.com/office/drawing/2014/main" id="{DB11F19E-D4A7-449F-9E21-1691E72C2556}"/>
              </a:ext>
            </a:extLst>
          </p:cNvPr>
          <p:cNvGrpSpPr/>
          <p:nvPr/>
        </p:nvGrpSpPr>
        <p:grpSpPr>
          <a:xfrm>
            <a:off x="5633271" y="3246032"/>
            <a:ext cx="3468651" cy="1677569"/>
            <a:chOff x="5860824" y="1293188"/>
            <a:chExt cx="5237023" cy="2362348"/>
          </a:xfrm>
        </p:grpSpPr>
        <p:pic>
          <p:nvPicPr>
            <p:cNvPr id="83" name="Picture 82">
              <a:extLst>
                <a:ext uri="{FF2B5EF4-FFF2-40B4-BE49-F238E27FC236}">
                  <a16:creationId xmlns:a16="http://schemas.microsoft.com/office/drawing/2014/main" id="{ACE46E0A-D909-413F-8E1F-B3AD57239B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60824" y="1293188"/>
              <a:ext cx="5237023" cy="2362348"/>
            </a:xfrm>
            <a:prstGeom prst="rect">
              <a:avLst/>
            </a:prstGeom>
          </p:spPr>
        </p:pic>
        <p:sp>
          <p:nvSpPr>
            <p:cNvPr id="85" name="TextBox 84">
              <a:extLst>
                <a:ext uri="{FF2B5EF4-FFF2-40B4-BE49-F238E27FC236}">
                  <a16:creationId xmlns:a16="http://schemas.microsoft.com/office/drawing/2014/main" id="{91BDDDE0-252F-43A2-BA3A-E18C3028AE5F}"/>
                </a:ext>
              </a:extLst>
            </p:cNvPr>
            <p:cNvSpPr txBox="1"/>
            <p:nvPr/>
          </p:nvSpPr>
          <p:spPr>
            <a:xfrm>
              <a:off x="7560056" y="1763848"/>
              <a:ext cx="1483998" cy="146276"/>
            </a:xfrm>
            <a:prstGeom prst="rect">
              <a:avLst/>
            </a:prstGeom>
            <a:noFill/>
          </p:spPr>
          <p:txBody>
            <a:bodyPr wrap="square" lIns="0" tIns="0" rIns="0" bIns="0" rtlCol="0">
              <a:spAutoFit/>
            </a:bodyPr>
            <a:lstStyle/>
            <a:p>
              <a:pPr algn="ctr" defTabSz="685800" eaLnBrk="1" fontAlgn="auto" hangingPunct="1">
                <a:spcBef>
                  <a:spcPts val="0"/>
                </a:spcBef>
                <a:spcAft>
                  <a:spcPts val="0"/>
                </a:spcAft>
                <a:defRPr/>
              </a:pPr>
              <a:r>
                <a:rPr lang="en-US" sz="675" b="1" dirty="0">
                  <a:solidFill>
                    <a:srgbClr val="63666A"/>
                  </a:solidFill>
                  <a:latin typeface="GE Inspira Sans"/>
                </a:rPr>
                <a:t>Radial Pin</a:t>
              </a:r>
            </a:p>
          </p:txBody>
        </p:sp>
        <p:sp>
          <p:nvSpPr>
            <p:cNvPr id="87" name="TextBox 86">
              <a:extLst>
                <a:ext uri="{FF2B5EF4-FFF2-40B4-BE49-F238E27FC236}">
                  <a16:creationId xmlns:a16="http://schemas.microsoft.com/office/drawing/2014/main" id="{C2AB4AA9-CD61-4562-B1A0-A393E52BA76F}"/>
                </a:ext>
              </a:extLst>
            </p:cNvPr>
            <p:cNvSpPr txBox="1"/>
            <p:nvPr/>
          </p:nvSpPr>
          <p:spPr>
            <a:xfrm>
              <a:off x="6611901" y="1443327"/>
              <a:ext cx="1483998" cy="146276"/>
            </a:xfrm>
            <a:prstGeom prst="rect">
              <a:avLst/>
            </a:prstGeom>
            <a:noFill/>
          </p:spPr>
          <p:txBody>
            <a:bodyPr wrap="square" lIns="0" tIns="0" rIns="0" bIns="0" rtlCol="0">
              <a:spAutoFit/>
            </a:bodyPr>
            <a:lstStyle/>
            <a:p>
              <a:pPr algn="ctr" defTabSz="685800" eaLnBrk="1" fontAlgn="auto" hangingPunct="1">
                <a:spcBef>
                  <a:spcPts val="0"/>
                </a:spcBef>
                <a:spcAft>
                  <a:spcPts val="0"/>
                </a:spcAft>
                <a:defRPr/>
              </a:pPr>
              <a:r>
                <a:rPr lang="en-US" sz="675" b="1" dirty="0">
                  <a:solidFill>
                    <a:srgbClr val="63666A"/>
                  </a:solidFill>
                  <a:latin typeface="GE Inspira Sans"/>
                </a:rPr>
                <a:t>Access Hatch</a:t>
              </a:r>
            </a:p>
          </p:txBody>
        </p:sp>
        <p:cxnSp>
          <p:nvCxnSpPr>
            <p:cNvPr id="88" name="Straight Arrow Connector 87">
              <a:extLst>
                <a:ext uri="{FF2B5EF4-FFF2-40B4-BE49-F238E27FC236}">
                  <a16:creationId xmlns:a16="http://schemas.microsoft.com/office/drawing/2014/main" id="{794FEAFB-5FCA-41BC-BDBA-02A906E6BF08}"/>
                </a:ext>
              </a:extLst>
            </p:cNvPr>
            <p:cNvCxnSpPr>
              <a:cxnSpLocks/>
            </p:cNvCxnSpPr>
            <p:nvPr/>
          </p:nvCxnSpPr>
          <p:spPr>
            <a:xfrm>
              <a:off x="7392094" y="1605747"/>
              <a:ext cx="269833" cy="478622"/>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BC9BA37C-1D48-4DD9-A423-B70BFA9EBA0D}"/>
                </a:ext>
              </a:extLst>
            </p:cNvPr>
            <p:cNvSpPr txBox="1"/>
            <p:nvPr/>
          </p:nvSpPr>
          <p:spPr>
            <a:xfrm>
              <a:off x="7286215" y="3124548"/>
              <a:ext cx="2148167" cy="438828"/>
            </a:xfrm>
            <a:prstGeom prst="rect">
              <a:avLst/>
            </a:prstGeom>
            <a:noFill/>
          </p:spPr>
          <p:txBody>
            <a:bodyPr wrap="square" lIns="0" tIns="0" rIns="0" bIns="0" rtlCol="0">
              <a:spAutoFit/>
            </a:bodyPr>
            <a:lstStyle/>
            <a:p>
              <a:pPr defTabSz="685800" eaLnBrk="1" fontAlgn="auto" hangingPunct="1">
                <a:spcBef>
                  <a:spcPts val="0"/>
                </a:spcBef>
                <a:spcAft>
                  <a:spcPts val="0"/>
                </a:spcAft>
                <a:defRPr/>
              </a:pPr>
              <a:r>
                <a:rPr lang="en-US" sz="675" b="1" dirty="0">
                  <a:solidFill>
                    <a:srgbClr val="63666A"/>
                  </a:solidFill>
                  <a:latin typeface="GE Inspira Sans"/>
                </a:rPr>
                <a:t>Receiver – </a:t>
              </a:r>
              <a:r>
                <a:rPr lang="en-US" sz="675" dirty="0">
                  <a:solidFill>
                    <a:srgbClr val="63666A"/>
                  </a:solidFill>
                  <a:latin typeface="GE Inspira Sans"/>
                </a:rPr>
                <a:t>constructed into the root section at time of root section manufacturing </a:t>
              </a:r>
            </a:p>
          </p:txBody>
        </p:sp>
        <p:sp>
          <p:nvSpPr>
            <p:cNvPr id="91" name="TextBox 90">
              <a:extLst>
                <a:ext uri="{FF2B5EF4-FFF2-40B4-BE49-F238E27FC236}">
                  <a16:creationId xmlns:a16="http://schemas.microsoft.com/office/drawing/2014/main" id="{9414D2BF-EF66-4850-8FF0-BD58A612965C}"/>
                </a:ext>
              </a:extLst>
            </p:cNvPr>
            <p:cNvSpPr txBox="1"/>
            <p:nvPr/>
          </p:nvSpPr>
          <p:spPr>
            <a:xfrm>
              <a:off x="8901879" y="2653212"/>
              <a:ext cx="2028976" cy="292552"/>
            </a:xfrm>
            <a:prstGeom prst="rect">
              <a:avLst/>
            </a:prstGeom>
            <a:noFill/>
          </p:spPr>
          <p:txBody>
            <a:bodyPr wrap="square" lIns="0" tIns="0" rIns="0" bIns="0" rtlCol="0">
              <a:spAutoFit/>
            </a:bodyPr>
            <a:lstStyle/>
            <a:p>
              <a:pPr defTabSz="685800" eaLnBrk="1" fontAlgn="auto" hangingPunct="1">
                <a:spcBef>
                  <a:spcPts val="0"/>
                </a:spcBef>
                <a:spcAft>
                  <a:spcPts val="0"/>
                </a:spcAft>
                <a:defRPr/>
              </a:pPr>
              <a:r>
                <a:rPr lang="en-US" sz="675" b="1" dirty="0">
                  <a:solidFill>
                    <a:srgbClr val="63666A"/>
                  </a:solidFill>
                  <a:latin typeface="GE Inspira Sans"/>
                </a:rPr>
                <a:t>Spar beam – </a:t>
              </a:r>
              <a:r>
                <a:rPr lang="en-US" sz="675" dirty="0">
                  <a:solidFill>
                    <a:srgbClr val="63666A"/>
                  </a:solidFill>
                  <a:latin typeface="GE Inspira Sans"/>
                </a:rPr>
                <a:t>constructed into the tip section at time of tip manufacturing</a:t>
              </a:r>
            </a:p>
          </p:txBody>
        </p:sp>
        <p:sp>
          <p:nvSpPr>
            <p:cNvPr id="93" name="TextBox 92">
              <a:extLst>
                <a:ext uri="{FF2B5EF4-FFF2-40B4-BE49-F238E27FC236}">
                  <a16:creationId xmlns:a16="http://schemas.microsoft.com/office/drawing/2014/main" id="{FC0EF34C-EDB3-4F6E-8746-02DC293217A8}"/>
                </a:ext>
              </a:extLst>
            </p:cNvPr>
            <p:cNvSpPr txBox="1"/>
            <p:nvPr/>
          </p:nvSpPr>
          <p:spPr>
            <a:xfrm>
              <a:off x="8095900" y="1375427"/>
              <a:ext cx="1483998" cy="146276"/>
            </a:xfrm>
            <a:prstGeom prst="rect">
              <a:avLst/>
            </a:prstGeom>
            <a:noFill/>
          </p:spPr>
          <p:txBody>
            <a:bodyPr wrap="square" lIns="0" tIns="0" rIns="0" bIns="0" rtlCol="0">
              <a:spAutoFit/>
            </a:bodyPr>
            <a:lstStyle/>
            <a:p>
              <a:pPr algn="ctr" defTabSz="685800" eaLnBrk="1" fontAlgn="auto" hangingPunct="1">
                <a:spcBef>
                  <a:spcPts val="0"/>
                </a:spcBef>
                <a:spcAft>
                  <a:spcPts val="0"/>
                </a:spcAft>
                <a:defRPr/>
              </a:pPr>
              <a:r>
                <a:rPr lang="en-US" sz="675" b="1" dirty="0">
                  <a:solidFill>
                    <a:srgbClr val="63666A"/>
                  </a:solidFill>
                  <a:latin typeface="GE Inspira Sans"/>
                </a:rPr>
                <a:t>Chord Pin</a:t>
              </a:r>
            </a:p>
          </p:txBody>
        </p:sp>
        <p:cxnSp>
          <p:nvCxnSpPr>
            <p:cNvPr id="95" name="Straight Arrow Connector 94">
              <a:extLst>
                <a:ext uri="{FF2B5EF4-FFF2-40B4-BE49-F238E27FC236}">
                  <a16:creationId xmlns:a16="http://schemas.microsoft.com/office/drawing/2014/main" id="{184DF089-7F30-4FB4-9FA1-ABC493F63D1C}"/>
                </a:ext>
              </a:extLst>
            </p:cNvPr>
            <p:cNvCxnSpPr>
              <a:cxnSpLocks/>
            </p:cNvCxnSpPr>
            <p:nvPr/>
          </p:nvCxnSpPr>
          <p:spPr>
            <a:xfrm>
              <a:off x="8271798" y="1902895"/>
              <a:ext cx="0" cy="371241"/>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3B47483C-0BF7-4447-8F38-93401D941838}"/>
                </a:ext>
              </a:extLst>
            </p:cNvPr>
            <p:cNvCxnSpPr>
              <a:cxnSpLocks/>
            </p:cNvCxnSpPr>
            <p:nvPr/>
          </p:nvCxnSpPr>
          <p:spPr>
            <a:xfrm>
              <a:off x="8824350" y="1542689"/>
              <a:ext cx="239150" cy="201812"/>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B4581C6-3E97-4D4E-A8AA-01DD6AF8E8B9}"/>
                </a:ext>
              </a:extLst>
            </p:cNvPr>
            <p:cNvCxnSpPr>
              <a:cxnSpLocks/>
            </p:cNvCxnSpPr>
            <p:nvPr/>
          </p:nvCxnSpPr>
          <p:spPr>
            <a:xfrm flipH="1" flipV="1">
              <a:off x="8837901" y="2316457"/>
              <a:ext cx="225599" cy="309492"/>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18ADF907-75F6-4F8A-AD42-6607189CCDDF}"/>
                </a:ext>
              </a:extLst>
            </p:cNvPr>
            <p:cNvCxnSpPr>
              <a:cxnSpLocks/>
            </p:cNvCxnSpPr>
            <p:nvPr/>
          </p:nvCxnSpPr>
          <p:spPr>
            <a:xfrm flipH="1" flipV="1">
              <a:off x="7392094" y="2791712"/>
              <a:ext cx="167962" cy="326206"/>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grpSp>
      <p:sp>
        <p:nvSpPr>
          <p:cNvPr id="110" name="TextBox 109">
            <a:extLst>
              <a:ext uri="{FF2B5EF4-FFF2-40B4-BE49-F238E27FC236}">
                <a16:creationId xmlns:a16="http://schemas.microsoft.com/office/drawing/2014/main" id="{63B99147-4B61-4DEB-B083-6BFEDDE99D33}"/>
              </a:ext>
            </a:extLst>
          </p:cNvPr>
          <p:cNvSpPr txBox="1"/>
          <p:nvPr/>
        </p:nvSpPr>
        <p:spPr>
          <a:xfrm>
            <a:off x="157728" y="1542224"/>
            <a:ext cx="4851710" cy="2585323"/>
          </a:xfrm>
          <a:prstGeom prst="rect">
            <a:avLst/>
          </a:prstGeom>
          <a:noFill/>
        </p:spPr>
        <p:txBody>
          <a:bodyPr wrap="square" lIns="0" tIns="0" rIns="0" bIns="0" rtlCol="0">
            <a:spAutoFit/>
          </a:bodyPr>
          <a:lstStyle/>
          <a:p>
            <a:pPr marL="257175" indent="-257175" defTabSz="685800" eaLnBrk="1" fontAlgn="auto" hangingPunct="1">
              <a:spcBef>
                <a:spcPts val="0"/>
              </a:spcBef>
              <a:spcAft>
                <a:spcPts val="0"/>
              </a:spcAft>
              <a:buFont typeface="Wingdings" panose="05000000000000000000" pitchFamily="2" charset="2"/>
              <a:buChar char="ü"/>
              <a:defRPr/>
            </a:pPr>
            <a:r>
              <a:rPr lang="en-US" sz="2400" b="1" dirty="0">
                <a:solidFill>
                  <a:srgbClr val="63666A"/>
                </a:solidFill>
                <a:latin typeface="GE Inspira Sans"/>
              </a:rPr>
              <a:t>10Y+ of research, design &amp; manufacturing experience</a:t>
            </a:r>
            <a:br>
              <a:rPr lang="en-US" sz="2400" dirty="0">
                <a:solidFill>
                  <a:srgbClr val="63666A"/>
                </a:solidFill>
                <a:latin typeface="GE Inspira Sans"/>
              </a:rPr>
            </a:br>
            <a:endParaRPr lang="en-US" sz="2400" dirty="0">
              <a:solidFill>
                <a:srgbClr val="63666A"/>
              </a:solidFill>
              <a:latin typeface="GE Inspira Sans"/>
            </a:endParaRPr>
          </a:p>
          <a:p>
            <a:pPr marL="257175" indent="-257175" defTabSz="685800" eaLnBrk="1" fontAlgn="auto" hangingPunct="1">
              <a:spcBef>
                <a:spcPts val="0"/>
              </a:spcBef>
              <a:spcAft>
                <a:spcPts val="0"/>
              </a:spcAft>
              <a:buFont typeface="Wingdings" panose="05000000000000000000" pitchFamily="2" charset="2"/>
              <a:buChar char="ü"/>
              <a:defRPr/>
            </a:pPr>
            <a:r>
              <a:rPr lang="en-US" sz="2400" b="1" dirty="0">
                <a:solidFill>
                  <a:srgbClr val="63666A"/>
                </a:solidFill>
                <a:latin typeface="GE Inspira Sans"/>
              </a:rPr>
              <a:t>Significant logistics savings</a:t>
            </a:r>
          </a:p>
          <a:p>
            <a:pPr marL="257175" indent="-257175" defTabSz="685800" eaLnBrk="1" fontAlgn="auto" hangingPunct="1">
              <a:spcBef>
                <a:spcPts val="0"/>
              </a:spcBef>
              <a:spcAft>
                <a:spcPts val="0"/>
              </a:spcAft>
              <a:buFont typeface="Wingdings" panose="05000000000000000000" pitchFamily="2" charset="2"/>
              <a:buChar char="ü"/>
              <a:defRPr/>
            </a:pPr>
            <a:endParaRPr lang="en-US" sz="2400" b="1" dirty="0">
              <a:solidFill>
                <a:srgbClr val="63666A"/>
              </a:solidFill>
              <a:latin typeface="GE Inspira Sans"/>
            </a:endParaRPr>
          </a:p>
          <a:p>
            <a:pPr defTabSz="685800" eaLnBrk="1" fontAlgn="auto" hangingPunct="1">
              <a:spcBef>
                <a:spcPts val="0"/>
              </a:spcBef>
              <a:spcAft>
                <a:spcPts val="0"/>
              </a:spcAft>
              <a:defRPr/>
            </a:pPr>
            <a:endParaRPr lang="en-US" sz="2400" b="1" dirty="0">
              <a:solidFill>
                <a:srgbClr val="63666A"/>
              </a:solidFill>
              <a:latin typeface="GE Inspira Sans"/>
            </a:endParaRPr>
          </a:p>
          <a:p>
            <a:pPr marL="257175" indent="-257175" defTabSz="685800" eaLnBrk="1" fontAlgn="auto" hangingPunct="1">
              <a:spcBef>
                <a:spcPts val="0"/>
              </a:spcBef>
              <a:spcAft>
                <a:spcPts val="0"/>
              </a:spcAft>
              <a:buFont typeface="Wingdings" panose="05000000000000000000" pitchFamily="2" charset="2"/>
              <a:buChar char="ü"/>
              <a:defRPr/>
            </a:pPr>
            <a:r>
              <a:rPr lang="en-US" sz="2400" b="1" dirty="0">
                <a:solidFill>
                  <a:srgbClr val="63666A"/>
                </a:solidFill>
                <a:latin typeface="GE Inspira Sans"/>
              </a:rPr>
              <a:t>Simple assembly on site</a:t>
            </a:r>
            <a:endParaRPr lang="en-US" sz="2400" dirty="0">
              <a:solidFill>
                <a:srgbClr val="63666A"/>
              </a:solidFill>
              <a:latin typeface="GE Inspira Sans"/>
            </a:endParaRPr>
          </a:p>
        </p:txBody>
      </p:sp>
    </p:spTree>
    <p:extLst>
      <p:ext uri="{BB962C8B-B14F-4D97-AF65-F5344CB8AC3E}">
        <p14:creationId xmlns:p14="http://schemas.microsoft.com/office/powerpoint/2010/main" val="953499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199F3-386E-42C8-86CB-09B78406C9A2}"/>
              </a:ext>
            </a:extLst>
          </p:cNvPr>
          <p:cNvSpPr>
            <a:spLocks noGrp="1"/>
          </p:cNvSpPr>
          <p:nvPr>
            <p:ph type="title"/>
          </p:nvPr>
        </p:nvSpPr>
        <p:spPr>
          <a:xfrm>
            <a:off x="517120" y="130824"/>
            <a:ext cx="7886700" cy="318104"/>
          </a:xfrm>
        </p:spPr>
        <p:txBody>
          <a:bodyPr>
            <a:normAutofit fontScale="90000"/>
          </a:bodyPr>
          <a:lstStyle/>
          <a:p>
            <a:r>
              <a:rPr lang="en-US" dirty="0"/>
              <a:t>Schnabel Dolly</a:t>
            </a:r>
          </a:p>
        </p:txBody>
      </p:sp>
      <p:pic>
        <p:nvPicPr>
          <p:cNvPr id="5" name="Picture 4">
            <a:extLst>
              <a:ext uri="{FF2B5EF4-FFF2-40B4-BE49-F238E27FC236}">
                <a16:creationId xmlns:a16="http://schemas.microsoft.com/office/drawing/2014/main" id="{970970BA-43AC-44EA-9E66-19884174008C}"/>
              </a:ext>
            </a:extLst>
          </p:cNvPr>
          <p:cNvPicPr>
            <a:picLocks noChangeAspect="1"/>
          </p:cNvPicPr>
          <p:nvPr/>
        </p:nvPicPr>
        <p:blipFill>
          <a:blip r:embed="rId2"/>
          <a:stretch>
            <a:fillRect/>
          </a:stretch>
        </p:blipFill>
        <p:spPr>
          <a:xfrm>
            <a:off x="128004" y="579556"/>
            <a:ext cx="8995225" cy="4953497"/>
          </a:xfrm>
          <a:prstGeom prst="rect">
            <a:avLst/>
          </a:prstGeom>
        </p:spPr>
      </p:pic>
    </p:spTree>
    <p:extLst>
      <p:ext uri="{BB962C8B-B14F-4D97-AF65-F5344CB8AC3E}">
        <p14:creationId xmlns:p14="http://schemas.microsoft.com/office/powerpoint/2010/main" val="2066589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83A4-1AFF-40FC-9701-04751988C7E3}"/>
              </a:ext>
            </a:extLst>
          </p:cNvPr>
          <p:cNvSpPr>
            <a:spLocks noGrp="1"/>
          </p:cNvSpPr>
          <p:nvPr>
            <p:ph type="title"/>
          </p:nvPr>
        </p:nvSpPr>
        <p:spPr>
          <a:xfrm>
            <a:off x="628650" y="-1"/>
            <a:ext cx="7886700" cy="625151"/>
          </a:xfrm>
        </p:spPr>
        <p:txBody>
          <a:bodyPr>
            <a:normAutofit/>
          </a:bodyPr>
          <a:lstStyle/>
          <a:p>
            <a:r>
              <a:rPr lang="en-US" dirty="0"/>
              <a:t>Tower DIMs – 4 Section Tower</a:t>
            </a:r>
          </a:p>
        </p:txBody>
      </p:sp>
      <p:pic>
        <p:nvPicPr>
          <p:cNvPr id="5" name="Picture 4">
            <a:extLst>
              <a:ext uri="{FF2B5EF4-FFF2-40B4-BE49-F238E27FC236}">
                <a16:creationId xmlns:a16="http://schemas.microsoft.com/office/drawing/2014/main" id="{EDF2CB76-05F3-479D-B7CD-AC4BA8D575A6}"/>
              </a:ext>
            </a:extLst>
          </p:cNvPr>
          <p:cNvPicPr>
            <a:picLocks noChangeAspect="1"/>
          </p:cNvPicPr>
          <p:nvPr/>
        </p:nvPicPr>
        <p:blipFill>
          <a:blip r:embed="rId2"/>
          <a:stretch>
            <a:fillRect/>
          </a:stretch>
        </p:blipFill>
        <p:spPr>
          <a:xfrm>
            <a:off x="132286" y="1288968"/>
            <a:ext cx="4401857" cy="2296621"/>
          </a:xfrm>
          <a:prstGeom prst="rect">
            <a:avLst/>
          </a:prstGeom>
          <a:ln>
            <a:solidFill>
              <a:schemeClr val="accent1"/>
            </a:solidFill>
          </a:ln>
        </p:spPr>
      </p:pic>
      <p:pic>
        <p:nvPicPr>
          <p:cNvPr id="7" name="Picture 6">
            <a:extLst>
              <a:ext uri="{FF2B5EF4-FFF2-40B4-BE49-F238E27FC236}">
                <a16:creationId xmlns:a16="http://schemas.microsoft.com/office/drawing/2014/main" id="{568B72AA-F28F-4278-A4C9-4A82EBF8CC1F}"/>
              </a:ext>
            </a:extLst>
          </p:cNvPr>
          <p:cNvPicPr>
            <a:picLocks noChangeAspect="1"/>
          </p:cNvPicPr>
          <p:nvPr/>
        </p:nvPicPr>
        <p:blipFill>
          <a:blip r:embed="rId3"/>
          <a:stretch>
            <a:fillRect/>
          </a:stretch>
        </p:blipFill>
        <p:spPr>
          <a:xfrm>
            <a:off x="132286" y="3664393"/>
            <a:ext cx="4216139" cy="2315617"/>
          </a:xfrm>
          <a:prstGeom prst="rect">
            <a:avLst/>
          </a:prstGeom>
          <a:ln>
            <a:solidFill>
              <a:schemeClr val="accent1"/>
            </a:solidFill>
          </a:ln>
        </p:spPr>
      </p:pic>
      <p:pic>
        <p:nvPicPr>
          <p:cNvPr id="9" name="Picture 8">
            <a:extLst>
              <a:ext uri="{FF2B5EF4-FFF2-40B4-BE49-F238E27FC236}">
                <a16:creationId xmlns:a16="http://schemas.microsoft.com/office/drawing/2014/main" id="{E646F5E6-3C20-40D5-9209-E00BE24325AB}"/>
              </a:ext>
            </a:extLst>
          </p:cNvPr>
          <p:cNvPicPr>
            <a:picLocks noChangeAspect="1"/>
          </p:cNvPicPr>
          <p:nvPr/>
        </p:nvPicPr>
        <p:blipFill>
          <a:blip r:embed="rId4"/>
          <a:stretch>
            <a:fillRect/>
          </a:stretch>
        </p:blipFill>
        <p:spPr>
          <a:xfrm>
            <a:off x="4609859" y="1288968"/>
            <a:ext cx="4295406" cy="2296621"/>
          </a:xfrm>
          <a:prstGeom prst="rect">
            <a:avLst/>
          </a:prstGeom>
          <a:ln>
            <a:solidFill>
              <a:schemeClr val="accent1"/>
            </a:solidFill>
          </a:ln>
        </p:spPr>
      </p:pic>
      <p:pic>
        <p:nvPicPr>
          <p:cNvPr id="11" name="Picture 10">
            <a:extLst>
              <a:ext uri="{FF2B5EF4-FFF2-40B4-BE49-F238E27FC236}">
                <a16:creationId xmlns:a16="http://schemas.microsoft.com/office/drawing/2014/main" id="{708B0DC4-3301-44BD-82CE-AA6961F79F61}"/>
              </a:ext>
            </a:extLst>
          </p:cNvPr>
          <p:cNvPicPr>
            <a:picLocks noChangeAspect="1"/>
          </p:cNvPicPr>
          <p:nvPr/>
        </p:nvPicPr>
        <p:blipFill>
          <a:blip r:embed="rId5"/>
          <a:stretch>
            <a:fillRect/>
          </a:stretch>
        </p:blipFill>
        <p:spPr>
          <a:xfrm>
            <a:off x="4609859" y="3675429"/>
            <a:ext cx="3717713" cy="2295520"/>
          </a:xfrm>
          <a:prstGeom prst="rect">
            <a:avLst/>
          </a:prstGeom>
          <a:ln>
            <a:solidFill>
              <a:schemeClr val="accent1"/>
            </a:solidFill>
          </a:ln>
        </p:spPr>
      </p:pic>
    </p:spTree>
    <p:extLst>
      <p:ext uri="{BB962C8B-B14F-4D97-AF65-F5344CB8AC3E}">
        <p14:creationId xmlns:p14="http://schemas.microsoft.com/office/powerpoint/2010/main" val="2592655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6550F-4804-4CEC-84AF-3653F6DF0616}"/>
              </a:ext>
            </a:extLst>
          </p:cNvPr>
          <p:cNvSpPr>
            <a:spLocks noGrp="1"/>
          </p:cNvSpPr>
          <p:nvPr>
            <p:ph type="title"/>
          </p:nvPr>
        </p:nvSpPr>
        <p:spPr/>
        <p:txBody>
          <a:bodyPr/>
          <a:lstStyle/>
          <a:p>
            <a:r>
              <a:rPr lang="en-US" dirty="0"/>
              <a:t>Nacelle</a:t>
            </a:r>
            <a:r>
              <a:rPr lang="en-US" sz="4000" dirty="0"/>
              <a:t> </a:t>
            </a:r>
            <a:endParaRPr lang="en-US" dirty="0"/>
          </a:p>
        </p:txBody>
      </p:sp>
      <p:pic>
        <p:nvPicPr>
          <p:cNvPr id="4" name="Picture 3">
            <a:extLst>
              <a:ext uri="{FF2B5EF4-FFF2-40B4-BE49-F238E27FC236}">
                <a16:creationId xmlns:a16="http://schemas.microsoft.com/office/drawing/2014/main" id="{C669A1A6-6EA1-4272-989C-2178F9B98B7A}"/>
              </a:ext>
            </a:extLst>
          </p:cNvPr>
          <p:cNvPicPr>
            <a:picLocks noChangeAspect="1"/>
          </p:cNvPicPr>
          <p:nvPr/>
        </p:nvPicPr>
        <p:blipFill>
          <a:blip r:embed="rId2"/>
          <a:stretch>
            <a:fillRect/>
          </a:stretch>
        </p:blipFill>
        <p:spPr>
          <a:xfrm>
            <a:off x="0" y="1536315"/>
            <a:ext cx="9144000" cy="3785369"/>
          </a:xfrm>
          <a:prstGeom prst="rect">
            <a:avLst/>
          </a:prstGeom>
        </p:spPr>
      </p:pic>
    </p:spTree>
    <p:extLst>
      <p:ext uri="{BB962C8B-B14F-4D97-AF65-F5344CB8AC3E}">
        <p14:creationId xmlns:p14="http://schemas.microsoft.com/office/powerpoint/2010/main" val="3157890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98B925-0B4A-40A3-9968-92761480864F}"/>
              </a:ext>
            </a:extLst>
          </p:cNvPr>
          <p:cNvSpPr txBox="1"/>
          <p:nvPr/>
        </p:nvSpPr>
        <p:spPr>
          <a:xfrm>
            <a:off x="180103" y="127068"/>
            <a:ext cx="3085075" cy="461665"/>
          </a:xfrm>
          <a:prstGeom prst="rect">
            <a:avLst/>
          </a:prstGeom>
          <a:noFill/>
        </p:spPr>
        <p:txBody>
          <a:bodyPr wrap="none" rtlCol="0">
            <a:spAutoFit/>
          </a:bodyPr>
          <a:lstStyle/>
          <a:p>
            <a:r>
              <a:rPr lang="en-US" sz="2400" dirty="0">
                <a:latin typeface="+mj-lt"/>
              </a:rPr>
              <a:t>Other Permitted Loads </a:t>
            </a:r>
          </a:p>
        </p:txBody>
      </p:sp>
      <p:sp>
        <p:nvSpPr>
          <p:cNvPr id="11" name="TextBox 10">
            <a:extLst>
              <a:ext uri="{FF2B5EF4-FFF2-40B4-BE49-F238E27FC236}">
                <a16:creationId xmlns:a16="http://schemas.microsoft.com/office/drawing/2014/main" id="{755EAAD0-8F2F-47AC-A586-36334892E811}"/>
              </a:ext>
            </a:extLst>
          </p:cNvPr>
          <p:cNvSpPr txBox="1"/>
          <p:nvPr/>
        </p:nvSpPr>
        <p:spPr>
          <a:xfrm>
            <a:off x="4602010" y="3226075"/>
            <a:ext cx="1373902" cy="1676741"/>
          </a:xfrm>
          <a:prstGeom prst="rect">
            <a:avLst/>
          </a:prstGeom>
          <a:noFill/>
        </p:spPr>
        <p:txBody>
          <a:bodyPr wrap="none" rtlCol="0">
            <a:spAutoFit/>
          </a:bodyPr>
          <a:lstStyle/>
          <a:p>
            <a:pPr marL="257175" indent="-257175">
              <a:lnSpc>
                <a:spcPct val="200000"/>
              </a:lnSpc>
              <a:buAutoNum type="arabicPeriod"/>
            </a:pPr>
            <a:r>
              <a:rPr lang="en-US" sz="1800" dirty="0"/>
              <a:t>Drivetrain</a:t>
            </a:r>
          </a:p>
          <a:p>
            <a:pPr marL="257175" indent="-257175">
              <a:lnSpc>
                <a:spcPct val="200000"/>
              </a:lnSpc>
              <a:buAutoNum type="arabicPeriod"/>
            </a:pPr>
            <a:r>
              <a:rPr lang="en-US" sz="1800" dirty="0"/>
              <a:t>Gearbox</a:t>
            </a:r>
          </a:p>
          <a:p>
            <a:pPr marL="257175" indent="-257175">
              <a:lnSpc>
                <a:spcPct val="200000"/>
              </a:lnSpc>
              <a:buAutoNum type="arabicPeriod"/>
            </a:pPr>
            <a:r>
              <a:rPr lang="en-US" sz="1800" dirty="0"/>
              <a:t>Hub</a:t>
            </a:r>
          </a:p>
        </p:txBody>
      </p:sp>
      <p:grpSp>
        <p:nvGrpSpPr>
          <p:cNvPr id="15" name="Group 14">
            <a:extLst>
              <a:ext uri="{FF2B5EF4-FFF2-40B4-BE49-F238E27FC236}">
                <a16:creationId xmlns:a16="http://schemas.microsoft.com/office/drawing/2014/main" id="{51211C22-86B3-4DB2-91C3-E28BB97B6929}"/>
              </a:ext>
            </a:extLst>
          </p:cNvPr>
          <p:cNvGrpSpPr/>
          <p:nvPr/>
        </p:nvGrpSpPr>
        <p:grpSpPr>
          <a:xfrm>
            <a:off x="82033" y="821568"/>
            <a:ext cx="4108654" cy="2049194"/>
            <a:chOff x="395492" y="650686"/>
            <a:chExt cx="5478205" cy="2732259"/>
          </a:xfrm>
        </p:grpSpPr>
        <p:pic>
          <p:nvPicPr>
            <p:cNvPr id="5" name="Picture 4">
              <a:extLst>
                <a:ext uri="{FF2B5EF4-FFF2-40B4-BE49-F238E27FC236}">
                  <a16:creationId xmlns:a16="http://schemas.microsoft.com/office/drawing/2014/main" id="{81CBA05E-EF1B-4A57-9424-61BBA0A0BEC0}"/>
                </a:ext>
              </a:extLst>
            </p:cNvPr>
            <p:cNvPicPr>
              <a:picLocks noChangeAspect="1"/>
            </p:cNvPicPr>
            <p:nvPr/>
          </p:nvPicPr>
          <p:blipFill>
            <a:blip r:embed="rId2"/>
            <a:stretch>
              <a:fillRect/>
            </a:stretch>
          </p:blipFill>
          <p:spPr>
            <a:xfrm>
              <a:off x="395492" y="661226"/>
              <a:ext cx="5478205" cy="2721719"/>
            </a:xfrm>
            <a:prstGeom prst="rect">
              <a:avLst/>
            </a:prstGeom>
            <a:ln>
              <a:solidFill>
                <a:schemeClr val="accent1"/>
              </a:solidFill>
            </a:ln>
          </p:spPr>
        </p:pic>
        <p:sp>
          <p:nvSpPr>
            <p:cNvPr id="12" name="TextBox 11">
              <a:extLst>
                <a:ext uri="{FF2B5EF4-FFF2-40B4-BE49-F238E27FC236}">
                  <a16:creationId xmlns:a16="http://schemas.microsoft.com/office/drawing/2014/main" id="{6594EEA3-41BC-48FA-B4DA-AB720FB84CA6}"/>
                </a:ext>
              </a:extLst>
            </p:cNvPr>
            <p:cNvSpPr txBox="1"/>
            <p:nvPr/>
          </p:nvSpPr>
          <p:spPr>
            <a:xfrm>
              <a:off x="395492" y="650686"/>
              <a:ext cx="873472" cy="615553"/>
            </a:xfrm>
            <a:prstGeom prst="rect">
              <a:avLst/>
            </a:prstGeom>
            <a:noFill/>
          </p:spPr>
          <p:txBody>
            <a:bodyPr wrap="square" rtlCol="0">
              <a:spAutoFit/>
            </a:bodyPr>
            <a:lstStyle/>
            <a:p>
              <a:r>
                <a:rPr lang="en-US" sz="2400" dirty="0"/>
                <a:t>1.</a:t>
              </a:r>
            </a:p>
          </p:txBody>
        </p:sp>
      </p:grpSp>
      <p:grpSp>
        <p:nvGrpSpPr>
          <p:cNvPr id="16" name="Group 15">
            <a:extLst>
              <a:ext uri="{FF2B5EF4-FFF2-40B4-BE49-F238E27FC236}">
                <a16:creationId xmlns:a16="http://schemas.microsoft.com/office/drawing/2014/main" id="{178E922E-60BF-40F5-8DB5-2CF3C0440371}"/>
              </a:ext>
            </a:extLst>
          </p:cNvPr>
          <p:cNvGrpSpPr/>
          <p:nvPr/>
        </p:nvGrpSpPr>
        <p:grpSpPr>
          <a:xfrm>
            <a:off x="4776013" y="752266"/>
            <a:ext cx="4122533" cy="2041289"/>
            <a:chOff x="376986" y="3661884"/>
            <a:chExt cx="5496711" cy="2721719"/>
          </a:xfrm>
        </p:grpSpPr>
        <p:pic>
          <p:nvPicPr>
            <p:cNvPr id="9" name="Picture 8">
              <a:extLst>
                <a:ext uri="{FF2B5EF4-FFF2-40B4-BE49-F238E27FC236}">
                  <a16:creationId xmlns:a16="http://schemas.microsoft.com/office/drawing/2014/main" id="{7F64639E-215B-4D94-98FC-8F3418DE0E70}"/>
                </a:ext>
              </a:extLst>
            </p:cNvPr>
            <p:cNvPicPr>
              <a:picLocks noChangeAspect="1"/>
            </p:cNvPicPr>
            <p:nvPr/>
          </p:nvPicPr>
          <p:blipFill>
            <a:blip r:embed="rId3"/>
            <a:stretch>
              <a:fillRect/>
            </a:stretch>
          </p:blipFill>
          <p:spPr>
            <a:xfrm>
              <a:off x="376986" y="3661884"/>
              <a:ext cx="5496711" cy="2721719"/>
            </a:xfrm>
            <a:prstGeom prst="rect">
              <a:avLst/>
            </a:prstGeom>
            <a:ln>
              <a:solidFill>
                <a:schemeClr val="accent1"/>
              </a:solidFill>
            </a:ln>
          </p:spPr>
        </p:pic>
        <p:sp>
          <p:nvSpPr>
            <p:cNvPr id="13" name="TextBox 12">
              <a:extLst>
                <a:ext uri="{FF2B5EF4-FFF2-40B4-BE49-F238E27FC236}">
                  <a16:creationId xmlns:a16="http://schemas.microsoft.com/office/drawing/2014/main" id="{334A70B1-E73B-4A26-9F6B-36DE6F8FF820}"/>
                </a:ext>
              </a:extLst>
            </p:cNvPr>
            <p:cNvSpPr txBox="1"/>
            <p:nvPr/>
          </p:nvSpPr>
          <p:spPr>
            <a:xfrm>
              <a:off x="395491" y="3754287"/>
              <a:ext cx="754505" cy="615553"/>
            </a:xfrm>
            <a:prstGeom prst="rect">
              <a:avLst/>
            </a:prstGeom>
            <a:noFill/>
          </p:spPr>
          <p:txBody>
            <a:bodyPr wrap="square" rtlCol="0">
              <a:spAutoFit/>
            </a:bodyPr>
            <a:lstStyle/>
            <a:p>
              <a:r>
                <a:rPr lang="en-US" sz="2400" dirty="0"/>
                <a:t>2. </a:t>
              </a:r>
            </a:p>
          </p:txBody>
        </p:sp>
      </p:grpSp>
      <p:grpSp>
        <p:nvGrpSpPr>
          <p:cNvPr id="17" name="Group 16">
            <a:extLst>
              <a:ext uri="{FF2B5EF4-FFF2-40B4-BE49-F238E27FC236}">
                <a16:creationId xmlns:a16="http://schemas.microsoft.com/office/drawing/2014/main" id="{FCE39E46-FF2E-4DB5-9572-A1A39327B0C4}"/>
              </a:ext>
            </a:extLst>
          </p:cNvPr>
          <p:cNvGrpSpPr/>
          <p:nvPr/>
        </p:nvGrpSpPr>
        <p:grpSpPr>
          <a:xfrm>
            <a:off x="119319" y="3171564"/>
            <a:ext cx="4071368" cy="2110370"/>
            <a:chOff x="6368018" y="597588"/>
            <a:chExt cx="5428490" cy="2813827"/>
          </a:xfrm>
        </p:grpSpPr>
        <p:pic>
          <p:nvPicPr>
            <p:cNvPr id="7" name="Picture 6">
              <a:extLst>
                <a:ext uri="{FF2B5EF4-FFF2-40B4-BE49-F238E27FC236}">
                  <a16:creationId xmlns:a16="http://schemas.microsoft.com/office/drawing/2014/main" id="{D7F01167-2E25-4281-8892-B3A0025920A1}"/>
                </a:ext>
              </a:extLst>
            </p:cNvPr>
            <p:cNvPicPr>
              <a:picLocks noChangeAspect="1"/>
            </p:cNvPicPr>
            <p:nvPr/>
          </p:nvPicPr>
          <p:blipFill>
            <a:blip r:embed="rId4"/>
            <a:stretch>
              <a:fillRect/>
            </a:stretch>
          </p:blipFill>
          <p:spPr>
            <a:xfrm>
              <a:off x="6368018" y="597588"/>
              <a:ext cx="5428490" cy="2813827"/>
            </a:xfrm>
            <a:prstGeom prst="rect">
              <a:avLst/>
            </a:prstGeom>
            <a:ln>
              <a:solidFill>
                <a:schemeClr val="accent1"/>
              </a:solidFill>
            </a:ln>
          </p:spPr>
        </p:pic>
        <p:sp>
          <p:nvSpPr>
            <p:cNvPr id="14" name="TextBox 13">
              <a:extLst>
                <a:ext uri="{FF2B5EF4-FFF2-40B4-BE49-F238E27FC236}">
                  <a16:creationId xmlns:a16="http://schemas.microsoft.com/office/drawing/2014/main" id="{45D5B35F-8437-4692-A1FA-4B081BC8C899}"/>
                </a:ext>
              </a:extLst>
            </p:cNvPr>
            <p:cNvSpPr txBox="1"/>
            <p:nvPr/>
          </p:nvSpPr>
          <p:spPr>
            <a:xfrm>
              <a:off x="6368018" y="597588"/>
              <a:ext cx="556136" cy="615553"/>
            </a:xfrm>
            <a:prstGeom prst="rect">
              <a:avLst/>
            </a:prstGeom>
            <a:noFill/>
          </p:spPr>
          <p:txBody>
            <a:bodyPr wrap="none" rtlCol="0">
              <a:spAutoFit/>
            </a:bodyPr>
            <a:lstStyle/>
            <a:p>
              <a:r>
                <a:rPr lang="en-US" sz="2400" dirty="0"/>
                <a:t>3.</a:t>
              </a:r>
            </a:p>
          </p:txBody>
        </p:sp>
      </p:grpSp>
    </p:spTree>
    <p:extLst>
      <p:ext uri="{BB962C8B-B14F-4D97-AF65-F5344CB8AC3E}">
        <p14:creationId xmlns:p14="http://schemas.microsoft.com/office/powerpoint/2010/main" val="3401997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9E43-A901-48C5-8263-5DCADD5933E9}"/>
              </a:ext>
            </a:extLst>
          </p:cNvPr>
          <p:cNvSpPr>
            <a:spLocks noGrp="1"/>
          </p:cNvSpPr>
          <p:nvPr>
            <p:ph type="ctrTitle"/>
          </p:nvPr>
        </p:nvSpPr>
        <p:spPr>
          <a:xfrm>
            <a:off x="344488" y="263526"/>
            <a:ext cx="8401050" cy="790834"/>
          </a:xfrm>
        </p:spPr>
        <p:txBody>
          <a:bodyPr/>
          <a:lstStyle/>
          <a:p>
            <a:r>
              <a:rPr lang="en-US" dirty="0"/>
              <a:t>Challenges</a:t>
            </a:r>
          </a:p>
        </p:txBody>
      </p:sp>
      <p:sp>
        <p:nvSpPr>
          <p:cNvPr id="3" name="Subtitle 2">
            <a:extLst>
              <a:ext uri="{FF2B5EF4-FFF2-40B4-BE49-F238E27FC236}">
                <a16:creationId xmlns:a16="http://schemas.microsoft.com/office/drawing/2014/main" id="{E316A9E7-3FF3-40BD-8C3F-3BD3C22D369E}"/>
              </a:ext>
            </a:extLst>
          </p:cNvPr>
          <p:cNvSpPr>
            <a:spLocks noGrp="1"/>
          </p:cNvSpPr>
          <p:nvPr>
            <p:ph type="subTitle" idx="1"/>
          </p:nvPr>
        </p:nvSpPr>
        <p:spPr>
          <a:xfrm>
            <a:off x="344488" y="1659327"/>
            <a:ext cx="8396287" cy="3715106"/>
          </a:xfrm>
        </p:spPr>
        <p:txBody>
          <a:bodyPr/>
          <a:lstStyle/>
          <a:p>
            <a:pPr>
              <a:lnSpc>
                <a:spcPct val="150000"/>
              </a:lnSpc>
            </a:pPr>
            <a:r>
              <a:rPr lang="en-US" sz="3200" dirty="0">
                <a:solidFill>
                  <a:srgbClr val="002060"/>
                </a:solidFill>
              </a:rPr>
              <a:t>1.  Routing and Permitting</a:t>
            </a:r>
          </a:p>
          <a:p>
            <a:pPr>
              <a:lnSpc>
                <a:spcPct val="150000"/>
              </a:lnSpc>
            </a:pPr>
            <a:endParaRPr lang="en-US" sz="3200" dirty="0">
              <a:solidFill>
                <a:srgbClr val="002060"/>
              </a:solidFill>
            </a:endParaRPr>
          </a:p>
          <a:p>
            <a:pPr>
              <a:lnSpc>
                <a:spcPct val="150000"/>
              </a:lnSpc>
            </a:pPr>
            <a:r>
              <a:rPr lang="en-US" sz="3200" dirty="0">
                <a:solidFill>
                  <a:srgbClr val="002060"/>
                </a:solidFill>
              </a:rPr>
              <a:t>2. Police Escorts</a:t>
            </a:r>
          </a:p>
          <a:p>
            <a:pPr marL="685800" indent="-685800">
              <a:lnSpc>
                <a:spcPct val="150000"/>
              </a:lnSpc>
              <a:buFont typeface="+mj-lt"/>
              <a:buAutoNum type="arabicPeriod"/>
            </a:pPr>
            <a:endParaRPr lang="en-US" sz="3200" dirty="0">
              <a:solidFill>
                <a:srgbClr val="002060"/>
              </a:solidFill>
            </a:endParaRPr>
          </a:p>
          <a:p>
            <a:pPr>
              <a:lnSpc>
                <a:spcPct val="150000"/>
              </a:lnSpc>
            </a:pPr>
            <a:r>
              <a:rPr lang="en-US" sz="3200" dirty="0">
                <a:solidFill>
                  <a:srgbClr val="002060"/>
                </a:solidFill>
              </a:rPr>
              <a:t>3. Site Readiness</a:t>
            </a:r>
          </a:p>
        </p:txBody>
      </p:sp>
    </p:spTree>
    <p:extLst>
      <p:ext uri="{BB962C8B-B14F-4D97-AF65-F5344CB8AC3E}">
        <p14:creationId xmlns:p14="http://schemas.microsoft.com/office/powerpoint/2010/main" val="159544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17304B-5247-4351-A4A0-F953356064F4}"/>
              </a:ext>
            </a:extLst>
          </p:cNvPr>
          <p:cNvSpPr>
            <a:spLocks noGrp="1"/>
          </p:cNvSpPr>
          <p:nvPr>
            <p:ph idx="1"/>
          </p:nvPr>
        </p:nvSpPr>
        <p:spPr/>
        <p:txBody>
          <a:bodyPr/>
          <a:lstStyle/>
          <a:p>
            <a:pPr algn="ctr"/>
            <a:r>
              <a:rPr lang="en-US" sz="6000" dirty="0"/>
              <a:t>Quality </a:t>
            </a:r>
          </a:p>
        </p:txBody>
      </p:sp>
    </p:spTree>
    <p:extLst>
      <p:ext uri="{BB962C8B-B14F-4D97-AF65-F5344CB8AC3E}">
        <p14:creationId xmlns:p14="http://schemas.microsoft.com/office/powerpoint/2010/main" val="1787386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D316FBE-2A74-4D9D-8B9D-A066EDA1E1BE}"/>
              </a:ext>
            </a:extLst>
          </p:cNvPr>
          <p:cNvSpPr>
            <a:spLocks noGrp="1" noChangeArrowheads="1"/>
          </p:cNvSpPr>
          <p:nvPr>
            <p:ph type="title"/>
          </p:nvPr>
        </p:nvSpPr>
        <p:spPr>
          <a:xfrm>
            <a:off x="342900" y="280988"/>
            <a:ext cx="8459788" cy="443198"/>
          </a:xfrm>
        </p:spPr>
        <p:txBody>
          <a:bodyPr>
            <a:spAutoFit/>
          </a:bodyPr>
          <a:lstStyle/>
          <a:p>
            <a:pPr eaLnBrk="1" hangingPunct="1"/>
            <a:r>
              <a:rPr lang="en-US" altLang="en-US" sz="3200" dirty="0"/>
              <a:t>GE Service Provider Quality Engineer (SQE) Role</a:t>
            </a:r>
          </a:p>
        </p:txBody>
      </p:sp>
      <p:sp>
        <p:nvSpPr>
          <p:cNvPr id="9219" name="Rectangle 3">
            <a:extLst>
              <a:ext uri="{FF2B5EF4-FFF2-40B4-BE49-F238E27FC236}">
                <a16:creationId xmlns:a16="http://schemas.microsoft.com/office/drawing/2014/main" id="{110C4AC1-F06F-4E0A-8F31-CB79A1117129}"/>
              </a:ext>
            </a:extLst>
          </p:cNvPr>
          <p:cNvSpPr>
            <a:spLocks noGrp="1" noChangeArrowheads="1"/>
          </p:cNvSpPr>
          <p:nvPr>
            <p:ph type="body" idx="1"/>
          </p:nvPr>
        </p:nvSpPr>
        <p:spPr>
          <a:xfrm>
            <a:off x="342900" y="909638"/>
            <a:ext cx="8459788" cy="4875181"/>
          </a:xfrm>
        </p:spPr>
        <p:txBody>
          <a:bodyPr wrap="square">
            <a:spAutoFit/>
          </a:bodyPr>
          <a:lstStyle/>
          <a:p>
            <a:pPr eaLnBrk="1" hangingPunct="1"/>
            <a:r>
              <a:rPr lang="en-US" altLang="en-US" sz="1600" i="1" dirty="0"/>
              <a:t>LSPs = Logistics Service Providers; contracted companies that do trucking, rail, ocean transport, crane operations, etc.</a:t>
            </a:r>
          </a:p>
          <a:p>
            <a:pPr marL="457200" indent="-457200" eaLnBrk="1" hangingPunct="1">
              <a:buFontTx/>
              <a:buChar char="•"/>
            </a:pPr>
            <a:r>
              <a:rPr lang="en-US" altLang="en-US" sz="2000" dirty="0"/>
              <a:t>Write Lifting, Handling, &amp; Transport Specifications which set GE Standards</a:t>
            </a:r>
          </a:p>
          <a:p>
            <a:pPr marL="457200" indent="-457200" eaLnBrk="1" hangingPunct="1">
              <a:buFontTx/>
              <a:buChar char="•"/>
            </a:pPr>
            <a:r>
              <a:rPr lang="en-US" altLang="en-US" sz="2000" dirty="0"/>
              <a:t>Coach LSPs on Lifting, Handling, &amp; Securement of GE OS/OW Loads</a:t>
            </a:r>
          </a:p>
          <a:p>
            <a:pPr marL="457200" indent="-457200" eaLnBrk="1" hangingPunct="1">
              <a:buFontTx/>
              <a:buChar char="•"/>
            </a:pPr>
            <a:r>
              <a:rPr lang="en-US" altLang="en-US" sz="2000" dirty="0"/>
              <a:t>On-board, Qualify, &amp; Audit LSPs</a:t>
            </a:r>
          </a:p>
          <a:p>
            <a:pPr marL="457200" indent="-457200" eaLnBrk="1" hangingPunct="1">
              <a:buFontTx/>
              <a:buChar char="•"/>
            </a:pPr>
            <a:r>
              <a:rPr lang="en-US" altLang="en-US" sz="2000" dirty="0"/>
              <a:t>Collect NCs (non-conformances) on LSPs</a:t>
            </a:r>
          </a:p>
          <a:p>
            <a:pPr marL="457200" indent="-457200" eaLnBrk="1" hangingPunct="1">
              <a:buFontTx/>
              <a:buChar char="•"/>
            </a:pPr>
            <a:r>
              <a:rPr lang="en-US" altLang="en-US" sz="2000" dirty="0"/>
              <a:t>Track &amp; Trend (analyze) NCs</a:t>
            </a:r>
          </a:p>
          <a:p>
            <a:pPr marL="457200" indent="-457200" eaLnBrk="1" hangingPunct="1">
              <a:buFontTx/>
              <a:buChar char="•"/>
            </a:pPr>
            <a:r>
              <a:rPr lang="en-US" altLang="en-US" sz="2000" dirty="0"/>
              <a:t>Prepare Scorecards &amp; Review w/LSPs with Continuous Improvement as the Goal</a:t>
            </a:r>
          </a:p>
          <a:p>
            <a:pPr marL="457200" indent="-457200" eaLnBrk="1" hangingPunct="1">
              <a:buFontTx/>
              <a:buChar char="•"/>
            </a:pPr>
            <a:r>
              <a:rPr lang="en-US" altLang="en-US" sz="2000" dirty="0"/>
              <a:t>Incident Investigation &amp; Root Cause Analysis</a:t>
            </a:r>
          </a:p>
          <a:p>
            <a:pPr marL="457200" indent="-457200" eaLnBrk="1" hangingPunct="1">
              <a:buFontTx/>
              <a:buChar char="•"/>
            </a:pPr>
            <a:r>
              <a:rPr lang="en-US" altLang="en-US" sz="2000" dirty="0"/>
              <a:t>Preventive Actions &amp; Lessons Learned</a:t>
            </a:r>
          </a:p>
          <a:p>
            <a:pPr marL="457200" indent="-457200" eaLnBrk="1" hangingPunct="1">
              <a:buFontTx/>
              <a:buChar char="•"/>
            </a:pPr>
            <a:r>
              <a:rPr lang="en-US" altLang="en-US" sz="2000" dirty="0"/>
              <a:t>Improve EHS Culture &amp; Conditions (in the transportation chain, from supplier to customer; example: site roads)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BCAD0A2-8C4A-4991-AE16-761A4263CBC7}"/>
              </a:ext>
            </a:extLst>
          </p:cNvPr>
          <p:cNvGraphicFramePr>
            <a:graphicFrameLocks noGrp="1"/>
          </p:cNvGraphicFramePr>
          <p:nvPr>
            <p:extLst>
              <p:ext uri="{D42A27DB-BD31-4B8C-83A1-F6EECF244321}">
                <p14:modId xmlns:p14="http://schemas.microsoft.com/office/powerpoint/2010/main" val="2650363073"/>
              </p:ext>
            </p:extLst>
          </p:nvPr>
        </p:nvGraphicFramePr>
        <p:xfrm>
          <a:off x="93663" y="814388"/>
          <a:ext cx="8947150" cy="2307106"/>
        </p:xfrm>
        <a:graphic>
          <a:graphicData uri="http://schemas.openxmlformats.org/drawingml/2006/table">
            <a:tbl>
              <a:tblPr firstRow="1" bandRow="1">
                <a:tableStyleId>{5C22544A-7EE6-4342-B048-85BDC9FD1C3A}</a:tableStyleId>
              </a:tblPr>
              <a:tblGrid>
                <a:gridCol w="2856677">
                  <a:extLst>
                    <a:ext uri="{9D8B030D-6E8A-4147-A177-3AD203B41FA5}">
                      <a16:colId xmlns:a16="http://schemas.microsoft.com/office/drawing/2014/main" val="271589809"/>
                    </a:ext>
                  </a:extLst>
                </a:gridCol>
                <a:gridCol w="6090473">
                  <a:extLst>
                    <a:ext uri="{9D8B030D-6E8A-4147-A177-3AD203B41FA5}">
                      <a16:colId xmlns:a16="http://schemas.microsoft.com/office/drawing/2014/main" val="216858748"/>
                    </a:ext>
                  </a:extLst>
                </a:gridCol>
              </a:tblGrid>
              <a:tr h="376688">
                <a:tc>
                  <a:txBody>
                    <a:bodyPr/>
                    <a:lstStyle/>
                    <a:p>
                      <a:r>
                        <a:rPr lang="en-US" sz="1800" dirty="0"/>
                        <a:t>Blade - 56.9m</a:t>
                      </a:r>
                    </a:p>
                  </a:txBody>
                  <a:tcPr marL="91451" marR="91451" marT="45723" marB="45723"/>
                </a:tc>
                <a:tc>
                  <a:txBody>
                    <a:bodyPr/>
                    <a:lstStyle/>
                    <a:p>
                      <a:r>
                        <a:rPr lang="en-US" sz="1800" dirty="0"/>
                        <a:t>NC Description</a:t>
                      </a:r>
                    </a:p>
                  </a:txBody>
                  <a:tcPr marL="91451" marR="91451" marT="45723" marB="45723"/>
                </a:tc>
                <a:extLst>
                  <a:ext uri="{0D108BD9-81ED-4DB2-BD59-A6C34878D82A}">
                    <a16:rowId xmlns:a16="http://schemas.microsoft.com/office/drawing/2014/main" val="1377055586"/>
                  </a:ext>
                </a:extLst>
              </a:tr>
              <a:tr h="650174">
                <a:tc>
                  <a:txBody>
                    <a:bodyPr/>
                    <a:lstStyle/>
                    <a:p>
                      <a:r>
                        <a:rPr lang="en-US" sz="1800" dirty="0"/>
                        <a:t>Incident: w/Other Vehicle</a:t>
                      </a:r>
                    </a:p>
                  </a:txBody>
                  <a:tcPr marL="91451" marR="91451" marT="45723" marB="45723"/>
                </a:tc>
                <a:tc>
                  <a:txBody>
                    <a:bodyPr/>
                    <a:lstStyle/>
                    <a:p>
                      <a:r>
                        <a:rPr lang="en-US" sz="1800" dirty="0"/>
                        <a:t>Loading in Aberdeen, escort rolled into tip of blade.</a:t>
                      </a:r>
                    </a:p>
                  </a:txBody>
                  <a:tcPr marL="91451" marR="91451" marT="45723" marB="45723"/>
                </a:tc>
                <a:extLst>
                  <a:ext uri="{0D108BD9-81ED-4DB2-BD59-A6C34878D82A}">
                    <a16:rowId xmlns:a16="http://schemas.microsoft.com/office/drawing/2014/main" val="396094226"/>
                  </a:ext>
                </a:extLst>
              </a:tr>
              <a:tr h="6401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Incident: Hit Pole/Sign/Stationary Object</a:t>
                      </a:r>
                    </a:p>
                  </a:txBody>
                  <a:tcPr marL="91451" marR="91451" marT="45723" marB="45723"/>
                </a:tc>
                <a:tc>
                  <a:txBody>
                    <a:bodyPr/>
                    <a:lstStyle/>
                    <a:p>
                      <a:r>
                        <a:rPr lang="en-US" sz="1800" dirty="0"/>
                        <a:t>Sun got in driver's eyes causing the blade to graze the top of a sign.</a:t>
                      </a:r>
                    </a:p>
                  </a:txBody>
                  <a:tcPr marL="91451" marR="91451" marT="45723" marB="45723"/>
                </a:tc>
                <a:extLst>
                  <a:ext uri="{0D108BD9-81ED-4DB2-BD59-A6C34878D82A}">
                    <a16:rowId xmlns:a16="http://schemas.microsoft.com/office/drawing/2014/main" val="2015570532"/>
                  </a:ext>
                </a:extLst>
              </a:tr>
              <a:tr h="6401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Incident: Hit Pole/Sign/Stationary Object</a:t>
                      </a:r>
                    </a:p>
                  </a:txBody>
                  <a:tcPr marL="91451" marR="91451" marT="45723" marB="45723"/>
                </a:tc>
                <a:tc>
                  <a:txBody>
                    <a:bodyPr/>
                    <a:lstStyle/>
                    <a:p>
                      <a:r>
                        <a:rPr lang="en-US" sz="1800" dirty="0"/>
                        <a:t>Making a turn and hit a branch.</a:t>
                      </a:r>
                    </a:p>
                  </a:txBody>
                  <a:tcPr marL="91451" marR="91451" marT="45723" marB="45723"/>
                </a:tc>
                <a:extLst>
                  <a:ext uri="{0D108BD9-81ED-4DB2-BD59-A6C34878D82A}">
                    <a16:rowId xmlns:a16="http://schemas.microsoft.com/office/drawing/2014/main" val="1374967634"/>
                  </a:ext>
                </a:extLst>
              </a:tr>
            </a:tbl>
          </a:graphicData>
        </a:graphic>
      </p:graphicFrame>
      <p:sp>
        <p:nvSpPr>
          <p:cNvPr id="11298" name="TextBox 2">
            <a:extLst>
              <a:ext uri="{FF2B5EF4-FFF2-40B4-BE49-F238E27FC236}">
                <a16:creationId xmlns:a16="http://schemas.microsoft.com/office/drawing/2014/main" id="{8C93A760-AA1E-4FA5-BD5F-B16AE983E079}"/>
              </a:ext>
            </a:extLst>
          </p:cNvPr>
          <p:cNvSpPr txBox="1">
            <a:spLocks noChangeArrowheads="1"/>
          </p:cNvSpPr>
          <p:nvPr/>
        </p:nvSpPr>
        <p:spPr bwMode="auto">
          <a:xfrm>
            <a:off x="85725" y="95250"/>
            <a:ext cx="2252663" cy="461963"/>
          </a:xfrm>
          <a:prstGeom prst="rect">
            <a:avLst/>
          </a:prstGeom>
          <a:solidFill>
            <a:schemeClr val="bg1"/>
          </a:solidFill>
          <a:ln w="28575">
            <a:solidFill>
              <a:schemeClr val="tx1"/>
            </a:solidFill>
            <a:miter lim="800000"/>
            <a:headEnd/>
            <a:tailEnd/>
          </a:ln>
        </p:spPr>
        <p:txBody>
          <a:bodyPr>
            <a:spAutoFit/>
          </a:bodyP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r>
              <a:rPr lang="en-US" altLang="en-US" sz="2400" b="1" i="1" dirty="0"/>
              <a:t>Examples of NCs</a:t>
            </a:r>
          </a:p>
        </p:txBody>
      </p:sp>
      <p:graphicFrame>
        <p:nvGraphicFramePr>
          <p:cNvPr id="4" name="Table 3">
            <a:extLst>
              <a:ext uri="{FF2B5EF4-FFF2-40B4-BE49-F238E27FC236}">
                <a16:creationId xmlns:a16="http://schemas.microsoft.com/office/drawing/2014/main" id="{74F46B57-CC8B-4F93-A7C5-4218CC1A6B75}"/>
              </a:ext>
            </a:extLst>
          </p:cNvPr>
          <p:cNvGraphicFramePr>
            <a:graphicFrameLocks noGrp="1"/>
          </p:cNvGraphicFramePr>
          <p:nvPr>
            <p:extLst>
              <p:ext uri="{D42A27DB-BD31-4B8C-83A1-F6EECF244321}">
                <p14:modId xmlns:p14="http://schemas.microsoft.com/office/powerpoint/2010/main" val="3892268962"/>
              </p:ext>
            </p:extLst>
          </p:nvPr>
        </p:nvGraphicFramePr>
        <p:xfrm>
          <a:off x="100013" y="3329318"/>
          <a:ext cx="8959850" cy="1719290"/>
        </p:xfrm>
        <a:graphic>
          <a:graphicData uri="http://schemas.openxmlformats.org/drawingml/2006/table">
            <a:tbl>
              <a:tblPr firstRow="1" bandRow="1">
                <a:tableStyleId>{21E4AEA4-8DFA-4A89-87EB-49C32662AFE0}</a:tableStyleId>
              </a:tblPr>
              <a:tblGrid>
                <a:gridCol w="2860470">
                  <a:extLst>
                    <a:ext uri="{9D8B030D-6E8A-4147-A177-3AD203B41FA5}">
                      <a16:colId xmlns:a16="http://schemas.microsoft.com/office/drawing/2014/main" val="3198397349"/>
                    </a:ext>
                  </a:extLst>
                </a:gridCol>
                <a:gridCol w="6099380">
                  <a:extLst>
                    <a:ext uri="{9D8B030D-6E8A-4147-A177-3AD203B41FA5}">
                      <a16:colId xmlns:a16="http://schemas.microsoft.com/office/drawing/2014/main" val="85778279"/>
                    </a:ext>
                  </a:extLst>
                </a:gridCol>
              </a:tblGrid>
              <a:tr h="334029">
                <a:tc>
                  <a:txBody>
                    <a:bodyPr/>
                    <a:lstStyle/>
                    <a:p>
                      <a:r>
                        <a:rPr lang="en-US" sz="1800" dirty="0"/>
                        <a:t>Machine Head</a:t>
                      </a:r>
                    </a:p>
                  </a:txBody>
                  <a:tcPr marL="91453" marR="91453" marT="45729" marB="45729"/>
                </a:tc>
                <a:tc>
                  <a:txBody>
                    <a:bodyPr/>
                    <a:lstStyle/>
                    <a:p>
                      <a:r>
                        <a:rPr lang="en-US" sz="1800" dirty="0"/>
                        <a:t>NC Description</a:t>
                      </a:r>
                    </a:p>
                  </a:txBody>
                  <a:tcPr marL="91453" marR="91453" marT="45729" marB="45729"/>
                </a:tc>
                <a:extLst>
                  <a:ext uri="{0D108BD9-81ED-4DB2-BD59-A6C34878D82A}">
                    <a16:rowId xmlns:a16="http://schemas.microsoft.com/office/drawing/2014/main" val="2892490841"/>
                  </a:ext>
                </a:extLst>
              </a:tr>
              <a:tr h="584539">
                <a:tc>
                  <a:txBody>
                    <a:bodyPr/>
                    <a:lstStyle/>
                    <a:p>
                      <a:r>
                        <a:rPr lang="en-US" sz="1800" dirty="0"/>
                        <a:t>Equipment Failure</a:t>
                      </a:r>
                    </a:p>
                  </a:txBody>
                  <a:tcPr marL="91453" marR="91453" marT="45729" marB="45729"/>
                </a:tc>
                <a:tc>
                  <a:txBody>
                    <a:bodyPr/>
                    <a:lstStyle/>
                    <a:p>
                      <a:r>
                        <a:rPr lang="en-US" sz="1800" dirty="0"/>
                        <a:t>Leaving PNS plant and taking a turn onto the highway, his 5th wheel pin broke, trailer separating from the tractor.</a:t>
                      </a:r>
                    </a:p>
                  </a:txBody>
                  <a:tcPr marL="91453" marR="91453" marT="45729" marB="45729"/>
                </a:tc>
                <a:extLst>
                  <a:ext uri="{0D108BD9-81ED-4DB2-BD59-A6C34878D82A}">
                    <a16:rowId xmlns:a16="http://schemas.microsoft.com/office/drawing/2014/main" val="3158197786"/>
                  </a:ext>
                </a:extLst>
              </a:tr>
              <a:tr h="713414">
                <a:tc>
                  <a:txBody>
                    <a:bodyPr/>
                    <a:lstStyle/>
                    <a:p>
                      <a:r>
                        <a:rPr lang="en-US" sz="1800" dirty="0"/>
                        <a:t>Incident: Hit Pole/Sign/Stationary Object</a:t>
                      </a:r>
                    </a:p>
                  </a:txBody>
                  <a:tcPr marL="91453" marR="91453" marT="45729" marB="45729"/>
                </a:tc>
                <a:tc>
                  <a:txBody>
                    <a:bodyPr/>
                    <a:lstStyle/>
                    <a:p>
                      <a:r>
                        <a:rPr lang="en-US" sz="1800" dirty="0"/>
                        <a:t>Truck was trying to make a turn onto Hwy 359 from Hwy 83 when machine head made contact with the barriers.</a:t>
                      </a:r>
                    </a:p>
                  </a:txBody>
                  <a:tcPr marL="91453" marR="91453" marT="45729" marB="45729"/>
                </a:tc>
                <a:extLst>
                  <a:ext uri="{0D108BD9-81ED-4DB2-BD59-A6C34878D82A}">
                    <a16:rowId xmlns:a16="http://schemas.microsoft.com/office/drawing/2014/main" val="2338484258"/>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B550-41E4-4129-B900-FAFA9C2CD695}"/>
              </a:ext>
            </a:extLst>
          </p:cNvPr>
          <p:cNvSpPr>
            <a:spLocks noGrp="1"/>
          </p:cNvSpPr>
          <p:nvPr>
            <p:ph type="title"/>
          </p:nvPr>
        </p:nvSpPr>
        <p:spPr>
          <a:xfrm>
            <a:off x="122623" y="1047820"/>
            <a:ext cx="7886700" cy="994172"/>
          </a:xfrm>
        </p:spPr>
        <p:txBody>
          <a:bodyPr/>
          <a:lstStyle/>
          <a:p>
            <a:r>
              <a:rPr lang="en-US" sz="2800" b="1" dirty="0">
                <a:solidFill>
                  <a:schemeClr val="tx1"/>
                </a:solidFill>
              </a:rPr>
              <a:t>Year 1888</a:t>
            </a:r>
          </a:p>
        </p:txBody>
      </p:sp>
      <p:sp>
        <p:nvSpPr>
          <p:cNvPr id="4" name="TextBox 3">
            <a:extLst>
              <a:ext uri="{FF2B5EF4-FFF2-40B4-BE49-F238E27FC236}">
                <a16:creationId xmlns:a16="http://schemas.microsoft.com/office/drawing/2014/main" id="{27EFFDB1-13C4-4EEF-948F-173A58856F9B}"/>
              </a:ext>
            </a:extLst>
          </p:cNvPr>
          <p:cNvSpPr txBox="1"/>
          <p:nvPr/>
        </p:nvSpPr>
        <p:spPr>
          <a:xfrm>
            <a:off x="122623" y="5187213"/>
            <a:ext cx="5495672" cy="553998"/>
          </a:xfrm>
          <a:prstGeom prst="rect">
            <a:avLst/>
          </a:prstGeom>
          <a:noFill/>
        </p:spPr>
        <p:txBody>
          <a:bodyPr wrap="none" rtlCol="0">
            <a:spAutoFit/>
          </a:bodyPr>
          <a:lstStyle/>
          <a:p>
            <a:r>
              <a:rPr lang="en-US" sz="3000" b="1" dirty="0">
                <a:latin typeface="+mj-lt"/>
              </a:rPr>
              <a:t>The first Wind Turbine in the USA</a:t>
            </a:r>
          </a:p>
        </p:txBody>
      </p:sp>
      <p:sp>
        <p:nvSpPr>
          <p:cNvPr id="5" name="TextBox 4">
            <a:extLst>
              <a:ext uri="{FF2B5EF4-FFF2-40B4-BE49-F238E27FC236}">
                <a16:creationId xmlns:a16="http://schemas.microsoft.com/office/drawing/2014/main" id="{B0111158-0D14-4297-8692-A37C4EB8CA20}"/>
              </a:ext>
            </a:extLst>
          </p:cNvPr>
          <p:cNvSpPr txBox="1"/>
          <p:nvPr/>
        </p:nvSpPr>
        <p:spPr>
          <a:xfrm>
            <a:off x="101848" y="1760444"/>
            <a:ext cx="2369559" cy="1015663"/>
          </a:xfrm>
          <a:prstGeom prst="rect">
            <a:avLst/>
          </a:prstGeom>
          <a:noFill/>
        </p:spPr>
        <p:txBody>
          <a:bodyPr wrap="none" rtlCol="0">
            <a:spAutoFit/>
          </a:bodyPr>
          <a:lstStyle/>
          <a:p>
            <a:endParaRPr lang="en-US" sz="3000" b="1" dirty="0">
              <a:latin typeface="+mj-lt"/>
            </a:endParaRPr>
          </a:p>
          <a:p>
            <a:r>
              <a:rPr lang="en-US" sz="3000" b="1" dirty="0">
                <a:latin typeface="+mj-lt"/>
              </a:rPr>
              <a:t>Charles Brush</a:t>
            </a:r>
          </a:p>
        </p:txBody>
      </p:sp>
      <p:pic>
        <p:nvPicPr>
          <p:cNvPr id="7" name="Picture 6">
            <a:extLst>
              <a:ext uri="{FF2B5EF4-FFF2-40B4-BE49-F238E27FC236}">
                <a16:creationId xmlns:a16="http://schemas.microsoft.com/office/drawing/2014/main" id="{ABF43C9D-9B12-4F22-86CC-BA749313466B}"/>
              </a:ext>
            </a:extLst>
          </p:cNvPr>
          <p:cNvPicPr>
            <a:picLocks noChangeAspect="1"/>
          </p:cNvPicPr>
          <p:nvPr/>
        </p:nvPicPr>
        <p:blipFill>
          <a:blip r:embed="rId2"/>
          <a:stretch>
            <a:fillRect/>
          </a:stretch>
        </p:blipFill>
        <p:spPr>
          <a:xfrm>
            <a:off x="4814526" y="857250"/>
            <a:ext cx="4329475" cy="4028243"/>
          </a:xfrm>
          <a:prstGeom prst="rect">
            <a:avLst/>
          </a:prstGeom>
        </p:spPr>
      </p:pic>
      <p:sp>
        <p:nvSpPr>
          <p:cNvPr id="8" name="TextBox 7">
            <a:extLst>
              <a:ext uri="{FF2B5EF4-FFF2-40B4-BE49-F238E27FC236}">
                <a16:creationId xmlns:a16="http://schemas.microsoft.com/office/drawing/2014/main" id="{B6103827-2759-49BC-B813-39FD7DF36BFC}"/>
              </a:ext>
            </a:extLst>
          </p:cNvPr>
          <p:cNvSpPr txBox="1"/>
          <p:nvPr/>
        </p:nvSpPr>
        <p:spPr>
          <a:xfrm>
            <a:off x="101848" y="2980899"/>
            <a:ext cx="2599751" cy="1015663"/>
          </a:xfrm>
          <a:prstGeom prst="rect">
            <a:avLst/>
          </a:prstGeom>
          <a:noFill/>
        </p:spPr>
        <p:txBody>
          <a:bodyPr wrap="none" rtlCol="0">
            <a:spAutoFit/>
          </a:bodyPr>
          <a:lstStyle/>
          <a:p>
            <a:endParaRPr lang="en-US" sz="3000" b="1" dirty="0">
              <a:latin typeface="+mj-lt"/>
            </a:endParaRPr>
          </a:p>
          <a:p>
            <a:r>
              <a:rPr lang="en-US" sz="3000" b="1" dirty="0">
                <a:latin typeface="+mj-lt"/>
              </a:rPr>
              <a:t>Cleveland Ohio</a:t>
            </a:r>
          </a:p>
        </p:txBody>
      </p:sp>
    </p:spTree>
    <p:extLst>
      <p:ext uri="{BB962C8B-B14F-4D97-AF65-F5344CB8AC3E}">
        <p14:creationId xmlns:p14="http://schemas.microsoft.com/office/powerpoint/2010/main" val="32456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a:extLst>
              <a:ext uri="{FF2B5EF4-FFF2-40B4-BE49-F238E27FC236}">
                <a16:creationId xmlns:a16="http://schemas.microsoft.com/office/drawing/2014/main" id="{3AFC6B50-4682-4CC0-9FB5-D968ADCFCF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60"/>
          <a:stretch>
            <a:fillRect/>
          </a:stretch>
        </p:blipFill>
        <p:spPr bwMode="auto">
          <a:xfrm>
            <a:off x="33338" y="76200"/>
            <a:ext cx="9110662"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6">
            <a:extLst>
              <a:ext uri="{FF2B5EF4-FFF2-40B4-BE49-F238E27FC236}">
                <a16:creationId xmlns:a16="http://schemas.microsoft.com/office/drawing/2014/main" id="{9420670D-2109-471B-8031-732A8E1EECCF}"/>
              </a:ext>
            </a:extLst>
          </p:cNvPr>
          <p:cNvSpPr txBox="1">
            <a:spLocks noChangeArrowheads="1"/>
          </p:cNvSpPr>
          <p:nvPr/>
        </p:nvSpPr>
        <p:spPr bwMode="auto">
          <a:xfrm>
            <a:off x="2384425" y="6010275"/>
            <a:ext cx="4600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pPr algn="ctr"/>
            <a:r>
              <a:rPr lang="en-US" altLang="en-US" sz="2800" i="1" dirty="0">
                <a:solidFill>
                  <a:srgbClr val="FF0000"/>
                </a:solidFill>
              </a:rPr>
              <a:t>No NCs for early or late</a:t>
            </a:r>
          </a:p>
        </p:txBody>
      </p:sp>
      <p:sp>
        <p:nvSpPr>
          <p:cNvPr id="10244" name="TextBox 2">
            <a:extLst>
              <a:ext uri="{FF2B5EF4-FFF2-40B4-BE49-F238E27FC236}">
                <a16:creationId xmlns:a16="http://schemas.microsoft.com/office/drawing/2014/main" id="{8A5AF1FA-574F-4ADE-9249-FB4EAB6AA789}"/>
              </a:ext>
            </a:extLst>
          </p:cNvPr>
          <p:cNvSpPr txBox="1">
            <a:spLocks noChangeArrowheads="1"/>
          </p:cNvSpPr>
          <p:nvPr/>
        </p:nvSpPr>
        <p:spPr bwMode="auto">
          <a:xfrm>
            <a:off x="53975" y="95250"/>
            <a:ext cx="3209925" cy="461963"/>
          </a:xfrm>
          <a:prstGeom prst="rect">
            <a:avLst/>
          </a:prstGeom>
          <a:solidFill>
            <a:schemeClr val="bg1"/>
          </a:solidFill>
          <a:ln w="28575">
            <a:solidFill>
              <a:schemeClr val="tx1"/>
            </a:solidFill>
            <a:miter lim="800000"/>
            <a:headEnd/>
            <a:tailEnd/>
          </a:ln>
        </p:spPr>
        <p:txBody>
          <a:bodyPr>
            <a:spAutoFit/>
          </a:bodyP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r>
              <a:rPr lang="en-US" altLang="en-US" sz="2400" b="1" i="1" dirty="0"/>
              <a:t>Example of a Scorecard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a:extLst>
              <a:ext uri="{FF2B5EF4-FFF2-40B4-BE49-F238E27FC236}">
                <a16:creationId xmlns:a16="http://schemas.microsoft.com/office/drawing/2014/main" id="{50886D8E-15C7-4B66-B00A-CADB7BA1CE9D}"/>
              </a:ext>
            </a:extLst>
          </p:cNvPr>
          <p:cNvSpPr txBox="1">
            <a:spLocks noChangeArrowheads="1"/>
          </p:cNvSpPr>
          <p:nvPr/>
        </p:nvSpPr>
        <p:spPr bwMode="auto">
          <a:xfrm>
            <a:off x="85725" y="95250"/>
            <a:ext cx="7401491" cy="461665"/>
          </a:xfrm>
          <a:prstGeom prst="rect">
            <a:avLst/>
          </a:prstGeom>
          <a:solidFill>
            <a:schemeClr val="bg1"/>
          </a:solidFill>
          <a:ln w="28575">
            <a:solidFill>
              <a:schemeClr val="tx1"/>
            </a:solidFill>
            <a:miter lim="800000"/>
            <a:headEnd/>
            <a:tailEnd/>
          </a:ln>
        </p:spPr>
        <p:txBody>
          <a:bodyPr wrap="square">
            <a:spAutoFit/>
          </a:bodyP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r>
              <a:rPr lang="en-US" altLang="en-US" sz="2400" b="1" i="1" dirty="0"/>
              <a:t>Example of Incident Investigation &amp; Root Cause Analysis</a:t>
            </a:r>
          </a:p>
        </p:txBody>
      </p:sp>
      <p:sp>
        <p:nvSpPr>
          <p:cNvPr id="7" name="object 53">
            <a:extLst>
              <a:ext uri="{FF2B5EF4-FFF2-40B4-BE49-F238E27FC236}">
                <a16:creationId xmlns:a16="http://schemas.microsoft.com/office/drawing/2014/main" id="{D0E68F98-6C84-4E97-8603-7D5198BB28BE}"/>
              </a:ext>
            </a:extLst>
          </p:cNvPr>
          <p:cNvSpPr/>
          <p:nvPr/>
        </p:nvSpPr>
        <p:spPr>
          <a:xfrm>
            <a:off x="4084320" y="3135518"/>
            <a:ext cx="0" cy="110265"/>
          </a:xfrm>
          <a:custGeom>
            <a:avLst/>
            <a:gdLst/>
            <a:ahLst/>
            <a:cxnLst/>
            <a:rect l="l" t="t" r="r" b="b"/>
            <a:pathLst>
              <a:path h="124967">
                <a:moveTo>
                  <a:pt x="0" y="0"/>
                </a:moveTo>
                <a:lnTo>
                  <a:pt x="0" y="124967"/>
                </a:lnTo>
              </a:path>
            </a:pathLst>
          </a:custGeom>
          <a:ln w="21844">
            <a:solidFill>
              <a:srgbClr val="FEFFFE"/>
            </a:solidFill>
          </a:ln>
        </p:spPr>
        <p:txBody>
          <a:bodyPr wrap="square" lIns="0" tIns="0" rIns="0" bIns="0" rtlCol="0">
            <a:noAutofit/>
          </a:bodyPr>
          <a:lstStyle/>
          <a:p>
            <a:pPr defTabSz="806867" eaLnBrk="1" fontAlgn="auto" hangingPunct="1">
              <a:spcBef>
                <a:spcPts val="0"/>
              </a:spcBef>
              <a:spcAft>
                <a:spcPts val="0"/>
              </a:spcAft>
            </a:pPr>
            <a:endParaRPr sz="1588" dirty="0">
              <a:solidFill>
                <a:prstClr val="black"/>
              </a:solidFill>
              <a:latin typeface="GE Inspira" panose="020F0603030400020203" pitchFamily="34" charset="0"/>
            </a:endParaRPr>
          </a:p>
        </p:txBody>
      </p:sp>
      <p:sp>
        <p:nvSpPr>
          <p:cNvPr id="8" name="object 60">
            <a:extLst>
              <a:ext uri="{FF2B5EF4-FFF2-40B4-BE49-F238E27FC236}">
                <a16:creationId xmlns:a16="http://schemas.microsoft.com/office/drawing/2014/main" id="{9EB2273C-FA63-41F7-A42D-DF4DB6D11E59}"/>
              </a:ext>
            </a:extLst>
          </p:cNvPr>
          <p:cNvSpPr/>
          <p:nvPr/>
        </p:nvSpPr>
        <p:spPr>
          <a:xfrm>
            <a:off x="6230807" y="5152240"/>
            <a:ext cx="0" cy="1302348"/>
          </a:xfrm>
          <a:custGeom>
            <a:avLst/>
            <a:gdLst/>
            <a:ahLst/>
            <a:cxnLst/>
            <a:rect l="l" t="t" r="r" b="b"/>
            <a:pathLst>
              <a:path h="1475994">
                <a:moveTo>
                  <a:pt x="0" y="0"/>
                </a:moveTo>
                <a:lnTo>
                  <a:pt x="0" y="1475994"/>
                </a:lnTo>
              </a:path>
            </a:pathLst>
          </a:custGeom>
          <a:ln w="14223">
            <a:solidFill>
              <a:srgbClr val="FEFFFE"/>
            </a:solidFill>
          </a:ln>
        </p:spPr>
        <p:txBody>
          <a:bodyPr wrap="square" lIns="0" tIns="0" rIns="0" bIns="0" rtlCol="0">
            <a:noAutofit/>
          </a:bodyPr>
          <a:lstStyle/>
          <a:p>
            <a:pPr defTabSz="806867" eaLnBrk="1" fontAlgn="auto" hangingPunct="1">
              <a:spcBef>
                <a:spcPts val="0"/>
              </a:spcBef>
              <a:spcAft>
                <a:spcPts val="0"/>
              </a:spcAft>
            </a:pPr>
            <a:endParaRPr sz="1588" dirty="0">
              <a:solidFill>
                <a:prstClr val="black"/>
              </a:solidFill>
              <a:latin typeface="GE Inspira" panose="020F0603030400020203" pitchFamily="34" charset="0"/>
            </a:endParaRPr>
          </a:p>
        </p:txBody>
      </p:sp>
      <p:sp>
        <p:nvSpPr>
          <p:cNvPr id="9" name="object 61">
            <a:extLst>
              <a:ext uri="{FF2B5EF4-FFF2-40B4-BE49-F238E27FC236}">
                <a16:creationId xmlns:a16="http://schemas.microsoft.com/office/drawing/2014/main" id="{0C52D9CC-4A8B-406A-B465-93F72719E4C0}"/>
              </a:ext>
            </a:extLst>
          </p:cNvPr>
          <p:cNvSpPr/>
          <p:nvPr/>
        </p:nvSpPr>
        <p:spPr>
          <a:xfrm>
            <a:off x="8017249" y="5152240"/>
            <a:ext cx="0" cy="1302348"/>
          </a:xfrm>
          <a:custGeom>
            <a:avLst/>
            <a:gdLst/>
            <a:ahLst/>
            <a:cxnLst/>
            <a:rect l="l" t="t" r="r" b="b"/>
            <a:pathLst>
              <a:path h="1475994">
                <a:moveTo>
                  <a:pt x="0" y="0"/>
                </a:moveTo>
                <a:lnTo>
                  <a:pt x="0" y="1475994"/>
                </a:lnTo>
              </a:path>
            </a:pathLst>
          </a:custGeom>
          <a:ln w="14223">
            <a:solidFill>
              <a:srgbClr val="FEFFFE"/>
            </a:solidFill>
          </a:ln>
        </p:spPr>
        <p:txBody>
          <a:bodyPr wrap="square" lIns="0" tIns="0" rIns="0" bIns="0" rtlCol="0">
            <a:noAutofit/>
          </a:bodyPr>
          <a:lstStyle/>
          <a:p>
            <a:pPr defTabSz="806867" eaLnBrk="1" fontAlgn="auto" hangingPunct="1">
              <a:spcBef>
                <a:spcPts val="0"/>
              </a:spcBef>
              <a:spcAft>
                <a:spcPts val="0"/>
              </a:spcAft>
            </a:pPr>
            <a:endParaRPr sz="1588" dirty="0">
              <a:solidFill>
                <a:prstClr val="black"/>
              </a:solidFill>
              <a:latin typeface="GE Inspira" panose="020F0603030400020203" pitchFamily="34" charset="0"/>
            </a:endParaRPr>
          </a:p>
        </p:txBody>
      </p:sp>
      <p:sp>
        <p:nvSpPr>
          <p:cNvPr id="10" name="object 62">
            <a:extLst>
              <a:ext uri="{FF2B5EF4-FFF2-40B4-BE49-F238E27FC236}">
                <a16:creationId xmlns:a16="http://schemas.microsoft.com/office/drawing/2014/main" id="{025F7AAC-7BA9-4919-AD3F-F8A342EE748A}"/>
              </a:ext>
            </a:extLst>
          </p:cNvPr>
          <p:cNvSpPr/>
          <p:nvPr/>
        </p:nvSpPr>
        <p:spPr>
          <a:xfrm>
            <a:off x="8782386" y="5152240"/>
            <a:ext cx="0" cy="1302348"/>
          </a:xfrm>
          <a:custGeom>
            <a:avLst/>
            <a:gdLst/>
            <a:ahLst/>
            <a:cxnLst/>
            <a:rect l="l" t="t" r="r" b="b"/>
            <a:pathLst>
              <a:path h="1475994">
                <a:moveTo>
                  <a:pt x="0" y="0"/>
                </a:moveTo>
                <a:lnTo>
                  <a:pt x="0" y="1475994"/>
                </a:lnTo>
              </a:path>
            </a:pathLst>
          </a:custGeom>
          <a:ln w="14223">
            <a:solidFill>
              <a:srgbClr val="FEFFFE"/>
            </a:solidFill>
          </a:ln>
        </p:spPr>
        <p:txBody>
          <a:bodyPr wrap="square" lIns="0" tIns="0" rIns="0" bIns="0" rtlCol="0">
            <a:noAutofit/>
          </a:bodyPr>
          <a:lstStyle/>
          <a:p>
            <a:pPr defTabSz="806867" eaLnBrk="1" fontAlgn="auto" hangingPunct="1">
              <a:spcBef>
                <a:spcPts val="0"/>
              </a:spcBef>
              <a:spcAft>
                <a:spcPts val="0"/>
              </a:spcAft>
            </a:pPr>
            <a:endParaRPr sz="1588" dirty="0">
              <a:solidFill>
                <a:prstClr val="black"/>
              </a:solidFill>
              <a:latin typeface="GE Inspira" panose="020F0603030400020203" pitchFamily="34" charset="0"/>
            </a:endParaRPr>
          </a:p>
        </p:txBody>
      </p:sp>
      <p:sp>
        <p:nvSpPr>
          <p:cNvPr id="11" name="object 68">
            <a:extLst>
              <a:ext uri="{FF2B5EF4-FFF2-40B4-BE49-F238E27FC236}">
                <a16:creationId xmlns:a16="http://schemas.microsoft.com/office/drawing/2014/main" id="{D817FDFD-1222-4870-B322-2A678FCAB7AB}"/>
              </a:ext>
            </a:extLst>
          </p:cNvPr>
          <p:cNvSpPr/>
          <p:nvPr/>
        </p:nvSpPr>
        <p:spPr>
          <a:xfrm>
            <a:off x="2111636" y="5152240"/>
            <a:ext cx="0" cy="1302348"/>
          </a:xfrm>
          <a:custGeom>
            <a:avLst/>
            <a:gdLst/>
            <a:ahLst/>
            <a:cxnLst/>
            <a:rect l="l" t="t" r="r" b="b"/>
            <a:pathLst>
              <a:path h="1475994">
                <a:moveTo>
                  <a:pt x="0" y="0"/>
                </a:moveTo>
                <a:lnTo>
                  <a:pt x="0" y="1475994"/>
                </a:lnTo>
              </a:path>
            </a:pathLst>
          </a:custGeom>
          <a:ln w="13462">
            <a:solidFill>
              <a:srgbClr val="FEFFFE"/>
            </a:solidFill>
          </a:ln>
        </p:spPr>
        <p:txBody>
          <a:bodyPr wrap="square" lIns="0" tIns="0" rIns="0" bIns="0" rtlCol="0">
            <a:noAutofit/>
          </a:bodyPr>
          <a:lstStyle/>
          <a:p>
            <a:pPr defTabSz="806867" eaLnBrk="1" fontAlgn="auto" hangingPunct="1">
              <a:spcBef>
                <a:spcPts val="0"/>
              </a:spcBef>
              <a:spcAft>
                <a:spcPts val="0"/>
              </a:spcAft>
            </a:pPr>
            <a:endParaRPr sz="1588" dirty="0">
              <a:solidFill>
                <a:prstClr val="black"/>
              </a:solidFill>
              <a:latin typeface="GE Inspira" panose="020F0603030400020203" pitchFamily="34" charset="0"/>
            </a:endParaRPr>
          </a:p>
        </p:txBody>
      </p:sp>
      <p:sp>
        <p:nvSpPr>
          <p:cNvPr id="13" name="object 44">
            <a:extLst>
              <a:ext uri="{FF2B5EF4-FFF2-40B4-BE49-F238E27FC236}">
                <a16:creationId xmlns:a16="http://schemas.microsoft.com/office/drawing/2014/main" id="{43867610-240A-4DA6-BF46-16334A46B883}"/>
              </a:ext>
            </a:extLst>
          </p:cNvPr>
          <p:cNvSpPr/>
          <p:nvPr/>
        </p:nvSpPr>
        <p:spPr>
          <a:xfrm>
            <a:off x="7666616" y="878025"/>
            <a:ext cx="0" cy="808168"/>
          </a:xfrm>
          <a:custGeom>
            <a:avLst/>
            <a:gdLst/>
            <a:ahLst/>
            <a:cxnLst/>
            <a:rect l="l" t="t" r="r" b="b"/>
            <a:pathLst>
              <a:path h="915924">
                <a:moveTo>
                  <a:pt x="0" y="0"/>
                </a:moveTo>
                <a:lnTo>
                  <a:pt x="0" y="915924"/>
                </a:lnTo>
              </a:path>
            </a:pathLst>
          </a:custGeom>
          <a:ln w="13462">
            <a:solidFill>
              <a:srgbClr val="FEFFFE"/>
            </a:solidFill>
          </a:ln>
        </p:spPr>
        <p:txBody>
          <a:bodyPr wrap="square" lIns="0" tIns="0" rIns="0" bIns="0" rtlCol="0">
            <a:noAutofit/>
          </a:bodyPr>
          <a:lstStyle/>
          <a:p>
            <a:pPr defTabSz="806867" eaLnBrk="1" fontAlgn="auto" hangingPunct="1">
              <a:spcBef>
                <a:spcPts val="0"/>
              </a:spcBef>
              <a:spcAft>
                <a:spcPts val="0"/>
              </a:spcAft>
            </a:pPr>
            <a:endParaRPr sz="1588" dirty="0">
              <a:solidFill>
                <a:prstClr val="black"/>
              </a:solidFill>
              <a:latin typeface="GE Inspira" panose="020F0603030400020203" pitchFamily="34" charset="0"/>
            </a:endParaRPr>
          </a:p>
        </p:txBody>
      </p:sp>
      <p:sp>
        <p:nvSpPr>
          <p:cNvPr id="16" name="object 47">
            <a:extLst>
              <a:ext uri="{FF2B5EF4-FFF2-40B4-BE49-F238E27FC236}">
                <a16:creationId xmlns:a16="http://schemas.microsoft.com/office/drawing/2014/main" id="{E9236383-B5CA-4E7A-8AF6-C001DC5CED83}"/>
              </a:ext>
            </a:extLst>
          </p:cNvPr>
          <p:cNvSpPr/>
          <p:nvPr/>
        </p:nvSpPr>
        <p:spPr>
          <a:xfrm>
            <a:off x="2140548" y="878025"/>
            <a:ext cx="0" cy="808168"/>
          </a:xfrm>
          <a:custGeom>
            <a:avLst/>
            <a:gdLst/>
            <a:ahLst/>
            <a:cxnLst/>
            <a:rect l="l" t="t" r="r" b="b"/>
            <a:pathLst>
              <a:path h="915924">
                <a:moveTo>
                  <a:pt x="0" y="0"/>
                </a:moveTo>
                <a:lnTo>
                  <a:pt x="0" y="915924"/>
                </a:lnTo>
              </a:path>
            </a:pathLst>
          </a:custGeom>
          <a:ln w="13462">
            <a:solidFill>
              <a:srgbClr val="FEFFFE"/>
            </a:solidFill>
          </a:ln>
        </p:spPr>
        <p:txBody>
          <a:bodyPr wrap="square" lIns="0" tIns="0" rIns="0" bIns="0" rtlCol="0">
            <a:noAutofit/>
          </a:bodyPr>
          <a:lstStyle/>
          <a:p>
            <a:pPr defTabSz="806867" eaLnBrk="1" fontAlgn="auto" hangingPunct="1">
              <a:spcBef>
                <a:spcPts val="0"/>
              </a:spcBef>
              <a:spcAft>
                <a:spcPts val="0"/>
              </a:spcAft>
            </a:pPr>
            <a:endParaRPr sz="1588" dirty="0">
              <a:solidFill>
                <a:prstClr val="black"/>
              </a:solidFill>
              <a:latin typeface="GE Inspira" panose="020F0603030400020203" pitchFamily="34" charset="0"/>
            </a:endParaRPr>
          </a:p>
        </p:txBody>
      </p:sp>
      <p:sp>
        <p:nvSpPr>
          <p:cNvPr id="19" name="TextBox 18">
            <a:extLst>
              <a:ext uri="{FF2B5EF4-FFF2-40B4-BE49-F238E27FC236}">
                <a16:creationId xmlns:a16="http://schemas.microsoft.com/office/drawing/2014/main" id="{11196663-15FD-4394-B7E2-9530DE764369}"/>
              </a:ext>
            </a:extLst>
          </p:cNvPr>
          <p:cNvSpPr txBox="1"/>
          <p:nvPr/>
        </p:nvSpPr>
        <p:spPr>
          <a:xfrm>
            <a:off x="2257537" y="3684744"/>
            <a:ext cx="4236496" cy="282385"/>
          </a:xfrm>
          <a:prstGeom prst="rect">
            <a:avLst/>
          </a:prstGeom>
          <a:noFill/>
          <a:ln>
            <a:noFill/>
          </a:ln>
        </p:spPr>
        <p:txBody>
          <a:bodyPr wrap="square" rtlCol="0">
            <a:spAutoFit/>
          </a:bodyPr>
          <a:lstStyle/>
          <a:p>
            <a:pPr defTabSz="806867" eaLnBrk="1" fontAlgn="auto" hangingPunct="1">
              <a:spcBef>
                <a:spcPts val="0"/>
              </a:spcBef>
              <a:spcAft>
                <a:spcPts val="0"/>
              </a:spcAft>
            </a:pPr>
            <a:endParaRPr lang="en-US" sz="1235" dirty="0">
              <a:solidFill>
                <a:prstClr val="black"/>
              </a:solidFill>
              <a:latin typeface="GE Inspira" panose="020F0603030400020203" pitchFamily="34" charset="0"/>
            </a:endParaRPr>
          </a:p>
        </p:txBody>
      </p:sp>
      <p:sp>
        <p:nvSpPr>
          <p:cNvPr id="20" name="TextBox 19">
            <a:extLst>
              <a:ext uri="{FF2B5EF4-FFF2-40B4-BE49-F238E27FC236}">
                <a16:creationId xmlns:a16="http://schemas.microsoft.com/office/drawing/2014/main" id="{BBF26226-6082-4416-A7A6-A52AA71F4560}"/>
              </a:ext>
            </a:extLst>
          </p:cNvPr>
          <p:cNvSpPr txBox="1"/>
          <p:nvPr/>
        </p:nvSpPr>
        <p:spPr>
          <a:xfrm>
            <a:off x="2258434" y="4539472"/>
            <a:ext cx="4235599" cy="282385"/>
          </a:xfrm>
          <a:prstGeom prst="rect">
            <a:avLst/>
          </a:prstGeom>
          <a:noFill/>
          <a:ln>
            <a:noFill/>
          </a:ln>
        </p:spPr>
        <p:txBody>
          <a:bodyPr wrap="square" rtlCol="0">
            <a:spAutoFit/>
          </a:bodyPr>
          <a:lstStyle/>
          <a:p>
            <a:pPr defTabSz="806867" eaLnBrk="1" fontAlgn="auto" hangingPunct="1">
              <a:spcBef>
                <a:spcPts val="0"/>
              </a:spcBef>
              <a:spcAft>
                <a:spcPts val="0"/>
              </a:spcAft>
            </a:pPr>
            <a:endParaRPr lang="en-US" sz="1235" dirty="0">
              <a:solidFill>
                <a:prstClr val="black"/>
              </a:solidFill>
              <a:latin typeface="GE Inspira" panose="020F0603030400020203" pitchFamily="34" charset="0"/>
            </a:endParaRPr>
          </a:p>
        </p:txBody>
      </p:sp>
      <p:graphicFrame>
        <p:nvGraphicFramePr>
          <p:cNvPr id="21" name="Table 20">
            <a:extLst>
              <a:ext uri="{FF2B5EF4-FFF2-40B4-BE49-F238E27FC236}">
                <a16:creationId xmlns:a16="http://schemas.microsoft.com/office/drawing/2014/main" id="{BAA2F88F-C7D2-4903-A8DA-952E134E43E8}"/>
              </a:ext>
            </a:extLst>
          </p:cNvPr>
          <p:cNvGraphicFramePr>
            <a:graphicFrameLocks noGrp="1"/>
          </p:cNvGraphicFramePr>
          <p:nvPr>
            <p:extLst>
              <p:ext uri="{D42A27DB-BD31-4B8C-83A1-F6EECF244321}">
                <p14:modId xmlns:p14="http://schemas.microsoft.com/office/powerpoint/2010/main" val="2936614291"/>
              </p:ext>
            </p:extLst>
          </p:nvPr>
        </p:nvGraphicFramePr>
        <p:xfrm>
          <a:off x="122983" y="5504592"/>
          <a:ext cx="8935290" cy="1054248"/>
        </p:xfrm>
        <a:graphic>
          <a:graphicData uri="http://schemas.openxmlformats.org/drawingml/2006/table">
            <a:tbl>
              <a:tblPr firstRow="1" bandRow="1"/>
              <a:tblGrid>
                <a:gridCol w="6123908">
                  <a:extLst>
                    <a:ext uri="{9D8B030D-6E8A-4147-A177-3AD203B41FA5}">
                      <a16:colId xmlns:a16="http://schemas.microsoft.com/office/drawing/2014/main" val="20000"/>
                    </a:ext>
                  </a:extLst>
                </a:gridCol>
                <a:gridCol w="1204111">
                  <a:extLst>
                    <a:ext uri="{9D8B030D-6E8A-4147-A177-3AD203B41FA5}">
                      <a16:colId xmlns:a16="http://schemas.microsoft.com/office/drawing/2014/main" val="20001"/>
                    </a:ext>
                  </a:extLst>
                </a:gridCol>
                <a:gridCol w="1607271">
                  <a:extLst>
                    <a:ext uri="{9D8B030D-6E8A-4147-A177-3AD203B41FA5}">
                      <a16:colId xmlns:a16="http://schemas.microsoft.com/office/drawing/2014/main" val="20003"/>
                    </a:ext>
                  </a:extLst>
                </a:gridCol>
              </a:tblGrid>
              <a:tr h="0">
                <a:tc>
                  <a:txBody>
                    <a:bodyPr/>
                    <a:lstStyle>
                      <a:lvl1pPr marL="0" algn="l" defTabSz="914400" rtl="0" eaLnBrk="1" latinLnBrk="0" hangingPunct="1">
                        <a:defRPr sz="1800" b="1" kern="1200">
                          <a:solidFill>
                            <a:schemeClr val="lt1"/>
                          </a:solidFill>
                          <a:latin typeface="GE Inspira Sans"/>
                        </a:defRPr>
                      </a:lvl1pPr>
                      <a:lvl2pPr marL="457200" algn="l" defTabSz="914400" rtl="0" eaLnBrk="1" latinLnBrk="0" hangingPunct="1">
                        <a:defRPr sz="1800" b="1" kern="1200">
                          <a:solidFill>
                            <a:schemeClr val="lt1"/>
                          </a:solidFill>
                          <a:latin typeface="GE Inspira Sans"/>
                        </a:defRPr>
                      </a:lvl2pPr>
                      <a:lvl3pPr marL="914400" algn="l" defTabSz="914400" rtl="0" eaLnBrk="1" latinLnBrk="0" hangingPunct="1">
                        <a:defRPr sz="1800" b="1" kern="1200">
                          <a:solidFill>
                            <a:schemeClr val="lt1"/>
                          </a:solidFill>
                          <a:latin typeface="GE Inspira Sans"/>
                        </a:defRPr>
                      </a:lvl3pPr>
                      <a:lvl4pPr marL="1371600" algn="l" defTabSz="914400" rtl="0" eaLnBrk="1" latinLnBrk="0" hangingPunct="1">
                        <a:defRPr sz="1800" b="1" kern="1200">
                          <a:solidFill>
                            <a:schemeClr val="lt1"/>
                          </a:solidFill>
                          <a:latin typeface="GE Inspira Sans"/>
                        </a:defRPr>
                      </a:lvl4pPr>
                      <a:lvl5pPr marL="1828800" algn="l" defTabSz="914400" rtl="0" eaLnBrk="1" latinLnBrk="0" hangingPunct="1">
                        <a:defRPr sz="1800" b="1" kern="1200">
                          <a:solidFill>
                            <a:schemeClr val="lt1"/>
                          </a:solidFill>
                          <a:latin typeface="GE Inspira Sans"/>
                        </a:defRPr>
                      </a:lvl5pPr>
                      <a:lvl6pPr marL="2286000" algn="l" defTabSz="914400" rtl="0" eaLnBrk="1" latinLnBrk="0" hangingPunct="1">
                        <a:defRPr sz="1800" b="1" kern="1200">
                          <a:solidFill>
                            <a:schemeClr val="lt1"/>
                          </a:solidFill>
                          <a:latin typeface="GE Inspira Sans"/>
                        </a:defRPr>
                      </a:lvl6pPr>
                      <a:lvl7pPr marL="2743200" algn="l" defTabSz="914400" rtl="0" eaLnBrk="1" latinLnBrk="0" hangingPunct="1">
                        <a:defRPr sz="1800" b="1" kern="1200">
                          <a:solidFill>
                            <a:schemeClr val="lt1"/>
                          </a:solidFill>
                          <a:latin typeface="GE Inspira Sans"/>
                        </a:defRPr>
                      </a:lvl7pPr>
                      <a:lvl8pPr marL="3200400" algn="l" defTabSz="914400" rtl="0" eaLnBrk="1" latinLnBrk="0" hangingPunct="1">
                        <a:defRPr sz="1800" b="1" kern="1200">
                          <a:solidFill>
                            <a:schemeClr val="lt1"/>
                          </a:solidFill>
                          <a:latin typeface="GE Inspira Sans"/>
                        </a:defRPr>
                      </a:lvl8pPr>
                      <a:lvl9pPr marL="3657600" algn="l" defTabSz="914400" rtl="0" eaLnBrk="1" latinLnBrk="0" hangingPunct="1">
                        <a:defRPr sz="1800" b="1" kern="1200">
                          <a:solidFill>
                            <a:schemeClr val="lt1"/>
                          </a:solidFill>
                          <a:latin typeface="GE Inspira Sans"/>
                        </a:defRPr>
                      </a:lvl9pPr>
                    </a:lstStyle>
                    <a:p>
                      <a:pPr algn="l"/>
                      <a:r>
                        <a:rPr lang="en-US" sz="1200" u="none" dirty="0">
                          <a:latin typeface="GE Inspira" panose="020F0603030400020203" pitchFamily="34" charset="0"/>
                        </a:rPr>
                        <a:t>Corrective/Preventive Actions</a:t>
                      </a:r>
                    </a:p>
                  </a:txBody>
                  <a:tcPr marL="80682" marR="80682" marT="40341" marB="4034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1B3B3"/>
                    </a:solidFill>
                  </a:tcPr>
                </a:tc>
                <a:tc>
                  <a:txBody>
                    <a:bodyPr/>
                    <a:lstStyle>
                      <a:lvl1pPr marL="0" algn="l" defTabSz="914400" rtl="0" eaLnBrk="1" latinLnBrk="0" hangingPunct="1">
                        <a:defRPr sz="1800" b="1" kern="1200">
                          <a:solidFill>
                            <a:schemeClr val="lt1"/>
                          </a:solidFill>
                          <a:latin typeface="GE Inspira Sans"/>
                        </a:defRPr>
                      </a:lvl1pPr>
                      <a:lvl2pPr marL="457200" algn="l" defTabSz="914400" rtl="0" eaLnBrk="1" latinLnBrk="0" hangingPunct="1">
                        <a:defRPr sz="1800" b="1" kern="1200">
                          <a:solidFill>
                            <a:schemeClr val="lt1"/>
                          </a:solidFill>
                          <a:latin typeface="GE Inspira Sans"/>
                        </a:defRPr>
                      </a:lvl2pPr>
                      <a:lvl3pPr marL="914400" algn="l" defTabSz="914400" rtl="0" eaLnBrk="1" latinLnBrk="0" hangingPunct="1">
                        <a:defRPr sz="1800" b="1" kern="1200">
                          <a:solidFill>
                            <a:schemeClr val="lt1"/>
                          </a:solidFill>
                          <a:latin typeface="GE Inspira Sans"/>
                        </a:defRPr>
                      </a:lvl3pPr>
                      <a:lvl4pPr marL="1371600" algn="l" defTabSz="914400" rtl="0" eaLnBrk="1" latinLnBrk="0" hangingPunct="1">
                        <a:defRPr sz="1800" b="1" kern="1200">
                          <a:solidFill>
                            <a:schemeClr val="lt1"/>
                          </a:solidFill>
                          <a:latin typeface="GE Inspira Sans"/>
                        </a:defRPr>
                      </a:lvl4pPr>
                      <a:lvl5pPr marL="1828800" algn="l" defTabSz="914400" rtl="0" eaLnBrk="1" latinLnBrk="0" hangingPunct="1">
                        <a:defRPr sz="1800" b="1" kern="1200">
                          <a:solidFill>
                            <a:schemeClr val="lt1"/>
                          </a:solidFill>
                          <a:latin typeface="GE Inspira Sans"/>
                        </a:defRPr>
                      </a:lvl5pPr>
                      <a:lvl6pPr marL="2286000" algn="l" defTabSz="914400" rtl="0" eaLnBrk="1" latinLnBrk="0" hangingPunct="1">
                        <a:defRPr sz="1800" b="1" kern="1200">
                          <a:solidFill>
                            <a:schemeClr val="lt1"/>
                          </a:solidFill>
                          <a:latin typeface="GE Inspira Sans"/>
                        </a:defRPr>
                      </a:lvl6pPr>
                      <a:lvl7pPr marL="2743200" algn="l" defTabSz="914400" rtl="0" eaLnBrk="1" latinLnBrk="0" hangingPunct="1">
                        <a:defRPr sz="1800" b="1" kern="1200">
                          <a:solidFill>
                            <a:schemeClr val="lt1"/>
                          </a:solidFill>
                          <a:latin typeface="GE Inspira Sans"/>
                        </a:defRPr>
                      </a:lvl7pPr>
                      <a:lvl8pPr marL="3200400" algn="l" defTabSz="914400" rtl="0" eaLnBrk="1" latinLnBrk="0" hangingPunct="1">
                        <a:defRPr sz="1800" b="1" kern="1200">
                          <a:solidFill>
                            <a:schemeClr val="lt1"/>
                          </a:solidFill>
                          <a:latin typeface="GE Inspira Sans"/>
                        </a:defRPr>
                      </a:lvl8pPr>
                      <a:lvl9pPr marL="3657600" algn="l" defTabSz="914400" rtl="0" eaLnBrk="1" latinLnBrk="0" hangingPunct="1">
                        <a:defRPr sz="1800" b="1" kern="1200">
                          <a:solidFill>
                            <a:schemeClr val="lt1"/>
                          </a:solidFill>
                          <a:latin typeface="GE Inspira Sans"/>
                        </a:defRPr>
                      </a:lvl9pPr>
                    </a:lstStyle>
                    <a:p>
                      <a:pPr algn="l"/>
                      <a:r>
                        <a:rPr lang="en-US" sz="1200" u="none" dirty="0">
                          <a:latin typeface="GE Inspira" panose="020F0603030400020203" pitchFamily="34" charset="0"/>
                        </a:rPr>
                        <a:t>Responsible</a:t>
                      </a:r>
                    </a:p>
                  </a:txBody>
                  <a:tcPr marL="80682" marR="80682" marT="40341" marB="4034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1B3B3"/>
                    </a:solidFill>
                  </a:tcPr>
                </a:tc>
                <a:tc>
                  <a:txBody>
                    <a:bodyPr/>
                    <a:lstStyle>
                      <a:lvl1pPr marL="0" algn="l" defTabSz="914400" rtl="0" eaLnBrk="1" latinLnBrk="0" hangingPunct="1">
                        <a:defRPr sz="1800" b="1" kern="1200">
                          <a:solidFill>
                            <a:schemeClr val="lt1"/>
                          </a:solidFill>
                          <a:latin typeface="GE Inspira Sans"/>
                        </a:defRPr>
                      </a:lvl1pPr>
                      <a:lvl2pPr marL="457200" algn="l" defTabSz="914400" rtl="0" eaLnBrk="1" latinLnBrk="0" hangingPunct="1">
                        <a:defRPr sz="1800" b="1" kern="1200">
                          <a:solidFill>
                            <a:schemeClr val="lt1"/>
                          </a:solidFill>
                          <a:latin typeface="GE Inspira Sans"/>
                        </a:defRPr>
                      </a:lvl2pPr>
                      <a:lvl3pPr marL="914400" algn="l" defTabSz="914400" rtl="0" eaLnBrk="1" latinLnBrk="0" hangingPunct="1">
                        <a:defRPr sz="1800" b="1" kern="1200">
                          <a:solidFill>
                            <a:schemeClr val="lt1"/>
                          </a:solidFill>
                          <a:latin typeface="GE Inspira Sans"/>
                        </a:defRPr>
                      </a:lvl3pPr>
                      <a:lvl4pPr marL="1371600" algn="l" defTabSz="914400" rtl="0" eaLnBrk="1" latinLnBrk="0" hangingPunct="1">
                        <a:defRPr sz="1800" b="1" kern="1200">
                          <a:solidFill>
                            <a:schemeClr val="lt1"/>
                          </a:solidFill>
                          <a:latin typeface="GE Inspira Sans"/>
                        </a:defRPr>
                      </a:lvl4pPr>
                      <a:lvl5pPr marL="1828800" algn="l" defTabSz="914400" rtl="0" eaLnBrk="1" latinLnBrk="0" hangingPunct="1">
                        <a:defRPr sz="1800" b="1" kern="1200">
                          <a:solidFill>
                            <a:schemeClr val="lt1"/>
                          </a:solidFill>
                          <a:latin typeface="GE Inspira Sans"/>
                        </a:defRPr>
                      </a:lvl5pPr>
                      <a:lvl6pPr marL="2286000" algn="l" defTabSz="914400" rtl="0" eaLnBrk="1" latinLnBrk="0" hangingPunct="1">
                        <a:defRPr sz="1800" b="1" kern="1200">
                          <a:solidFill>
                            <a:schemeClr val="lt1"/>
                          </a:solidFill>
                          <a:latin typeface="GE Inspira Sans"/>
                        </a:defRPr>
                      </a:lvl6pPr>
                      <a:lvl7pPr marL="2743200" algn="l" defTabSz="914400" rtl="0" eaLnBrk="1" latinLnBrk="0" hangingPunct="1">
                        <a:defRPr sz="1800" b="1" kern="1200">
                          <a:solidFill>
                            <a:schemeClr val="lt1"/>
                          </a:solidFill>
                          <a:latin typeface="GE Inspira Sans"/>
                        </a:defRPr>
                      </a:lvl7pPr>
                      <a:lvl8pPr marL="3200400" algn="l" defTabSz="914400" rtl="0" eaLnBrk="1" latinLnBrk="0" hangingPunct="1">
                        <a:defRPr sz="1800" b="1" kern="1200">
                          <a:solidFill>
                            <a:schemeClr val="lt1"/>
                          </a:solidFill>
                          <a:latin typeface="GE Inspira Sans"/>
                        </a:defRPr>
                      </a:lvl8pPr>
                      <a:lvl9pPr marL="3657600" algn="l" defTabSz="914400" rtl="0" eaLnBrk="1" latinLnBrk="0" hangingPunct="1">
                        <a:defRPr sz="1800" b="1" kern="1200">
                          <a:solidFill>
                            <a:schemeClr val="lt1"/>
                          </a:solidFill>
                          <a:latin typeface="GE Inspira Sans"/>
                        </a:defRPr>
                      </a:lvl9pPr>
                    </a:lstStyle>
                    <a:p>
                      <a:pPr algn="l"/>
                      <a:r>
                        <a:rPr lang="en-US" sz="1200" u="none" dirty="0">
                          <a:latin typeface="GE Inspira" panose="020F0603030400020203" pitchFamily="34" charset="0"/>
                        </a:rPr>
                        <a:t>Closure</a:t>
                      </a:r>
                      <a:r>
                        <a:rPr lang="en-US" sz="1200" u="none" baseline="0" dirty="0">
                          <a:latin typeface="GE Inspira" panose="020F0603030400020203" pitchFamily="34" charset="0"/>
                        </a:rPr>
                        <a:t> Status/Date</a:t>
                      </a:r>
                      <a:endParaRPr lang="en-US" sz="1200" u="none" dirty="0">
                        <a:latin typeface="GE Inspira" panose="020F0603030400020203" pitchFamily="34" charset="0"/>
                      </a:endParaRPr>
                    </a:p>
                  </a:txBody>
                  <a:tcPr marL="80682" marR="80682" marT="40341" marB="4034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1B3B3"/>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dk1"/>
                          </a:solidFill>
                          <a:latin typeface="GE Inspira Sans"/>
                        </a:defRPr>
                      </a:lvl1pPr>
                      <a:lvl2pPr marL="457200" algn="l" defTabSz="914400" rtl="0" eaLnBrk="1" latinLnBrk="0" hangingPunct="1">
                        <a:defRPr sz="1800" kern="1200">
                          <a:solidFill>
                            <a:schemeClr val="dk1"/>
                          </a:solidFill>
                          <a:latin typeface="GE Inspira Sans"/>
                        </a:defRPr>
                      </a:lvl2pPr>
                      <a:lvl3pPr marL="914400" algn="l" defTabSz="914400" rtl="0" eaLnBrk="1" latinLnBrk="0" hangingPunct="1">
                        <a:defRPr sz="1800" kern="1200">
                          <a:solidFill>
                            <a:schemeClr val="dk1"/>
                          </a:solidFill>
                          <a:latin typeface="GE Inspira Sans"/>
                        </a:defRPr>
                      </a:lvl3pPr>
                      <a:lvl4pPr marL="1371600" algn="l" defTabSz="914400" rtl="0" eaLnBrk="1" latinLnBrk="0" hangingPunct="1">
                        <a:defRPr sz="1800" kern="1200">
                          <a:solidFill>
                            <a:schemeClr val="dk1"/>
                          </a:solidFill>
                          <a:latin typeface="GE Inspira Sans"/>
                        </a:defRPr>
                      </a:lvl4pPr>
                      <a:lvl5pPr marL="1828800" algn="l" defTabSz="914400" rtl="0" eaLnBrk="1" latinLnBrk="0" hangingPunct="1">
                        <a:defRPr sz="1800" kern="1200">
                          <a:solidFill>
                            <a:schemeClr val="dk1"/>
                          </a:solidFill>
                          <a:latin typeface="GE Inspira Sans"/>
                        </a:defRPr>
                      </a:lvl5pPr>
                      <a:lvl6pPr marL="2286000" algn="l" defTabSz="914400" rtl="0" eaLnBrk="1" latinLnBrk="0" hangingPunct="1">
                        <a:defRPr sz="1800" kern="1200">
                          <a:solidFill>
                            <a:schemeClr val="dk1"/>
                          </a:solidFill>
                          <a:latin typeface="GE Inspira Sans"/>
                        </a:defRPr>
                      </a:lvl6pPr>
                      <a:lvl7pPr marL="2743200" algn="l" defTabSz="914400" rtl="0" eaLnBrk="1" latinLnBrk="0" hangingPunct="1">
                        <a:defRPr sz="1800" kern="1200">
                          <a:solidFill>
                            <a:schemeClr val="dk1"/>
                          </a:solidFill>
                          <a:latin typeface="GE Inspira Sans"/>
                        </a:defRPr>
                      </a:lvl7pPr>
                      <a:lvl8pPr marL="3200400" algn="l" defTabSz="914400" rtl="0" eaLnBrk="1" latinLnBrk="0" hangingPunct="1">
                        <a:defRPr sz="1800" kern="1200">
                          <a:solidFill>
                            <a:schemeClr val="dk1"/>
                          </a:solidFill>
                          <a:latin typeface="GE Inspira Sans"/>
                        </a:defRPr>
                      </a:lvl8pPr>
                      <a:lvl9pPr marL="3657600" algn="l" defTabSz="914400" rtl="0" eaLnBrk="1" latinLnBrk="0" hangingPunct="1">
                        <a:defRPr sz="1800" kern="1200">
                          <a:solidFill>
                            <a:schemeClr val="dk1"/>
                          </a:solidFill>
                          <a:latin typeface="GE Inspira Sans"/>
                        </a:defRPr>
                      </a:lvl9pPr>
                    </a:lstStyle>
                    <a:p>
                      <a:pPr algn="l"/>
                      <a:r>
                        <a:rPr lang="en-US" sz="1200" dirty="0">
                          <a:latin typeface="GE Inspira" panose="020F0603030400020203" pitchFamily="34" charset="0"/>
                        </a:rPr>
                        <a:t>GE requirement for visual indicators anytime a tower height is adjusted from permitted height. </a:t>
                      </a:r>
                    </a:p>
                  </a:txBody>
                  <a:tcPr marL="80682" marR="80682" marT="40341" marB="4034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EB8">
                        <a:lumMod val="20000"/>
                        <a:lumOff val="80000"/>
                      </a:srgbClr>
                    </a:solidFill>
                  </a:tcPr>
                </a:tc>
                <a:tc>
                  <a:txBody>
                    <a:bodyPr/>
                    <a:lstStyle>
                      <a:lvl1pPr marL="0" algn="l" defTabSz="914400" rtl="0" eaLnBrk="1" latinLnBrk="0" hangingPunct="1">
                        <a:defRPr sz="1800" kern="1200">
                          <a:solidFill>
                            <a:schemeClr val="dk1"/>
                          </a:solidFill>
                          <a:latin typeface="GE Inspira Sans"/>
                        </a:defRPr>
                      </a:lvl1pPr>
                      <a:lvl2pPr marL="457200" algn="l" defTabSz="914400" rtl="0" eaLnBrk="1" latinLnBrk="0" hangingPunct="1">
                        <a:defRPr sz="1800" kern="1200">
                          <a:solidFill>
                            <a:schemeClr val="dk1"/>
                          </a:solidFill>
                          <a:latin typeface="GE Inspira Sans"/>
                        </a:defRPr>
                      </a:lvl2pPr>
                      <a:lvl3pPr marL="914400" algn="l" defTabSz="914400" rtl="0" eaLnBrk="1" latinLnBrk="0" hangingPunct="1">
                        <a:defRPr sz="1800" kern="1200">
                          <a:solidFill>
                            <a:schemeClr val="dk1"/>
                          </a:solidFill>
                          <a:latin typeface="GE Inspira Sans"/>
                        </a:defRPr>
                      </a:lvl3pPr>
                      <a:lvl4pPr marL="1371600" algn="l" defTabSz="914400" rtl="0" eaLnBrk="1" latinLnBrk="0" hangingPunct="1">
                        <a:defRPr sz="1800" kern="1200">
                          <a:solidFill>
                            <a:schemeClr val="dk1"/>
                          </a:solidFill>
                          <a:latin typeface="GE Inspira Sans"/>
                        </a:defRPr>
                      </a:lvl4pPr>
                      <a:lvl5pPr marL="1828800" algn="l" defTabSz="914400" rtl="0" eaLnBrk="1" latinLnBrk="0" hangingPunct="1">
                        <a:defRPr sz="1800" kern="1200">
                          <a:solidFill>
                            <a:schemeClr val="dk1"/>
                          </a:solidFill>
                          <a:latin typeface="GE Inspira Sans"/>
                        </a:defRPr>
                      </a:lvl5pPr>
                      <a:lvl6pPr marL="2286000" algn="l" defTabSz="914400" rtl="0" eaLnBrk="1" latinLnBrk="0" hangingPunct="1">
                        <a:defRPr sz="1800" kern="1200">
                          <a:solidFill>
                            <a:schemeClr val="dk1"/>
                          </a:solidFill>
                          <a:latin typeface="GE Inspira Sans"/>
                        </a:defRPr>
                      </a:lvl6pPr>
                      <a:lvl7pPr marL="2743200" algn="l" defTabSz="914400" rtl="0" eaLnBrk="1" latinLnBrk="0" hangingPunct="1">
                        <a:defRPr sz="1800" kern="1200">
                          <a:solidFill>
                            <a:schemeClr val="dk1"/>
                          </a:solidFill>
                          <a:latin typeface="GE Inspira Sans"/>
                        </a:defRPr>
                      </a:lvl7pPr>
                      <a:lvl8pPr marL="3200400" algn="l" defTabSz="914400" rtl="0" eaLnBrk="1" latinLnBrk="0" hangingPunct="1">
                        <a:defRPr sz="1800" kern="1200">
                          <a:solidFill>
                            <a:schemeClr val="dk1"/>
                          </a:solidFill>
                          <a:latin typeface="GE Inspira Sans"/>
                        </a:defRPr>
                      </a:lvl8pPr>
                      <a:lvl9pPr marL="3657600" algn="l" defTabSz="914400" rtl="0" eaLnBrk="1" latinLnBrk="0" hangingPunct="1">
                        <a:defRPr sz="1800" kern="1200">
                          <a:solidFill>
                            <a:schemeClr val="dk1"/>
                          </a:solidFill>
                          <a:latin typeface="GE Inspira Sans"/>
                        </a:defRPr>
                      </a:lvl9pPr>
                    </a:lstStyle>
                    <a:p>
                      <a:pPr algn="l"/>
                      <a:r>
                        <a:rPr lang="en-US" sz="1200" dirty="0">
                          <a:latin typeface="GE Inspira" panose="020F0603030400020203" pitchFamily="34" charset="0"/>
                        </a:rPr>
                        <a:t>John Im</a:t>
                      </a:r>
                    </a:p>
                  </a:txBody>
                  <a:tcPr marL="80682" marR="80682" marT="40341" marB="4034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EB8">
                        <a:lumMod val="20000"/>
                        <a:lumOff val="80000"/>
                      </a:srgbClr>
                    </a:solidFill>
                  </a:tcPr>
                </a:tc>
                <a:tc>
                  <a:txBody>
                    <a:bodyPr/>
                    <a:lstStyle>
                      <a:lvl1pPr marL="0" algn="l" defTabSz="914400" rtl="0" eaLnBrk="1" latinLnBrk="0" hangingPunct="1">
                        <a:defRPr sz="1800" kern="1200">
                          <a:solidFill>
                            <a:schemeClr val="dk1"/>
                          </a:solidFill>
                          <a:latin typeface="GE Inspira Sans"/>
                        </a:defRPr>
                      </a:lvl1pPr>
                      <a:lvl2pPr marL="457200" algn="l" defTabSz="914400" rtl="0" eaLnBrk="1" latinLnBrk="0" hangingPunct="1">
                        <a:defRPr sz="1800" kern="1200">
                          <a:solidFill>
                            <a:schemeClr val="dk1"/>
                          </a:solidFill>
                          <a:latin typeface="GE Inspira Sans"/>
                        </a:defRPr>
                      </a:lvl2pPr>
                      <a:lvl3pPr marL="914400" algn="l" defTabSz="914400" rtl="0" eaLnBrk="1" latinLnBrk="0" hangingPunct="1">
                        <a:defRPr sz="1800" kern="1200">
                          <a:solidFill>
                            <a:schemeClr val="dk1"/>
                          </a:solidFill>
                          <a:latin typeface="GE Inspira Sans"/>
                        </a:defRPr>
                      </a:lvl3pPr>
                      <a:lvl4pPr marL="1371600" algn="l" defTabSz="914400" rtl="0" eaLnBrk="1" latinLnBrk="0" hangingPunct="1">
                        <a:defRPr sz="1800" kern="1200">
                          <a:solidFill>
                            <a:schemeClr val="dk1"/>
                          </a:solidFill>
                          <a:latin typeface="GE Inspira Sans"/>
                        </a:defRPr>
                      </a:lvl4pPr>
                      <a:lvl5pPr marL="1828800" algn="l" defTabSz="914400" rtl="0" eaLnBrk="1" latinLnBrk="0" hangingPunct="1">
                        <a:defRPr sz="1800" kern="1200">
                          <a:solidFill>
                            <a:schemeClr val="dk1"/>
                          </a:solidFill>
                          <a:latin typeface="GE Inspira Sans"/>
                        </a:defRPr>
                      </a:lvl5pPr>
                      <a:lvl6pPr marL="2286000" algn="l" defTabSz="914400" rtl="0" eaLnBrk="1" latinLnBrk="0" hangingPunct="1">
                        <a:defRPr sz="1800" kern="1200">
                          <a:solidFill>
                            <a:schemeClr val="dk1"/>
                          </a:solidFill>
                          <a:latin typeface="GE Inspira Sans"/>
                        </a:defRPr>
                      </a:lvl6pPr>
                      <a:lvl7pPr marL="2743200" algn="l" defTabSz="914400" rtl="0" eaLnBrk="1" latinLnBrk="0" hangingPunct="1">
                        <a:defRPr sz="1800" kern="1200">
                          <a:solidFill>
                            <a:schemeClr val="dk1"/>
                          </a:solidFill>
                          <a:latin typeface="GE Inspira Sans"/>
                        </a:defRPr>
                      </a:lvl7pPr>
                      <a:lvl8pPr marL="3200400" algn="l" defTabSz="914400" rtl="0" eaLnBrk="1" latinLnBrk="0" hangingPunct="1">
                        <a:defRPr sz="1800" kern="1200">
                          <a:solidFill>
                            <a:schemeClr val="dk1"/>
                          </a:solidFill>
                          <a:latin typeface="GE Inspira Sans"/>
                        </a:defRPr>
                      </a:lvl8pPr>
                      <a:lvl9pPr marL="3657600" algn="l" defTabSz="914400" rtl="0" eaLnBrk="1" latinLnBrk="0" hangingPunct="1">
                        <a:defRPr sz="1800" kern="1200">
                          <a:solidFill>
                            <a:schemeClr val="dk1"/>
                          </a:solidFill>
                          <a:latin typeface="GE Inspira Sans"/>
                        </a:defRPr>
                      </a:lvl9pPr>
                    </a:lstStyle>
                    <a:p>
                      <a:pPr algn="l"/>
                      <a:r>
                        <a:rPr lang="en-US" sz="1200" dirty="0">
                          <a:latin typeface="GE Inspira" panose="020F0603030400020203" pitchFamily="34" charset="0"/>
                        </a:rPr>
                        <a:t>Oct 2020</a:t>
                      </a:r>
                    </a:p>
                  </a:txBody>
                  <a:tcPr marL="80682" marR="80682" marT="40341" marB="4034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EB8">
                        <a:lumMod val="20000"/>
                        <a:lumOff val="80000"/>
                      </a:srgbClr>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dk1"/>
                          </a:solidFill>
                          <a:latin typeface="GE Inspira Sans"/>
                        </a:defRPr>
                      </a:lvl1pPr>
                      <a:lvl2pPr marL="457200" algn="l" defTabSz="914400" rtl="0" eaLnBrk="1" latinLnBrk="0" hangingPunct="1">
                        <a:defRPr sz="1800" kern="1200">
                          <a:solidFill>
                            <a:schemeClr val="dk1"/>
                          </a:solidFill>
                          <a:latin typeface="GE Inspira Sans"/>
                        </a:defRPr>
                      </a:lvl2pPr>
                      <a:lvl3pPr marL="914400" algn="l" defTabSz="914400" rtl="0" eaLnBrk="1" latinLnBrk="0" hangingPunct="1">
                        <a:defRPr sz="1800" kern="1200">
                          <a:solidFill>
                            <a:schemeClr val="dk1"/>
                          </a:solidFill>
                          <a:latin typeface="GE Inspira Sans"/>
                        </a:defRPr>
                      </a:lvl3pPr>
                      <a:lvl4pPr marL="1371600" algn="l" defTabSz="914400" rtl="0" eaLnBrk="1" latinLnBrk="0" hangingPunct="1">
                        <a:defRPr sz="1800" kern="1200">
                          <a:solidFill>
                            <a:schemeClr val="dk1"/>
                          </a:solidFill>
                          <a:latin typeface="GE Inspira Sans"/>
                        </a:defRPr>
                      </a:lvl4pPr>
                      <a:lvl5pPr marL="1828800" algn="l" defTabSz="914400" rtl="0" eaLnBrk="1" latinLnBrk="0" hangingPunct="1">
                        <a:defRPr sz="1800" kern="1200">
                          <a:solidFill>
                            <a:schemeClr val="dk1"/>
                          </a:solidFill>
                          <a:latin typeface="GE Inspira Sans"/>
                        </a:defRPr>
                      </a:lvl5pPr>
                      <a:lvl6pPr marL="2286000" algn="l" defTabSz="914400" rtl="0" eaLnBrk="1" latinLnBrk="0" hangingPunct="1">
                        <a:defRPr sz="1800" kern="1200">
                          <a:solidFill>
                            <a:schemeClr val="dk1"/>
                          </a:solidFill>
                          <a:latin typeface="GE Inspira Sans"/>
                        </a:defRPr>
                      </a:lvl6pPr>
                      <a:lvl7pPr marL="2743200" algn="l" defTabSz="914400" rtl="0" eaLnBrk="1" latinLnBrk="0" hangingPunct="1">
                        <a:defRPr sz="1800" kern="1200">
                          <a:solidFill>
                            <a:schemeClr val="dk1"/>
                          </a:solidFill>
                          <a:latin typeface="GE Inspira Sans"/>
                        </a:defRPr>
                      </a:lvl7pPr>
                      <a:lvl8pPr marL="3200400" algn="l" defTabSz="914400" rtl="0" eaLnBrk="1" latinLnBrk="0" hangingPunct="1">
                        <a:defRPr sz="1800" kern="1200">
                          <a:solidFill>
                            <a:schemeClr val="dk1"/>
                          </a:solidFill>
                          <a:latin typeface="GE Inspira Sans"/>
                        </a:defRPr>
                      </a:lvl8pPr>
                      <a:lvl9pPr marL="3657600" algn="l" defTabSz="914400" rtl="0" eaLnBrk="1" latinLnBrk="0" hangingPunct="1">
                        <a:defRPr sz="1800" kern="1200">
                          <a:solidFill>
                            <a:schemeClr val="dk1"/>
                          </a:solidFill>
                          <a:latin typeface="GE Inspira Sans"/>
                        </a:defRPr>
                      </a:lvl9pPr>
                    </a:lstStyle>
                    <a:p>
                      <a:pPr algn="l"/>
                      <a:r>
                        <a:rPr lang="en-US" sz="1200" dirty="0">
                          <a:latin typeface="GE Inspira" panose="020F0603030400020203" pitchFamily="34" charset="0"/>
                        </a:rPr>
                        <a:t>GE Quality EHS team to evaluate bridge hit SODM to determine potential additional defenses.</a:t>
                      </a:r>
                    </a:p>
                  </a:txBody>
                  <a:tcPr marL="80682" marR="80682" marT="40341" marB="4034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EB8">
                        <a:tint val="20000"/>
                      </a:srgbClr>
                    </a:solidFill>
                  </a:tcPr>
                </a:tc>
                <a:tc>
                  <a:txBody>
                    <a:bodyPr/>
                    <a:lstStyle>
                      <a:lvl1pPr marL="0" algn="l" defTabSz="914400" rtl="0" eaLnBrk="1" latinLnBrk="0" hangingPunct="1">
                        <a:defRPr sz="1800" kern="1200">
                          <a:solidFill>
                            <a:schemeClr val="dk1"/>
                          </a:solidFill>
                          <a:latin typeface="GE Inspira Sans"/>
                        </a:defRPr>
                      </a:lvl1pPr>
                      <a:lvl2pPr marL="457200" algn="l" defTabSz="914400" rtl="0" eaLnBrk="1" latinLnBrk="0" hangingPunct="1">
                        <a:defRPr sz="1800" kern="1200">
                          <a:solidFill>
                            <a:schemeClr val="dk1"/>
                          </a:solidFill>
                          <a:latin typeface="GE Inspira Sans"/>
                        </a:defRPr>
                      </a:lvl2pPr>
                      <a:lvl3pPr marL="914400" algn="l" defTabSz="914400" rtl="0" eaLnBrk="1" latinLnBrk="0" hangingPunct="1">
                        <a:defRPr sz="1800" kern="1200">
                          <a:solidFill>
                            <a:schemeClr val="dk1"/>
                          </a:solidFill>
                          <a:latin typeface="GE Inspira Sans"/>
                        </a:defRPr>
                      </a:lvl3pPr>
                      <a:lvl4pPr marL="1371600" algn="l" defTabSz="914400" rtl="0" eaLnBrk="1" latinLnBrk="0" hangingPunct="1">
                        <a:defRPr sz="1800" kern="1200">
                          <a:solidFill>
                            <a:schemeClr val="dk1"/>
                          </a:solidFill>
                          <a:latin typeface="GE Inspira Sans"/>
                        </a:defRPr>
                      </a:lvl4pPr>
                      <a:lvl5pPr marL="1828800" algn="l" defTabSz="914400" rtl="0" eaLnBrk="1" latinLnBrk="0" hangingPunct="1">
                        <a:defRPr sz="1800" kern="1200">
                          <a:solidFill>
                            <a:schemeClr val="dk1"/>
                          </a:solidFill>
                          <a:latin typeface="GE Inspira Sans"/>
                        </a:defRPr>
                      </a:lvl5pPr>
                      <a:lvl6pPr marL="2286000" algn="l" defTabSz="914400" rtl="0" eaLnBrk="1" latinLnBrk="0" hangingPunct="1">
                        <a:defRPr sz="1800" kern="1200">
                          <a:solidFill>
                            <a:schemeClr val="dk1"/>
                          </a:solidFill>
                          <a:latin typeface="GE Inspira Sans"/>
                        </a:defRPr>
                      </a:lvl6pPr>
                      <a:lvl7pPr marL="2743200" algn="l" defTabSz="914400" rtl="0" eaLnBrk="1" latinLnBrk="0" hangingPunct="1">
                        <a:defRPr sz="1800" kern="1200">
                          <a:solidFill>
                            <a:schemeClr val="dk1"/>
                          </a:solidFill>
                          <a:latin typeface="GE Inspira Sans"/>
                        </a:defRPr>
                      </a:lvl7pPr>
                      <a:lvl8pPr marL="3200400" algn="l" defTabSz="914400" rtl="0" eaLnBrk="1" latinLnBrk="0" hangingPunct="1">
                        <a:defRPr sz="1800" kern="1200">
                          <a:solidFill>
                            <a:schemeClr val="dk1"/>
                          </a:solidFill>
                          <a:latin typeface="GE Inspira Sans"/>
                        </a:defRPr>
                      </a:lvl8pPr>
                      <a:lvl9pPr marL="3657600" algn="l" defTabSz="914400" rtl="0" eaLnBrk="1" latinLnBrk="0" hangingPunct="1">
                        <a:defRPr sz="1800" kern="1200">
                          <a:solidFill>
                            <a:schemeClr val="dk1"/>
                          </a:solidFill>
                          <a:latin typeface="GE Inspira Sans"/>
                        </a:defRPr>
                      </a:lvl9pPr>
                    </a:lstStyle>
                    <a:p>
                      <a:pPr algn="l"/>
                      <a:r>
                        <a:rPr lang="en-US" sz="1200" dirty="0">
                          <a:latin typeface="GE Inspira" panose="020F0603030400020203" pitchFamily="34" charset="0"/>
                        </a:rPr>
                        <a:t>John Im</a:t>
                      </a:r>
                    </a:p>
                  </a:txBody>
                  <a:tcPr marL="80682" marR="80682" marT="40341" marB="4034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EB8">
                        <a:tint val="20000"/>
                      </a:srgbClr>
                    </a:solidFill>
                  </a:tcPr>
                </a:tc>
                <a:tc>
                  <a:txBody>
                    <a:bodyPr/>
                    <a:lstStyle>
                      <a:lvl1pPr marL="0" algn="l" defTabSz="914400" rtl="0" eaLnBrk="1" latinLnBrk="0" hangingPunct="1">
                        <a:defRPr sz="1800" kern="1200">
                          <a:solidFill>
                            <a:schemeClr val="dk1"/>
                          </a:solidFill>
                          <a:latin typeface="GE Inspira Sans"/>
                        </a:defRPr>
                      </a:lvl1pPr>
                      <a:lvl2pPr marL="457200" algn="l" defTabSz="914400" rtl="0" eaLnBrk="1" latinLnBrk="0" hangingPunct="1">
                        <a:defRPr sz="1800" kern="1200">
                          <a:solidFill>
                            <a:schemeClr val="dk1"/>
                          </a:solidFill>
                          <a:latin typeface="GE Inspira Sans"/>
                        </a:defRPr>
                      </a:lvl2pPr>
                      <a:lvl3pPr marL="914400" algn="l" defTabSz="914400" rtl="0" eaLnBrk="1" latinLnBrk="0" hangingPunct="1">
                        <a:defRPr sz="1800" kern="1200">
                          <a:solidFill>
                            <a:schemeClr val="dk1"/>
                          </a:solidFill>
                          <a:latin typeface="GE Inspira Sans"/>
                        </a:defRPr>
                      </a:lvl3pPr>
                      <a:lvl4pPr marL="1371600" algn="l" defTabSz="914400" rtl="0" eaLnBrk="1" latinLnBrk="0" hangingPunct="1">
                        <a:defRPr sz="1800" kern="1200">
                          <a:solidFill>
                            <a:schemeClr val="dk1"/>
                          </a:solidFill>
                          <a:latin typeface="GE Inspira Sans"/>
                        </a:defRPr>
                      </a:lvl4pPr>
                      <a:lvl5pPr marL="1828800" algn="l" defTabSz="914400" rtl="0" eaLnBrk="1" latinLnBrk="0" hangingPunct="1">
                        <a:defRPr sz="1800" kern="1200">
                          <a:solidFill>
                            <a:schemeClr val="dk1"/>
                          </a:solidFill>
                          <a:latin typeface="GE Inspira Sans"/>
                        </a:defRPr>
                      </a:lvl5pPr>
                      <a:lvl6pPr marL="2286000" algn="l" defTabSz="914400" rtl="0" eaLnBrk="1" latinLnBrk="0" hangingPunct="1">
                        <a:defRPr sz="1800" kern="1200">
                          <a:solidFill>
                            <a:schemeClr val="dk1"/>
                          </a:solidFill>
                          <a:latin typeface="GE Inspira Sans"/>
                        </a:defRPr>
                      </a:lvl6pPr>
                      <a:lvl7pPr marL="2743200" algn="l" defTabSz="914400" rtl="0" eaLnBrk="1" latinLnBrk="0" hangingPunct="1">
                        <a:defRPr sz="1800" kern="1200">
                          <a:solidFill>
                            <a:schemeClr val="dk1"/>
                          </a:solidFill>
                          <a:latin typeface="GE Inspira Sans"/>
                        </a:defRPr>
                      </a:lvl7pPr>
                      <a:lvl8pPr marL="3200400" algn="l" defTabSz="914400" rtl="0" eaLnBrk="1" latinLnBrk="0" hangingPunct="1">
                        <a:defRPr sz="1800" kern="1200">
                          <a:solidFill>
                            <a:schemeClr val="dk1"/>
                          </a:solidFill>
                          <a:latin typeface="GE Inspira Sans"/>
                        </a:defRPr>
                      </a:lvl8pPr>
                      <a:lvl9pPr marL="3657600" algn="l" defTabSz="914400" rtl="0" eaLnBrk="1" latinLnBrk="0" hangingPunct="1">
                        <a:defRPr sz="1800" kern="1200">
                          <a:solidFill>
                            <a:schemeClr val="dk1"/>
                          </a:solidFill>
                          <a:latin typeface="GE Inspira Sans"/>
                        </a:defRPr>
                      </a:lvl9pPr>
                    </a:lstStyle>
                    <a:p>
                      <a:pPr algn="l"/>
                      <a:r>
                        <a:rPr lang="en-US" sz="1200" dirty="0">
                          <a:latin typeface="GE Inspira" panose="020F0603030400020203" pitchFamily="34" charset="0"/>
                        </a:rPr>
                        <a:t>Sept 2020</a:t>
                      </a:r>
                    </a:p>
                  </a:txBody>
                  <a:tcPr marL="80682" marR="80682" marT="40341" marB="4034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EB8">
                        <a:tint val="20000"/>
                      </a:srgbClr>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dk1"/>
                          </a:solidFill>
                          <a:latin typeface="GE Inspira Sans"/>
                        </a:defRPr>
                      </a:lvl1pPr>
                      <a:lvl2pPr marL="457200" algn="l" defTabSz="914400" rtl="0" eaLnBrk="1" latinLnBrk="0" hangingPunct="1">
                        <a:defRPr sz="1800" kern="1200">
                          <a:solidFill>
                            <a:schemeClr val="dk1"/>
                          </a:solidFill>
                          <a:latin typeface="GE Inspira Sans"/>
                        </a:defRPr>
                      </a:lvl2pPr>
                      <a:lvl3pPr marL="914400" algn="l" defTabSz="914400" rtl="0" eaLnBrk="1" latinLnBrk="0" hangingPunct="1">
                        <a:defRPr sz="1800" kern="1200">
                          <a:solidFill>
                            <a:schemeClr val="dk1"/>
                          </a:solidFill>
                          <a:latin typeface="GE Inspira Sans"/>
                        </a:defRPr>
                      </a:lvl3pPr>
                      <a:lvl4pPr marL="1371600" algn="l" defTabSz="914400" rtl="0" eaLnBrk="1" latinLnBrk="0" hangingPunct="1">
                        <a:defRPr sz="1800" kern="1200">
                          <a:solidFill>
                            <a:schemeClr val="dk1"/>
                          </a:solidFill>
                          <a:latin typeface="GE Inspira Sans"/>
                        </a:defRPr>
                      </a:lvl4pPr>
                      <a:lvl5pPr marL="1828800" algn="l" defTabSz="914400" rtl="0" eaLnBrk="1" latinLnBrk="0" hangingPunct="1">
                        <a:defRPr sz="1800" kern="1200">
                          <a:solidFill>
                            <a:schemeClr val="dk1"/>
                          </a:solidFill>
                          <a:latin typeface="GE Inspira Sans"/>
                        </a:defRPr>
                      </a:lvl5pPr>
                      <a:lvl6pPr marL="2286000" algn="l" defTabSz="914400" rtl="0" eaLnBrk="1" latinLnBrk="0" hangingPunct="1">
                        <a:defRPr sz="1800" kern="1200">
                          <a:solidFill>
                            <a:schemeClr val="dk1"/>
                          </a:solidFill>
                          <a:latin typeface="GE Inspira Sans"/>
                        </a:defRPr>
                      </a:lvl6pPr>
                      <a:lvl7pPr marL="2743200" algn="l" defTabSz="914400" rtl="0" eaLnBrk="1" latinLnBrk="0" hangingPunct="1">
                        <a:defRPr sz="1800" kern="1200">
                          <a:solidFill>
                            <a:schemeClr val="dk1"/>
                          </a:solidFill>
                          <a:latin typeface="GE Inspira Sans"/>
                        </a:defRPr>
                      </a:lvl7pPr>
                      <a:lvl8pPr marL="3200400" algn="l" defTabSz="914400" rtl="0" eaLnBrk="1" latinLnBrk="0" hangingPunct="1">
                        <a:defRPr sz="1800" kern="1200">
                          <a:solidFill>
                            <a:schemeClr val="dk1"/>
                          </a:solidFill>
                          <a:latin typeface="GE Inspira Sans"/>
                        </a:defRPr>
                      </a:lvl8pPr>
                      <a:lvl9pPr marL="3657600" algn="l" defTabSz="914400" rtl="0" eaLnBrk="1" latinLnBrk="0" hangingPunct="1">
                        <a:defRPr sz="1800" kern="1200">
                          <a:solidFill>
                            <a:schemeClr val="dk1"/>
                          </a:solidFill>
                          <a:latin typeface="GE Inspira Sans"/>
                        </a:defRPr>
                      </a:lvl9pPr>
                    </a:lstStyle>
                    <a:p>
                      <a:pPr algn="l"/>
                      <a:r>
                        <a:rPr lang="en-US" sz="1200" dirty="0">
                          <a:latin typeface="GE Inspira" panose="020F0603030400020203" pitchFamily="34" charset="0"/>
                        </a:rPr>
                        <a:t>Pursue pilot test of technology solutions (such as Lidar)</a:t>
                      </a:r>
                    </a:p>
                  </a:txBody>
                  <a:tcPr marL="80682" marR="80682" marT="40341" marB="4034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EB8">
                        <a:lumMod val="20000"/>
                        <a:lumOff val="80000"/>
                      </a:srgbClr>
                    </a:solidFill>
                  </a:tcPr>
                </a:tc>
                <a:tc>
                  <a:txBody>
                    <a:bodyPr/>
                    <a:lstStyle>
                      <a:lvl1pPr marL="0" algn="l" defTabSz="914400" rtl="0" eaLnBrk="1" latinLnBrk="0" hangingPunct="1">
                        <a:defRPr sz="1800" kern="1200">
                          <a:solidFill>
                            <a:schemeClr val="dk1"/>
                          </a:solidFill>
                          <a:latin typeface="GE Inspira Sans"/>
                        </a:defRPr>
                      </a:lvl1pPr>
                      <a:lvl2pPr marL="457200" algn="l" defTabSz="914400" rtl="0" eaLnBrk="1" latinLnBrk="0" hangingPunct="1">
                        <a:defRPr sz="1800" kern="1200">
                          <a:solidFill>
                            <a:schemeClr val="dk1"/>
                          </a:solidFill>
                          <a:latin typeface="GE Inspira Sans"/>
                        </a:defRPr>
                      </a:lvl2pPr>
                      <a:lvl3pPr marL="914400" algn="l" defTabSz="914400" rtl="0" eaLnBrk="1" latinLnBrk="0" hangingPunct="1">
                        <a:defRPr sz="1800" kern="1200">
                          <a:solidFill>
                            <a:schemeClr val="dk1"/>
                          </a:solidFill>
                          <a:latin typeface="GE Inspira Sans"/>
                        </a:defRPr>
                      </a:lvl3pPr>
                      <a:lvl4pPr marL="1371600" algn="l" defTabSz="914400" rtl="0" eaLnBrk="1" latinLnBrk="0" hangingPunct="1">
                        <a:defRPr sz="1800" kern="1200">
                          <a:solidFill>
                            <a:schemeClr val="dk1"/>
                          </a:solidFill>
                          <a:latin typeface="GE Inspira Sans"/>
                        </a:defRPr>
                      </a:lvl4pPr>
                      <a:lvl5pPr marL="1828800" algn="l" defTabSz="914400" rtl="0" eaLnBrk="1" latinLnBrk="0" hangingPunct="1">
                        <a:defRPr sz="1800" kern="1200">
                          <a:solidFill>
                            <a:schemeClr val="dk1"/>
                          </a:solidFill>
                          <a:latin typeface="GE Inspira Sans"/>
                        </a:defRPr>
                      </a:lvl5pPr>
                      <a:lvl6pPr marL="2286000" algn="l" defTabSz="914400" rtl="0" eaLnBrk="1" latinLnBrk="0" hangingPunct="1">
                        <a:defRPr sz="1800" kern="1200">
                          <a:solidFill>
                            <a:schemeClr val="dk1"/>
                          </a:solidFill>
                          <a:latin typeface="GE Inspira Sans"/>
                        </a:defRPr>
                      </a:lvl6pPr>
                      <a:lvl7pPr marL="2743200" algn="l" defTabSz="914400" rtl="0" eaLnBrk="1" latinLnBrk="0" hangingPunct="1">
                        <a:defRPr sz="1800" kern="1200">
                          <a:solidFill>
                            <a:schemeClr val="dk1"/>
                          </a:solidFill>
                          <a:latin typeface="GE Inspira Sans"/>
                        </a:defRPr>
                      </a:lvl7pPr>
                      <a:lvl8pPr marL="3200400" algn="l" defTabSz="914400" rtl="0" eaLnBrk="1" latinLnBrk="0" hangingPunct="1">
                        <a:defRPr sz="1800" kern="1200">
                          <a:solidFill>
                            <a:schemeClr val="dk1"/>
                          </a:solidFill>
                          <a:latin typeface="GE Inspira Sans"/>
                        </a:defRPr>
                      </a:lvl8pPr>
                      <a:lvl9pPr marL="3657600" algn="l" defTabSz="914400" rtl="0" eaLnBrk="1" latinLnBrk="0" hangingPunct="1">
                        <a:defRPr sz="1800" kern="1200">
                          <a:solidFill>
                            <a:schemeClr val="dk1"/>
                          </a:solidFill>
                          <a:latin typeface="GE Inspira Sans"/>
                        </a:defRPr>
                      </a:lvl9pPr>
                    </a:lstStyle>
                    <a:p>
                      <a:pPr algn="l"/>
                      <a:r>
                        <a:rPr lang="en-US" sz="1200" dirty="0">
                          <a:latin typeface="GE Inspira" panose="020F0603030400020203" pitchFamily="34" charset="0"/>
                        </a:rPr>
                        <a:t>John Im</a:t>
                      </a:r>
                    </a:p>
                  </a:txBody>
                  <a:tcPr marL="80682" marR="80682" marT="40341" marB="4034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EB8">
                        <a:lumMod val="20000"/>
                        <a:lumOff val="80000"/>
                      </a:srgbClr>
                    </a:solidFill>
                  </a:tcPr>
                </a:tc>
                <a:tc>
                  <a:txBody>
                    <a:bodyPr/>
                    <a:lstStyle>
                      <a:lvl1pPr marL="0" algn="l" defTabSz="914400" rtl="0" eaLnBrk="1" latinLnBrk="0" hangingPunct="1">
                        <a:defRPr sz="1800" kern="1200">
                          <a:solidFill>
                            <a:schemeClr val="dk1"/>
                          </a:solidFill>
                          <a:latin typeface="GE Inspira Sans"/>
                        </a:defRPr>
                      </a:lvl1pPr>
                      <a:lvl2pPr marL="457200" algn="l" defTabSz="914400" rtl="0" eaLnBrk="1" latinLnBrk="0" hangingPunct="1">
                        <a:defRPr sz="1800" kern="1200">
                          <a:solidFill>
                            <a:schemeClr val="dk1"/>
                          </a:solidFill>
                          <a:latin typeface="GE Inspira Sans"/>
                        </a:defRPr>
                      </a:lvl2pPr>
                      <a:lvl3pPr marL="914400" algn="l" defTabSz="914400" rtl="0" eaLnBrk="1" latinLnBrk="0" hangingPunct="1">
                        <a:defRPr sz="1800" kern="1200">
                          <a:solidFill>
                            <a:schemeClr val="dk1"/>
                          </a:solidFill>
                          <a:latin typeface="GE Inspira Sans"/>
                        </a:defRPr>
                      </a:lvl3pPr>
                      <a:lvl4pPr marL="1371600" algn="l" defTabSz="914400" rtl="0" eaLnBrk="1" latinLnBrk="0" hangingPunct="1">
                        <a:defRPr sz="1800" kern="1200">
                          <a:solidFill>
                            <a:schemeClr val="dk1"/>
                          </a:solidFill>
                          <a:latin typeface="GE Inspira Sans"/>
                        </a:defRPr>
                      </a:lvl4pPr>
                      <a:lvl5pPr marL="1828800" algn="l" defTabSz="914400" rtl="0" eaLnBrk="1" latinLnBrk="0" hangingPunct="1">
                        <a:defRPr sz="1800" kern="1200">
                          <a:solidFill>
                            <a:schemeClr val="dk1"/>
                          </a:solidFill>
                          <a:latin typeface="GE Inspira Sans"/>
                        </a:defRPr>
                      </a:lvl5pPr>
                      <a:lvl6pPr marL="2286000" algn="l" defTabSz="914400" rtl="0" eaLnBrk="1" latinLnBrk="0" hangingPunct="1">
                        <a:defRPr sz="1800" kern="1200">
                          <a:solidFill>
                            <a:schemeClr val="dk1"/>
                          </a:solidFill>
                          <a:latin typeface="GE Inspira Sans"/>
                        </a:defRPr>
                      </a:lvl6pPr>
                      <a:lvl7pPr marL="2743200" algn="l" defTabSz="914400" rtl="0" eaLnBrk="1" latinLnBrk="0" hangingPunct="1">
                        <a:defRPr sz="1800" kern="1200">
                          <a:solidFill>
                            <a:schemeClr val="dk1"/>
                          </a:solidFill>
                          <a:latin typeface="GE Inspira Sans"/>
                        </a:defRPr>
                      </a:lvl7pPr>
                      <a:lvl8pPr marL="3200400" algn="l" defTabSz="914400" rtl="0" eaLnBrk="1" latinLnBrk="0" hangingPunct="1">
                        <a:defRPr sz="1800" kern="1200">
                          <a:solidFill>
                            <a:schemeClr val="dk1"/>
                          </a:solidFill>
                          <a:latin typeface="GE Inspira Sans"/>
                        </a:defRPr>
                      </a:lvl8pPr>
                      <a:lvl9pPr marL="3657600" algn="l" defTabSz="914400" rtl="0" eaLnBrk="1" latinLnBrk="0" hangingPunct="1">
                        <a:defRPr sz="1800" kern="1200">
                          <a:solidFill>
                            <a:schemeClr val="dk1"/>
                          </a:solidFill>
                          <a:latin typeface="GE Inspira Sans"/>
                        </a:defRPr>
                      </a:lvl9pPr>
                    </a:lstStyle>
                    <a:p>
                      <a:pPr algn="l"/>
                      <a:r>
                        <a:rPr lang="en-US" sz="1200" dirty="0">
                          <a:latin typeface="GE Inspira" panose="020F0603030400020203" pitchFamily="34" charset="0"/>
                        </a:rPr>
                        <a:t>1</a:t>
                      </a:r>
                      <a:r>
                        <a:rPr lang="en-US" sz="1200" baseline="30000" dirty="0">
                          <a:latin typeface="GE Inspira" panose="020F0603030400020203" pitchFamily="34" charset="0"/>
                        </a:rPr>
                        <a:t>st</a:t>
                      </a:r>
                      <a:r>
                        <a:rPr lang="en-US" sz="1200" dirty="0">
                          <a:latin typeface="GE Inspira" panose="020F0603030400020203" pitchFamily="34" charset="0"/>
                        </a:rPr>
                        <a:t> QTR 2021</a:t>
                      </a:r>
                    </a:p>
                  </a:txBody>
                  <a:tcPr marL="80682" marR="80682" marT="40341" marB="4034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EB8">
                        <a:lumMod val="20000"/>
                        <a:lumOff val="80000"/>
                      </a:srgbClr>
                    </a:solidFill>
                  </a:tcPr>
                </a:tc>
                <a:extLst>
                  <a:ext uri="{0D108BD9-81ED-4DB2-BD59-A6C34878D82A}">
                    <a16:rowId xmlns:a16="http://schemas.microsoft.com/office/drawing/2014/main" val="1753578822"/>
                  </a:ext>
                </a:extLst>
              </a:tr>
            </a:tbl>
          </a:graphicData>
        </a:graphic>
      </p:graphicFrame>
      <p:graphicFrame>
        <p:nvGraphicFramePr>
          <p:cNvPr id="22" name="Table 21">
            <a:extLst>
              <a:ext uri="{FF2B5EF4-FFF2-40B4-BE49-F238E27FC236}">
                <a16:creationId xmlns:a16="http://schemas.microsoft.com/office/drawing/2014/main" id="{4CD0545A-E7ED-4D72-907A-E79567ED8040}"/>
              </a:ext>
            </a:extLst>
          </p:cNvPr>
          <p:cNvGraphicFramePr>
            <a:graphicFrameLocks noGrp="1"/>
          </p:cNvGraphicFramePr>
          <p:nvPr>
            <p:extLst>
              <p:ext uri="{D42A27DB-BD31-4B8C-83A1-F6EECF244321}">
                <p14:modId xmlns:p14="http://schemas.microsoft.com/office/powerpoint/2010/main" val="1243662161"/>
              </p:ext>
            </p:extLst>
          </p:nvPr>
        </p:nvGraphicFramePr>
        <p:xfrm>
          <a:off x="122983" y="678951"/>
          <a:ext cx="8935292" cy="1059627"/>
        </p:xfrm>
        <a:graphic>
          <a:graphicData uri="http://schemas.openxmlformats.org/drawingml/2006/table">
            <a:tbl>
              <a:tblPr firstRow="1" bandRow="1"/>
              <a:tblGrid>
                <a:gridCol w="3263013">
                  <a:extLst>
                    <a:ext uri="{9D8B030D-6E8A-4147-A177-3AD203B41FA5}">
                      <a16:colId xmlns:a16="http://schemas.microsoft.com/office/drawing/2014/main" val="20000"/>
                    </a:ext>
                  </a:extLst>
                </a:gridCol>
                <a:gridCol w="2417275">
                  <a:extLst>
                    <a:ext uri="{9D8B030D-6E8A-4147-A177-3AD203B41FA5}">
                      <a16:colId xmlns:a16="http://schemas.microsoft.com/office/drawing/2014/main" val="20001"/>
                    </a:ext>
                  </a:extLst>
                </a:gridCol>
                <a:gridCol w="3255004">
                  <a:extLst>
                    <a:ext uri="{9D8B030D-6E8A-4147-A177-3AD203B41FA5}">
                      <a16:colId xmlns:a16="http://schemas.microsoft.com/office/drawing/2014/main" val="20003"/>
                    </a:ext>
                  </a:extLst>
                </a:gridCol>
              </a:tblGrid>
              <a:tr h="268941">
                <a:tc>
                  <a:txBody>
                    <a:bodyPr/>
                    <a:lstStyle>
                      <a:lvl1pPr marL="0" algn="l" defTabSz="914400" rtl="0" eaLnBrk="1" latinLnBrk="0" hangingPunct="1">
                        <a:defRPr sz="1800" b="1" kern="1200">
                          <a:solidFill>
                            <a:schemeClr val="lt1"/>
                          </a:solidFill>
                          <a:latin typeface="GE Inspira Sans"/>
                        </a:defRPr>
                      </a:lvl1pPr>
                      <a:lvl2pPr marL="457200" algn="l" defTabSz="914400" rtl="0" eaLnBrk="1" latinLnBrk="0" hangingPunct="1">
                        <a:defRPr sz="1800" b="1" kern="1200">
                          <a:solidFill>
                            <a:schemeClr val="lt1"/>
                          </a:solidFill>
                          <a:latin typeface="GE Inspira Sans"/>
                        </a:defRPr>
                      </a:lvl2pPr>
                      <a:lvl3pPr marL="914400" algn="l" defTabSz="914400" rtl="0" eaLnBrk="1" latinLnBrk="0" hangingPunct="1">
                        <a:defRPr sz="1800" b="1" kern="1200">
                          <a:solidFill>
                            <a:schemeClr val="lt1"/>
                          </a:solidFill>
                          <a:latin typeface="GE Inspira Sans"/>
                        </a:defRPr>
                      </a:lvl3pPr>
                      <a:lvl4pPr marL="1371600" algn="l" defTabSz="914400" rtl="0" eaLnBrk="1" latinLnBrk="0" hangingPunct="1">
                        <a:defRPr sz="1800" b="1" kern="1200">
                          <a:solidFill>
                            <a:schemeClr val="lt1"/>
                          </a:solidFill>
                          <a:latin typeface="GE Inspira Sans"/>
                        </a:defRPr>
                      </a:lvl4pPr>
                      <a:lvl5pPr marL="1828800" algn="l" defTabSz="914400" rtl="0" eaLnBrk="1" latinLnBrk="0" hangingPunct="1">
                        <a:defRPr sz="1800" b="1" kern="1200">
                          <a:solidFill>
                            <a:schemeClr val="lt1"/>
                          </a:solidFill>
                          <a:latin typeface="GE Inspira Sans"/>
                        </a:defRPr>
                      </a:lvl5pPr>
                      <a:lvl6pPr marL="2286000" algn="l" defTabSz="914400" rtl="0" eaLnBrk="1" latinLnBrk="0" hangingPunct="1">
                        <a:defRPr sz="1800" b="1" kern="1200">
                          <a:solidFill>
                            <a:schemeClr val="lt1"/>
                          </a:solidFill>
                          <a:latin typeface="GE Inspira Sans"/>
                        </a:defRPr>
                      </a:lvl6pPr>
                      <a:lvl7pPr marL="2743200" algn="l" defTabSz="914400" rtl="0" eaLnBrk="1" latinLnBrk="0" hangingPunct="1">
                        <a:defRPr sz="1800" b="1" kern="1200">
                          <a:solidFill>
                            <a:schemeClr val="lt1"/>
                          </a:solidFill>
                          <a:latin typeface="GE Inspira Sans"/>
                        </a:defRPr>
                      </a:lvl7pPr>
                      <a:lvl8pPr marL="3200400" algn="l" defTabSz="914400" rtl="0" eaLnBrk="1" latinLnBrk="0" hangingPunct="1">
                        <a:defRPr sz="1800" b="1" kern="1200">
                          <a:solidFill>
                            <a:schemeClr val="lt1"/>
                          </a:solidFill>
                          <a:latin typeface="GE Inspira Sans"/>
                        </a:defRPr>
                      </a:lvl8pPr>
                      <a:lvl9pPr marL="3657600" algn="l" defTabSz="914400" rtl="0" eaLnBrk="1" latinLnBrk="0" hangingPunct="1">
                        <a:defRPr sz="1800" b="1" kern="1200">
                          <a:solidFill>
                            <a:schemeClr val="lt1"/>
                          </a:solidFill>
                          <a:latin typeface="GE Inspira Sans"/>
                        </a:defRPr>
                      </a:lvl9pPr>
                    </a:lstStyle>
                    <a:p>
                      <a:pPr algn="l"/>
                      <a:r>
                        <a:rPr lang="en-US" sz="1200" u="none" dirty="0">
                          <a:solidFill>
                            <a:schemeClr val="tx1"/>
                          </a:solidFill>
                          <a:latin typeface="GE Inspira" panose="020F0603030400020203" pitchFamily="34" charset="0"/>
                        </a:rPr>
                        <a:t>Flash Report: GE REN-ONW Outbound Logistics</a:t>
                      </a:r>
                    </a:p>
                  </a:txBody>
                  <a:tcPr marL="80682" marR="80682" marT="40341" marB="4034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1B3B3"/>
                    </a:solidFill>
                  </a:tcPr>
                </a:tc>
                <a:tc gridSpan="2">
                  <a:txBody>
                    <a:bodyPr/>
                    <a:lstStyle>
                      <a:lvl1pPr marL="0" algn="l" defTabSz="914400" rtl="0" eaLnBrk="1" latinLnBrk="0" hangingPunct="1">
                        <a:defRPr sz="1800" b="1" kern="1200">
                          <a:solidFill>
                            <a:schemeClr val="lt1"/>
                          </a:solidFill>
                          <a:latin typeface="GE Inspira Sans"/>
                        </a:defRPr>
                      </a:lvl1pPr>
                      <a:lvl2pPr marL="457200" algn="l" defTabSz="914400" rtl="0" eaLnBrk="1" latinLnBrk="0" hangingPunct="1">
                        <a:defRPr sz="1800" b="1" kern="1200">
                          <a:solidFill>
                            <a:schemeClr val="lt1"/>
                          </a:solidFill>
                          <a:latin typeface="GE Inspira Sans"/>
                        </a:defRPr>
                      </a:lvl2pPr>
                      <a:lvl3pPr marL="914400" algn="l" defTabSz="914400" rtl="0" eaLnBrk="1" latinLnBrk="0" hangingPunct="1">
                        <a:defRPr sz="1800" b="1" kern="1200">
                          <a:solidFill>
                            <a:schemeClr val="lt1"/>
                          </a:solidFill>
                          <a:latin typeface="GE Inspira Sans"/>
                        </a:defRPr>
                      </a:lvl3pPr>
                      <a:lvl4pPr marL="1371600" algn="l" defTabSz="914400" rtl="0" eaLnBrk="1" latinLnBrk="0" hangingPunct="1">
                        <a:defRPr sz="1800" b="1" kern="1200">
                          <a:solidFill>
                            <a:schemeClr val="lt1"/>
                          </a:solidFill>
                          <a:latin typeface="GE Inspira Sans"/>
                        </a:defRPr>
                      </a:lvl4pPr>
                      <a:lvl5pPr marL="1828800" algn="l" defTabSz="914400" rtl="0" eaLnBrk="1" latinLnBrk="0" hangingPunct="1">
                        <a:defRPr sz="1800" b="1" kern="1200">
                          <a:solidFill>
                            <a:schemeClr val="lt1"/>
                          </a:solidFill>
                          <a:latin typeface="GE Inspira Sans"/>
                        </a:defRPr>
                      </a:lvl5pPr>
                      <a:lvl6pPr marL="2286000" algn="l" defTabSz="914400" rtl="0" eaLnBrk="1" latinLnBrk="0" hangingPunct="1">
                        <a:defRPr sz="1800" b="1" kern="1200">
                          <a:solidFill>
                            <a:schemeClr val="lt1"/>
                          </a:solidFill>
                          <a:latin typeface="GE Inspira Sans"/>
                        </a:defRPr>
                      </a:lvl6pPr>
                      <a:lvl7pPr marL="2743200" algn="l" defTabSz="914400" rtl="0" eaLnBrk="1" latinLnBrk="0" hangingPunct="1">
                        <a:defRPr sz="1800" b="1" kern="1200">
                          <a:solidFill>
                            <a:schemeClr val="lt1"/>
                          </a:solidFill>
                          <a:latin typeface="GE Inspira Sans"/>
                        </a:defRPr>
                      </a:lvl7pPr>
                      <a:lvl8pPr marL="3200400" algn="l" defTabSz="914400" rtl="0" eaLnBrk="1" latinLnBrk="0" hangingPunct="1">
                        <a:defRPr sz="1800" b="1" kern="1200">
                          <a:solidFill>
                            <a:schemeClr val="lt1"/>
                          </a:solidFill>
                          <a:latin typeface="GE Inspira Sans"/>
                        </a:defRPr>
                      </a:lvl8pPr>
                      <a:lvl9pPr marL="3657600" algn="l" defTabSz="914400" rtl="0" eaLnBrk="1" latinLnBrk="0" hangingPunct="1">
                        <a:defRPr sz="1800" b="1" kern="1200">
                          <a:solidFill>
                            <a:schemeClr val="lt1"/>
                          </a:solidFill>
                          <a:latin typeface="GE Inspira Sans"/>
                        </a:defRPr>
                      </a:lvl9pPr>
                    </a:lstStyle>
                    <a:p>
                      <a:pPr algn="l"/>
                      <a:r>
                        <a:rPr lang="en-US" sz="1200" u="none" dirty="0">
                          <a:solidFill>
                            <a:schemeClr val="tx1"/>
                          </a:solidFill>
                          <a:latin typeface="GE Inspira" panose="020F0603030400020203" pitchFamily="34" charset="0"/>
                        </a:rPr>
                        <a:t>EHS Event Classification: Significant Event (Level C)</a:t>
                      </a:r>
                    </a:p>
                  </a:txBody>
                  <a:tcPr marL="80682" marR="80682" marT="40341" marB="4034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1B3B3"/>
                    </a:solidFill>
                  </a:tcPr>
                </a:tc>
                <a:tc hMerge="1">
                  <a:txBody>
                    <a:bodyPr/>
                    <a:lstStyle/>
                    <a:p>
                      <a:pPr algn="l"/>
                      <a:endParaRPr lang="en-US" sz="1200" u="none" dirty="0">
                        <a:latin typeface="GE Inspira" panose="020F0603030400020203" pitchFamily="34" charset="0"/>
                      </a:endParaRPr>
                    </a:p>
                  </a:txBody>
                  <a:tcPr marL="80682" marR="80682" marT="40341" marB="40341" anchor="ctr">
                    <a:solidFill>
                      <a:schemeClr val="tx2"/>
                    </a:solidFill>
                  </a:tcPr>
                </a:tc>
                <a:extLst>
                  <a:ext uri="{0D108BD9-81ED-4DB2-BD59-A6C34878D82A}">
                    <a16:rowId xmlns:a16="http://schemas.microsoft.com/office/drawing/2014/main" val="10000"/>
                  </a:ext>
                </a:extLst>
              </a:tr>
              <a:tr h="215153">
                <a:tc>
                  <a:txBody>
                    <a:bodyPr/>
                    <a:lstStyle>
                      <a:lvl1pPr marL="0" algn="l" defTabSz="914400" rtl="0" eaLnBrk="1" latinLnBrk="0" hangingPunct="1">
                        <a:defRPr sz="1800" kern="1200">
                          <a:solidFill>
                            <a:schemeClr val="dk1"/>
                          </a:solidFill>
                          <a:latin typeface="GE Inspira Sans"/>
                        </a:defRPr>
                      </a:lvl1pPr>
                      <a:lvl2pPr marL="457200" algn="l" defTabSz="914400" rtl="0" eaLnBrk="1" latinLnBrk="0" hangingPunct="1">
                        <a:defRPr sz="1800" kern="1200">
                          <a:solidFill>
                            <a:schemeClr val="dk1"/>
                          </a:solidFill>
                          <a:latin typeface="GE Inspira Sans"/>
                        </a:defRPr>
                      </a:lvl2pPr>
                      <a:lvl3pPr marL="914400" algn="l" defTabSz="914400" rtl="0" eaLnBrk="1" latinLnBrk="0" hangingPunct="1">
                        <a:defRPr sz="1800" kern="1200">
                          <a:solidFill>
                            <a:schemeClr val="dk1"/>
                          </a:solidFill>
                          <a:latin typeface="GE Inspira Sans"/>
                        </a:defRPr>
                      </a:lvl3pPr>
                      <a:lvl4pPr marL="1371600" algn="l" defTabSz="914400" rtl="0" eaLnBrk="1" latinLnBrk="0" hangingPunct="1">
                        <a:defRPr sz="1800" kern="1200">
                          <a:solidFill>
                            <a:schemeClr val="dk1"/>
                          </a:solidFill>
                          <a:latin typeface="GE Inspira Sans"/>
                        </a:defRPr>
                      </a:lvl4pPr>
                      <a:lvl5pPr marL="1828800" algn="l" defTabSz="914400" rtl="0" eaLnBrk="1" latinLnBrk="0" hangingPunct="1">
                        <a:defRPr sz="1800" kern="1200">
                          <a:solidFill>
                            <a:schemeClr val="dk1"/>
                          </a:solidFill>
                          <a:latin typeface="GE Inspira Sans"/>
                        </a:defRPr>
                      </a:lvl5pPr>
                      <a:lvl6pPr marL="2286000" algn="l" defTabSz="914400" rtl="0" eaLnBrk="1" latinLnBrk="0" hangingPunct="1">
                        <a:defRPr sz="1800" kern="1200">
                          <a:solidFill>
                            <a:schemeClr val="dk1"/>
                          </a:solidFill>
                          <a:latin typeface="GE Inspira Sans"/>
                        </a:defRPr>
                      </a:lvl6pPr>
                      <a:lvl7pPr marL="2743200" algn="l" defTabSz="914400" rtl="0" eaLnBrk="1" latinLnBrk="0" hangingPunct="1">
                        <a:defRPr sz="1800" kern="1200">
                          <a:solidFill>
                            <a:schemeClr val="dk1"/>
                          </a:solidFill>
                          <a:latin typeface="GE Inspira Sans"/>
                        </a:defRPr>
                      </a:lvl7pPr>
                      <a:lvl8pPr marL="3200400" algn="l" defTabSz="914400" rtl="0" eaLnBrk="1" latinLnBrk="0" hangingPunct="1">
                        <a:defRPr sz="1800" kern="1200">
                          <a:solidFill>
                            <a:schemeClr val="dk1"/>
                          </a:solidFill>
                          <a:latin typeface="GE Inspira Sans"/>
                        </a:defRPr>
                      </a:lvl8pPr>
                      <a:lvl9pPr marL="3657600" algn="l" defTabSz="914400" rtl="0" eaLnBrk="1" latinLnBrk="0" hangingPunct="1">
                        <a:defRPr sz="1800" kern="1200">
                          <a:solidFill>
                            <a:schemeClr val="dk1"/>
                          </a:solidFill>
                          <a:latin typeface="GE Inspira Sans"/>
                        </a:defRPr>
                      </a:lvl9pPr>
                    </a:lstStyle>
                    <a:p>
                      <a:pPr algn="l"/>
                      <a:r>
                        <a:rPr lang="en-US" sz="1200" dirty="0">
                          <a:latin typeface="GE Inspira" panose="020F0603030400020203" pitchFamily="34" charset="0"/>
                        </a:rPr>
                        <a:t>LSP: (Carrier Name)</a:t>
                      </a:r>
                    </a:p>
                  </a:txBody>
                  <a:tcPr marL="80682" marR="80682" marT="40341" marB="4034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EB8">
                        <a:lumMod val="20000"/>
                        <a:lumOff val="80000"/>
                      </a:srgbClr>
                    </a:solidFill>
                  </a:tcPr>
                </a:tc>
                <a:tc>
                  <a:txBody>
                    <a:bodyPr/>
                    <a:lstStyle>
                      <a:lvl1pPr marL="0" algn="l" defTabSz="914400" rtl="0" eaLnBrk="1" latinLnBrk="0" hangingPunct="1">
                        <a:defRPr sz="1800" kern="1200">
                          <a:solidFill>
                            <a:schemeClr val="dk1"/>
                          </a:solidFill>
                          <a:latin typeface="GE Inspira Sans"/>
                        </a:defRPr>
                      </a:lvl1pPr>
                      <a:lvl2pPr marL="457200" algn="l" defTabSz="914400" rtl="0" eaLnBrk="1" latinLnBrk="0" hangingPunct="1">
                        <a:defRPr sz="1800" kern="1200">
                          <a:solidFill>
                            <a:schemeClr val="dk1"/>
                          </a:solidFill>
                          <a:latin typeface="GE Inspira Sans"/>
                        </a:defRPr>
                      </a:lvl2pPr>
                      <a:lvl3pPr marL="914400" algn="l" defTabSz="914400" rtl="0" eaLnBrk="1" latinLnBrk="0" hangingPunct="1">
                        <a:defRPr sz="1800" kern="1200">
                          <a:solidFill>
                            <a:schemeClr val="dk1"/>
                          </a:solidFill>
                          <a:latin typeface="GE Inspira Sans"/>
                        </a:defRPr>
                      </a:lvl3pPr>
                      <a:lvl4pPr marL="1371600" algn="l" defTabSz="914400" rtl="0" eaLnBrk="1" latinLnBrk="0" hangingPunct="1">
                        <a:defRPr sz="1800" kern="1200">
                          <a:solidFill>
                            <a:schemeClr val="dk1"/>
                          </a:solidFill>
                          <a:latin typeface="GE Inspira Sans"/>
                        </a:defRPr>
                      </a:lvl4pPr>
                      <a:lvl5pPr marL="1828800" algn="l" defTabSz="914400" rtl="0" eaLnBrk="1" latinLnBrk="0" hangingPunct="1">
                        <a:defRPr sz="1800" kern="1200">
                          <a:solidFill>
                            <a:schemeClr val="dk1"/>
                          </a:solidFill>
                          <a:latin typeface="GE Inspira Sans"/>
                        </a:defRPr>
                      </a:lvl5pPr>
                      <a:lvl6pPr marL="2286000" algn="l" defTabSz="914400" rtl="0" eaLnBrk="1" latinLnBrk="0" hangingPunct="1">
                        <a:defRPr sz="1800" kern="1200">
                          <a:solidFill>
                            <a:schemeClr val="dk1"/>
                          </a:solidFill>
                          <a:latin typeface="GE Inspira Sans"/>
                        </a:defRPr>
                      </a:lvl6pPr>
                      <a:lvl7pPr marL="2743200" algn="l" defTabSz="914400" rtl="0" eaLnBrk="1" latinLnBrk="0" hangingPunct="1">
                        <a:defRPr sz="1800" kern="1200">
                          <a:solidFill>
                            <a:schemeClr val="dk1"/>
                          </a:solidFill>
                          <a:latin typeface="GE Inspira Sans"/>
                        </a:defRPr>
                      </a:lvl7pPr>
                      <a:lvl8pPr marL="3200400" algn="l" defTabSz="914400" rtl="0" eaLnBrk="1" latinLnBrk="0" hangingPunct="1">
                        <a:defRPr sz="1800" kern="1200">
                          <a:solidFill>
                            <a:schemeClr val="dk1"/>
                          </a:solidFill>
                          <a:latin typeface="GE Inspira Sans"/>
                        </a:defRPr>
                      </a:lvl8pPr>
                      <a:lvl9pPr marL="3657600" algn="l" defTabSz="914400" rtl="0" eaLnBrk="1" latinLnBrk="0" hangingPunct="1">
                        <a:defRPr sz="1800" kern="1200">
                          <a:solidFill>
                            <a:schemeClr val="dk1"/>
                          </a:solidFill>
                          <a:latin typeface="GE Inspira Sans"/>
                        </a:defRPr>
                      </a:lvl9pPr>
                    </a:lstStyle>
                    <a:p>
                      <a:pPr algn="l"/>
                      <a:r>
                        <a:rPr lang="en-US" sz="1200" dirty="0">
                          <a:latin typeface="GE Inspira" panose="020F0603030400020203" pitchFamily="34" charset="0"/>
                        </a:rPr>
                        <a:t>Location: I-10 Near Eloy Arizona</a:t>
                      </a:r>
                    </a:p>
                  </a:txBody>
                  <a:tcPr marL="80682" marR="80682" marT="40341" marB="4034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EB8">
                        <a:lumMod val="20000"/>
                        <a:lumOff val="80000"/>
                      </a:srgbClr>
                    </a:solidFill>
                  </a:tcPr>
                </a:tc>
                <a:tc>
                  <a:txBody>
                    <a:bodyPr/>
                    <a:lstStyle>
                      <a:lvl1pPr marL="0" algn="l" defTabSz="914400" rtl="0" eaLnBrk="1" latinLnBrk="0" hangingPunct="1">
                        <a:defRPr sz="1800" kern="1200">
                          <a:solidFill>
                            <a:schemeClr val="dk1"/>
                          </a:solidFill>
                          <a:latin typeface="GE Inspira Sans"/>
                        </a:defRPr>
                      </a:lvl1pPr>
                      <a:lvl2pPr marL="457200" algn="l" defTabSz="914400" rtl="0" eaLnBrk="1" latinLnBrk="0" hangingPunct="1">
                        <a:defRPr sz="1800" kern="1200">
                          <a:solidFill>
                            <a:schemeClr val="dk1"/>
                          </a:solidFill>
                          <a:latin typeface="GE Inspira Sans"/>
                        </a:defRPr>
                      </a:lvl2pPr>
                      <a:lvl3pPr marL="914400" algn="l" defTabSz="914400" rtl="0" eaLnBrk="1" latinLnBrk="0" hangingPunct="1">
                        <a:defRPr sz="1800" kern="1200">
                          <a:solidFill>
                            <a:schemeClr val="dk1"/>
                          </a:solidFill>
                          <a:latin typeface="GE Inspira Sans"/>
                        </a:defRPr>
                      </a:lvl3pPr>
                      <a:lvl4pPr marL="1371600" algn="l" defTabSz="914400" rtl="0" eaLnBrk="1" latinLnBrk="0" hangingPunct="1">
                        <a:defRPr sz="1800" kern="1200">
                          <a:solidFill>
                            <a:schemeClr val="dk1"/>
                          </a:solidFill>
                          <a:latin typeface="GE Inspira Sans"/>
                        </a:defRPr>
                      </a:lvl4pPr>
                      <a:lvl5pPr marL="1828800" algn="l" defTabSz="914400" rtl="0" eaLnBrk="1" latinLnBrk="0" hangingPunct="1">
                        <a:defRPr sz="1800" kern="1200">
                          <a:solidFill>
                            <a:schemeClr val="dk1"/>
                          </a:solidFill>
                          <a:latin typeface="GE Inspira Sans"/>
                        </a:defRPr>
                      </a:lvl5pPr>
                      <a:lvl6pPr marL="2286000" algn="l" defTabSz="914400" rtl="0" eaLnBrk="1" latinLnBrk="0" hangingPunct="1">
                        <a:defRPr sz="1800" kern="1200">
                          <a:solidFill>
                            <a:schemeClr val="dk1"/>
                          </a:solidFill>
                          <a:latin typeface="GE Inspira Sans"/>
                        </a:defRPr>
                      </a:lvl6pPr>
                      <a:lvl7pPr marL="2743200" algn="l" defTabSz="914400" rtl="0" eaLnBrk="1" latinLnBrk="0" hangingPunct="1">
                        <a:defRPr sz="1800" kern="1200">
                          <a:solidFill>
                            <a:schemeClr val="dk1"/>
                          </a:solidFill>
                          <a:latin typeface="GE Inspira Sans"/>
                        </a:defRPr>
                      </a:lvl7pPr>
                      <a:lvl8pPr marL="3200400" algn="l" defTabSz="914400" rtl="0" eaLnBrk="1" latinLnBrk="0" hangingPunct="1">
                        <a:defRPr sz="1800" kern="1200">
                          <a:solidFill>
                            <a:schemeClr val="dk1"/>
                          </a:solidFill>
                          <a:latin typeface="GE Inspira Sans"/>
                        </a:defRPr>
                      </a:lvl8pPr>
                      <a:lvl9pPr marL="3657600" algn="l" defTabSz="914400" rtl="0" eaLnBrk="1" latinLnBrk="0" hangingPunct="1">
                        <a:defRPr sz="1800" kern="1200">
                          <a:solidFill>
                            <a:schemeClr val="dk1"/>
                          </a:solidFill>
                          <a:latin typeface="GE Inspira Sans"/>
                        </a:defRPr>
                      </a:lvl9pPr>
                    </a:lstStyle>
                    <a:p>
                      <a:pPr algn="l"/>
                      <a:r>
                        <a:rPr lang="en-US" sz="1200" dirty="0">
                          <a:latin typeface="GE Inspira" panose="020F0603030400020203" pitchFamily="34" charset="0"/>
                        </a:rPr>
                        <a:t>Date/Time: August 31, 2020 @1700</a:t>
                      </a:r>
                    </a:p>
                  </a:txBody>
                  <a:tcPr marL="80682" marR="80682" marT="40341" marB="4034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EB8">
                        <a:lumMod val="20000"/>
                        <a:lumOff val="80000"/>
                      </a:srgbClr>
                    </a:solidFill>
                  </a:tcPr>
                </a:tc>
                <a:extLst>
                  <a:ext uri="{0D108BD9-81ED-4DB2-BD59-A6C34878D82A}">
                    <a16:rowId xmlns:a16="http://schemas.microsoft.com/office/drawing/2014/main" val="10002"/>
                  </a:ext>
                </a:extLst>
              </a:tr>
              <a:tr h="215153">
                <a:tc>
                  <a:txBody>
                    <a:bodyPr/>
                    <a:lstStyle>
                      <a:lvl1pPr marL="0" algn="l" defTabSz="914400" rtl="0" eaLnBrk="1" latinLnBrk="0" hangingPunct="1">
                        <a:defRPr sz="1800" kern="1200">
                          <a:solidFill>
                            <a:schemeClr val="dk1"/>
                          </a:solidFill>
                          <a:latin typeface="GE Inspira Sans"/>
                        </a:defRPr>
                      </a:lvl1pPr>
                      <a:lvl2pPr marL="457200" algn="l" defTabSz="914400" rtl="0" eaLnBrk="1" latinLnBrk="0" hangingPunct="1">
                        <a:defRPr sz="1800" kern="1200">
                          <a:solidFill>
                            <a:schemeClr val="dk1"/>
                          </a:solidFill>
                          <a:latin typeface="GE Inspira Sans"/>
                        </a:defRPr>
                      </a:lvl2pPr>
                      <a:lvl3pPr marL="914400" algn="l" defTabSz="914400" rtl="0" eaLnBrk="1" latinLnBrk="0" hangingPunct="1">
                        <a:defRPr sz="1800" kern="1200">
                          <a:solidFill>
                            <a:schemeClr val="dk1"/>
                          </a:solidFill>
                          <a:latin typeface="GE Inspira Sans"/>
                        </a:defRPr>
                      </a:lvl3pPr>
                      <a:lvl4pPr marL="1371600" algn="l" defTabSz="914400" rtl="0" eaLnBrk="1" latinLnBrk="0" hangingPunct="1">
                        <a:defRPr sz="1800" kern="1200">
                          <a:solidFill>
                            <a:schemeClr val="dk1"/>
                          </a:solidFill>
                          <a:latin typeface="GE Inspira Sans"/>
                        </a:defRPr>
                      </a:lvl4pPr>
                      <a:lvl5pPr marL="1828800" algn="l" defTabSz="914400" rtl="0" eaLnBrk="1" latinLnBrk="0" hangingPunct="1">
                        <a:defRPr sz="1800" kern="1200">
                          <a:solidFill>
                            <a:schemeClr val="dk1"/>
                          </a:solidFill>
                          <a:latin typeface="GE Inspira Sans"/>
                        </a:defRPr>
                      </a:lvl5pPr>
                      <a:lvl6pPr marL="2286000" algn="l" defTabSz="914400" rtl="0" eaLnBrk="1" latinLnBrk="0" hangingPunct="1">
                        <a:defRPr sz="1800" kern="1200">
                          <a:solidFill>
                            <a:schemeClr val="dk1"/>
                          </a:solidFill>
                          <a:latin typeface="GE Inspira Sans"/>
                        </a:defRPr>
                      </a:lvl6pPr>
                      <a:lvl7pPr marL="2743200" algn="l" defTabSz="914400" rtl="0" eaLnBrk="1" latinLnBrk="0" hangingPunct="1">
                        <a:defRPr sz="1800" kern="1200">
                          <a:solidFill>
                            <a:schemeClr val="dk1"/>
                          </a:solidFill>
                          <a:latin typeface="GE Inspira Sans"/>
                        </a:defRPr>
                      </a:lvl7pPr>
                      <a:lvl8pPr marL="3200400" algn="l" defTabSz="914400" rtl="0" eaLnBrk="1" latinLnBrk="0" hangingPunct="1">
                        <a:defRPr sz="1800" kern="1200">
                          <a:solidFill>
                            <a:schemeClr val="dk1"/>
                          </a:solidFill>
                          <a:latin typeface="GE Inspira Sans"/>
                        </a:defRPr>
                      </a:lvl8pPr>
                      <a:lvl9pPr marL="3657600" algn="l" defTabSz="914400" rtl="0" eaLnBrk="1" latinLnBrk="0" hangingPunct="1">
                        <a:defRPr sz="1800" kern="1200">
                          <a:solidFill>
                            <a:schemeClr val="dk1"/>
                          </a:solidFill>
                          <a:latin typeface="GE Inspira Sans"/>
                        </a:defRPr>
                      </a:lvl9pPr>
                    </a:lstStyle>
                    <a:p>
                      <a:pPr marL="0" marR="0" lvl="0" indent="0" algn="l" defTabSz="914400" rtl="0" eaLnBrk="1" fontAlgn="auto" latinLnBrk="0" hangingPunct="1">
                        <a:lnSpc>
                          <a:spcPct val="99000"/>
                        </a:lnSpc>
                        <a:spcBef>
                          <a:spcPts val="0"/>
                        </a:spcBef>
                        <a:spcAft>
                          <a:spcPts val="0"/>
                        </a:spcAft>
                        <a:buClrTx/>
                        <a:buSzTx/>
                        <a:buFontTx/>
                        <a:buNone/>
                        <a:tabLst/>
                        <a:defRPr/>
                      </a:pPr>
                      <a:r>
                        <a:rPr lang="en-US" sz="1200" dirty="0">
                          <a:latin typeface="GE Inspira" panose="020F0603030400020203" pitchFamily="34" charset="0"/>
                        </a:rPr>
                        <a:t>Type of Incident (NC): Bridge Hit</a:t>
                      </a:r>
                    </a:p>
                  </a:txBody>
                  <a:tcPr marL="80682" marR="80682" marT="40341" marB="4034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EB8">
                        <a:tint val="20000"/>
                      </a:srgbClr>
                    </a:solidFill>
                  </a:tcPr>
                </a:tc>
                <a:tc>
                  <a:txBody>
                    <a:bodyPr/>
                    <a:lstStyle>
                      <a:lvl1pPr marL="0" algn="l" defTabSz="914400" rtl="0" eaLnBrk="1" latinLnBrk="0" hangingPunct="1">
                        <a:defRPr sz="1800" kern="1200">
                          <a:solidFill>
                            <a:schemeClr val="dk1"/>
                          </a:solidFill>
                          <a:latin typeface="GE Inspira Sans"/>
                        </a:defRPr>
                      </a:lvl1pPr>
                      <a:lvl2pPr marL="457200" algn="l" defTabSz="914400" rtl="0" eaLnBrk="1" latinLnBrk="0" hangingPunct="1">
                        <a:defRPr sz="1800" kern="1200">
                          <a:solidFill>
                            <a:schemeClr val="dk1"/>
                          </a:solidFill>
                          <a:latin typeface="GE Inspira Sans"/>
                        </a:defRPr>
                      </a:lvl2pPr>
                      <a:lvl3pPr marL="914400" algn="l" defTabSz="914400" rtl="0" eaLnBrk="1" latinLnBrk="0" hangingPunct="1">
                        <a:defRPr sz="1800" kern="1200">
                          <a:solidFill>
                            <a:schemeClr val="dk1"/>
                          </a:solidFill>
                          <a:latin typeface="GE Inspira Sans"/>
                        </a:defRPr>
                      </a:lvl3pPr>
                      <a:lvl4pPr marL="1371600" algn="l" defTabSz="914400" rtl="0" eaLnBrk="1" latinLnBrk="0" hangingPunct="1">
                        <a:defRPr sz="1800" kern="1200">
                          <a:solidFill>
                            <a:schemeClr val="dk1"/>
                          </a:solidFill>
                          <a:latin typeface="GE Inspira Sans"/>
                        </a:defRPr>
                      </a:lvl4pPr>
                      <a:lvl5pPr marL="1828800" algn="l" defTabSz="914400" rtl="0" eaLnBrk="1" latinLnBrk="0" hangingPunct="1">
                        <a:defRPr sz="1800" kern="1200">
                          <a:solidFill>
                            <a:schemeClr val="dk1"/>
                          </a:solidFill>
                          <a:latin typeface="GE Inspira Sans"/>
                        </a:defRPr>
                      </a:lvl5pPr>
                      <a:lvl6pPr marL="2286000" algn="l" defTabSz="914400" rtl="0" eaLnBrk="1" latinLnBrk="0" hangingPunct="1">
                        <a:defRPr sz="1800" kern="1200">
                          <a:solidFill>
                            <a:schemeClr val="dk1"/>
                          </a:solidFill>
                          <a:latin typeface="GE Inspira Sans"/>
                        </a:defRPr>
                      </a:lvl6pPr>
                      <a:lvl7pPr marL="2743200" algn="l" defTabSz="914400" rtl="0" eaLnBrk="1" latinLnBrk="0" hangingPunct="1">
                        <a:defRPr sz="1800" kern="1200">
                          <a:solidFill>
                            <a:schemeClr val="dk1"/>
                          </a:solidFill>
                          <a:latin typeface="GE Inspira Sans"/>
                        </a:defRPr>
                      </a:lvl7pPr>
                      <a:lvl8pPr marL="3200400" algn="l" defTabSz="914400" rtl="0" eaLnBrk="1" latinLnBrk="0" hangingPunct="1">
                        <a:defRPr sz="1800" kern="1200">
                          <a:solidFill>
                            <a:schemeClr val="dk1"/>
                          </a:solidFill>
                          <a:latin typeface="GE Inspira Sans"/>
                        </a:defRPr>
                      </a:lvl8pPr>
                      <a:lvl9pPr marL="3657600" algn="l" defTabSz="914400" rtl="0" eaLnBrk="1" latinLnBrk="0" hangingPunct="1">
                        <a:defRPr sz="1800" kern="1200">
                          <a:solidFill>
                            <a:schemeClr val="dk1"/>
                          </a:solidFill>
                          <a:latin typeface="GE Inspira Sans"/>
                        </a:defRPr>
                      </a:lvl9pPr>
                    </a:lstStyle>
                    <a:p>
                      <a:pPr algn="l"/>
                      <a:r>
                        <a:rPr lang="en-US" sz="1200" dirty="0">
                          <a:latin typeface="GE Inspira" panose="020F0603030400020203" pitchFamily="34" charset="0"/>
                        </a:rPr>
                        <a:t>Commodity: Tower Base</a:t>
                      </a:r>
                    </a:p>
                  </a:txBody>
                  <a:tcPr marL="80682" marR="80682" marT="40341" marB="4034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EB8">
                        <a:tint val="20000"/>
                      </a:srgbClr>
                    </a:solidFill>
                  </a:tcPr>
                </a:tc>
                <a:tc>
                  <a:txBody>
                    <a:bodyPr/>
                    <a:lstStyle>
                      <a:lvl1pPr marL="0" algn="l" defTabSz="914400" rtl="0" eaLnBrk="1" latinLnBrk="0" hangingPunct="1">
                        <a:defRPr sz="1800" kern="1200">
                          <a:solidFill>
                            <a:schemeClr val="dk1"/>
                          </a:solidFill>
                          <a:latin typeface="GE Inspira Sans"/>
                        </a:defRPr>
                      </a:lvl1pPr>
                      <a:lvl2pPr marL="457200" algn="l" defTabSz="914400" rtl="0" eaLnBrk="1" latinLnBrk="0" hangingPunct="1">
                        <a:defRPr sz="1800" kern="1200">
                          <a:solidFill>
                            <a:schemeClr val="dk1"/>
                          </a:solidFill>
                          <a:latin typeface="GE Inspira Sans"/>
                        </a:defRPr>
                      </a:lvl2pPr>
                      <a:lvl3pPr marL="914400" algn="l" defTabSz="914400" rtl="0" eaLnBrk="1" latinLnBrk="0" hangingPunct="1">
                        <a:defRPr sz="1800" kern="1200">
                          <a:solidFill>
                            <a:schemeClr val="dk1"/>
                          </a:solidFill>
                          <a:latin typeface="GE Inspira Sans"/>
                        </a:defRPr>
                      </a:lvl3pPr>
                      <a:lvl4pPr marL="1371600" algn="l" defTabSz="914400" rtl="0" eaLnBrk="1" latinLnBrk="0" hangingPunct="1">
                        <a:defRPr sz="1800" kern="1200">
                          <a:solidFill>
                            <a:schemeClr val="dk1"/>
                          </a:solidFill>
                          <a:latin typeface="GE Inspira Sans"/>
                        </a:defRPr>
                      </a:lvl4pPr>
                      <a:lvl5pPr marL="1828800" algn="l" defTabSz="914400" rtl="0" eaLnBrk="1" latinLnBrk="0" hangingPunct="1">
                        <a:defRPr sz="1800" kern="1200">
                          <a:solidFill>
                            <a:schemeClr val="dk1"/>
                          </a:solidFill>
                          <a:latin typeface="GE Inspira Sans"/>
                        </a:defRPr>
                      </a:lvl5pPr>
                      <a:lvl6pPr marL="2286000" algn="l" defTabSz="914400" rtl="0" eaLnBrk="1" latinLnBrk="0" hangingPunct="1">
                        <a:defRPr sz="1800" kern="1200">
                          <a:solidFill>
                            <a:schemeClr val="dk1"/>
                          </a:solidFill>
                          <a:latin typeface="GE Inspira Sans"/>
                        </a:defRPr>
                      </a:lvl6pPr>
                      <a:lvl7pPr marL="2743200" algn="l" defTabSz="914400" rtl="0" eaLnBrk="1" latinLnBrk="0" hangingPunct="1">
                        <a:defRPr sz="1800" kern="1200">
                          <a:solidFill>
                            <a:schemeClr val="dk1"/>
                          </a:solidFill>
                          <a:latin typeface="GE Inspira Sans"/>
                        </a:defRPr>
                      </a:lvl7pPr>
                      <a:lvl8pPr marL="3200400" algn="l" defTabSz="914400" rtl="0" eaLnBrk="1" latinLnBrk="0" hangingPunct="1">
                        <a:defRPr sz="1800" kern="1200">
                          <a:solidFill>
                            <a:schemeClr val="dk1"/>
                          </a:solidFill>
                          <a:latin typeface="GE Inspira Sans"/>
                        </a:defRPr>
                      </a:lvl8pPr>
                      <a:lvl9pPr marL="3657600" algn="l" defTabSz="914400" rtl="0" eaLnBrk="1" latinLnBrk="0" hangingPunct="1">
                        <a:defRPr sz="1800" kern="1200">
                          <a:solidFill>
                            <a:schemeClr val="dk1"/>
                          </a:solidFill>
                          <a:latin typeface="GE Inspira Sans"/>
                        </a:defRPr>
                      </a:lvl9pPr>
                    </a:lstStyle>
                    <a:p>
                      <a:pPr marL="0" marR="0" lvl="0" indent="0" algn="l" defTabSz="914400" rtl="0" eaLnBrk="1" fontAlgn="auto" latinLnBrk="0" hangingPunct="1">
                        <a:lnSpc>
                          <a:spcPct val="99000"/>
                        </a:lnSpc>
                        <a:spcBef>
                          <a:spcPts val="0"/>
                        </a:spcBef>
                        <a:spcAft>
                          <a:spcPts val="0"/>
                        </a:spcAft>
                        <a:buClrTx/>
                        <a:buSzTx/>
                        <a:buFontTx/>
                        <a:buNone/>
                        <a:tabLst/>
                        <a:defRPr/>
                      </a:pPr>
                      <a:r>
                        <a:rPr lang="en-US" sz="1200" dirty="0">
                          <a:latin typeface="GE Inspira" panose="020F0603030400020203" pitchFamily="34" charset="0"/>
                        </a:rPr>
                        <a:t>NC #: 210425857</a:t>
                      </a:r>
                    </a:p>
                  </a:txBody>
                  <a:tcPr marL="80682" marR="80682" marT="40341" marB="4034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EB8">
                        <a:tint val="20000"/>
                      </a:srgbClr>
                    </a:solidFill>
                  </a:tcPr>
                </a:tc>
                <a:extLst>
                  <a:ext uri="{0D108BD9-81ED-4DB2-BD59-A6C34878D82A}">
                    <a16:rowId xmlns:a16="http://schemas.microsoft.com/office/drawing/2014/main" val="10003"/>
                  </a:ext>
                </a:extLst>
              </a:tr>
              <a:tr h="215153">
                <a:tc>
                  <a:txBody>
                    <a:bodyPr/>
                    <a:lstStyle>
                      <a:lvl1pPr marL="0" algn="l" defTabSz="914400" rtl="0" eaLnBrk="1" latinLnBrk="0" hangingPunct="1">
                        <a:defRPr sz="1800" kern="1200">
                          <a:solidFill>
                            <a:schemeClr val="dk1"/>
                          </a:solidFill>
                          <a:latin typeface="GE Inspira Sans"/>
                        </a:defRPr>
                      </a:lvl1pPr>
                      <a:lvl2pPr marL="457200" algn="l" defTabSz="914400" rtl="0" eaLnBrk="1" latinLnBrk="0" hangingPunct="1">
                        <a:defRPr sz="1800" kern="1200">
                          <a:solidFill>
                            <a:schemeClr val="dk1"/>
                          </a:solidFill>
                          <a:latin typeface="GE Inspira Sans"/>
                        </a:defRPr>
                      </a:lvl2pPr>
                      <a:lvl3pPr marL="914400" algn="l" defTabSz="914400" rtl="0" eaLnBrk="1" latinLnBrk="0" hangingPunct="1">
                        <a:defRPr sz="1800" kern="1200">
                          <a:solidFill>
                            <a:schemeClr val="dk1"/>
                          </a:solidFill>
                          <a:latin typeface="GE Inspira Sans"/>
                        </a:defRPr>
                      </a:lvl3pPr>
                      <a:lvl4pPr marL="1371600" algn="l" defTabSz="914400" rtl="0" eaLnBrk="1" latinLnBrk="0" hangingPunct="1">
                        <a:defRPr sz="1800" kern="1200">
                          <a:solidFill>
                            <a:schemeClr val="dk1"/>
                          </a:solidFill>
                          <a:latin typeface="GE Inspira Sans"/>
                        </a:defRPr>
                      </a:lvl4pPr>
                      <a:lvl5pPr marL="1828800" algn="l" defTabSz="914400" rtl="0" eaLnBrk="1" latinLnBrk="0" hangingPunct="1">
                        <a:defRPr sz="1800" kern="1200">
                          <a:solidFill>
                            <a:schemeClr val="dk1"/>
                          </a:solidFill>
                          <a:latin typeface="GE Inspira Sans"/>
                        </a:defRPr>
                      </a:lvl5pPr>
                      <a:lvl6pPr marL="2286000" algn="l" defTabSz="914400" rtl="0" eaLnBrk="1" latinLnBrk="0" hangingPunct="1">
                        <a:defRPr sz="1800" kern="1200">
                          <a:solidFill>
                            <a:schemeClr val="dk1"/>
                          </a:solidFill>
                          <a:latin typeface="GE Inspira Sans"/>
                        </a:defRPr>
                      </a:lvl6pPr>
                      <a:lvl7pPr marL="2743200" algn="l" defTabSz="914400" rtl="0" eaLnBrk="1" latinLnBrk="0" hangingPunct="1">
                        <a:defRPr sz="1800" kern="1200">
                          <a:solidFill>
                            <a:schemeClr val="dk1"/>
                          </a:solidFill>
                          <a:latin typeface="GE Inspira Sans"/>
                        </a:defRPr>
                      </a:lvl7pPr>
                      <a:lvl8pPr marL="3200400" algn="l" defTabSz="914400" rtl="0" eaLnBrk="1" latinLnBrk="0" hangingPunct="1">
                        <a:defRPr sz="1800" kern="1200">
                          <a:solidFill>
                            <a:schemeClr val="dk1"/>
                          </a:solidFill>
                          <a:latin typeface="GE Inspira Sans"/>
                        </a:defRPr>
                      </a:lvl8pPr>
                      <a:lvl9pPr marL="3657600" algn="l" defTabSz="914400" rtl="0" eaLnBrk="1" latinLnBrk="0" hangingPunct="1">
                        <a:defRPr sz="1800" kern="1200">
                          <a:solidFill>
                            <a:schemeClr val="dk1"/>
                          </a:solidFill>
                          <a:latin typeface="GE Inspira Sans"/>
                        </a:defRPr>
                      </a:lvl9pPr>
                    </a:lstStyle>
                    <a:p>
                      <a:pPr algn="l"/>
                      <a:r>
                        <a:rPr lang="en-US" sz="1200" dirty="0">
                          <a:latin typeface="GE Inspira" panose="020F0603030400020203" pitchFamily="34" charset="0"/>
                        </a:rPr>
                        <a:t>Injury: None </a:t>
                      </a:r>
                    </a:p>
                  </a:txBody>
                  <a:tcPr marL="80682" marR="80682" marT="40341" marB="4034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EB8">
                        <a:lumMod val="20000"/>
                        <a:lumOff val="80000"/>
                      </a:srgbClr>
                    </a:solidFill>
                  </a:tcPr>
                </a:tc>
                <a:tc>
                  <a:txBody>
                    <a:bodyPr/>
                    <a:lstStyle>
                      <a:lvl1pPr marL="0" algn="l" defTabSz="914400" rtl="0" eaLnBrk="1" latinLnBrk="0" hangingPunct="1">
                        <a:defRPr sz="1800" kern="1200">
                          <a:solidFill>
                            <a:schemeClr val="dk1"/>
                          </a:solidFill>
                          <a:latin typeface="GE Inspira Sans"/>
                        </a:defRPr>
                      </a:lvl1pPr>
                      <a:lvl2pPr marL="457200" algn="l" defTabSz="914400" rtl="0" eaLnBrk="1" latinLnBrk="0" hangingPunct="1">
                        <a:defRPr sz="1800" kern="1200">
                          <a:solidFill>
                            <a:schemeClr val="dk1"/>
                          </a:solidFill>
                          <a:latin typeface="GE Inspira Sans"/>
                        </a:defRPr>
                      </a:lvl2pPr>
                      <a:lvl3pPr marL="914400" algn="l" defTabSz="914400" rtl="0" eaLnBrk="1" latinLnBrk="0" hangingPunct="1">
                        <a:defRPr sz="1800" kern="1200">
                          <a:solidFill>
                            <a:schemeClr val="dk1"/>
                          </a:solidFill>
                          <a:latin typeface="GE Inspira Sans"/>
                        </a:defRPr>
                      </a:lvl3pPr>
                      <a:lvl4pPr marL="1371600" algn="l" defTabSz="914400" rtl="0" eaLnBrk="1" latinLnBrk="0" hangingPunct="1">
                        <a:defRPr sz="1800" kern="1200">
                          <a:solidFill>
                            <a:schemeClr val="dk1"/>
                          </a:solidFill>
                          <a:latin typeface="GE Inspira Sans"/>
                        </a:defRPr>
                      </a:lvl4pPr>
                      <a:lvl5pPr marL="1828800" algn="l" defTabSz="914400" rtl="0" eaLnBrk="1" latinLnBrk="0" hangingPunct="1">
                        <a:defRPr sz="1800" kern="1200">
                          <a:solidFill>
                            <a:schemeClr val="dk1"/>
                          </a:solidFill>
                          <a:latin typeface="GE Inspira Sans"/>
                        </a:defRPr>
                      </a:lvl5pPr>
                      <a:lvl6pPr marL="2286000" algn="l" defTabSz="914400" rtl="0" eaLnBrk="1" latinLnBrk="0" hangingPunct="1">
                        <a:defRPr sz="1800" kern="1200">
                          <a:solidFill>
                            <a:schemeClr val="dk1"/>
                          </a:solidFill>
                          <a:latin typeface="GE Inspira Sans"/>
                        </a:defRPr>
                      </a:lvl6pPr>
                      <a:lvl7pPr marL="2743200" algn="l" defTabSz="914400" rtl="0" eaLnBrk="1" latinLnBrk="0" hangingPunct="1">
                        <a:defRPr sz="1800" kern="1200">
                          <a:solidFill>
                            <a:schemeClr val="dk1"/>
                          </a:solidFill>
                          <a:latin typeface="GE Inspira Sans"/>
                        </a:defRPr>
                      </a:lvl7pPr>
                      <a:lvl8pPr marL="3200400" algn="l" defTabSz="914400" rtl="0" eaLnBrk="1" latinLnBrk="0" hangingPunct="1">
                        <a:defRPr sz="1800" kern="1200">
                          <a:solidFill>
                            <a:schemeClr val="dk1"/>
                          </a:solidFill>
                          <a:latin typeface="GE Inspira Sans"/>
                        </a:defRPr>
                      </a:lvl8pPr>
                      <a:lvl9pPr marL="3657600" algn="l" defTabSz="914400" rtl="0" eaLnBrk="1" latinLnBrk="0" hangingPunct="1">
                        <a:defRPr sz="1800" kern="1200">
                          <a:solidFill>
                            <a:schemeClr val="dk1"/>
                          </a:solidFill>
                          <a:latin typeface="GE Inspira Sans"/>
                        </a:defRPr>
                      </a:lvl9pPr>
                    </a:lstStyle>
                    <a:p>
                      <a:pPr algn="l"/>
                      <a:r>
                        <a:rPr lang="en-US" sz="1200" dirty="0">
                          <a:latin typeface="GE Inspira" panose="020F0603030400020203" pitchFamily="34" charset="0"/>
                        </a:rPr>
                        <a:t>Damage/Cost: TBD</a:t>
                      </a:r>
                    </a:p>
                  </a:txBody>
                  <a:tcPr marL="80682" marR="80682" marT="40341" marB="4034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EB8">
                        <a:lumMod val="20000"/>
                        <a:lumOff val="80000"/>
                      </a:srgbClr>
                    </a:solidFill>
                  </a:tcPr>
                </a:tc>
                <a:tc>
                  <a:txBody>
                    <a:bodyPr/>
                    <a:lstStyle>
                      <a:lvl1pPr marL="0" algn="l" defTabSz="914400" rtl="0" eaLnBrk="1" latinLnBrk="0" hangingPunct="1">
                        <a:defRPr sz="1800" kern="1200">
                          <a:solidFill>
                            <a:schemeClr val="dk1"/>
                          </a:solidFill>
                          <a:latin typeface="GE Inspira Sans"/>
                        </a:defRPr>
                      </a:lvl1pPr>
                      <a:lvl2pPr marL="457200" algn="l" defTabSz="914400" rtl="0" eaLnBrk="1" latinLnBrk="0" hangingPunct="1">
                        <a:defRPr sz="1800" kern="1200">
                          <a:solidFill>
                            <a:schemeClr val="dk1"/>
                          </a:solidFill>
                          <a:latin typeface="GE Inspira Sans"/>
                        </a:defRPr>
                      </a:lvl2pPr>
                      <a:lvl3pPr marL="914400" algn="l" defTabSz="914400" rtl="0" eaLnBrk="1" latinLnBrk="0" hangingPunct="1">
                        <a:defRPr sz="1800" kern="1200">
                          <a:solidFill>
                            <a:schemeClr val="dk1"/>
                          </a:solidFill>
                          <a:latin typeface="GE Inspira Sans"/>
                        </a:defRPr>
                      </a:lvl3pPr>
                      <a:lvl4pPr marL="1371600" algn="l" defTabSz="914400" rtl="0" eaLnBrk="1" latinLnBrk="0" hangingPunct="1">
                        <a:defRPr sz="1800" kern="1200">
                          <a:solidFill>
                            <a:schemeClr val="dk1"/>
                          </a:solidFill>
                          <a:latin typeface="GE Inspira Sans"/>
                        </a:defRPr>
                      </a:lvl4pPr>
                      <a:lvl5pPr marL="1828800" algn="l" defTabSz="914400" rtl="0" eaLnBrk="1" latinLnBrk="0" hangingPunct="1">
                        <a:defRPr sz="1800" kern="1200">
                          <a:solidFill>
                            <a:schemeClr val="dk1"/>
                          </a:solidFill>
                          <a:latin typeface="GE Inspira Sans"/>
                        </a:defRPr>
                      </a:lvl5pPr>
                      <a:lvl6pPr marL="2286000" algn="l" defTabSz="914400" rtl="0" eaLnBrk="1" latinLnBrk="0" hangingPunct="1">
                        <a:defRPr sz="1800" kern="1200">
                          <a:solidFill>
                            <a:schemeClr val="dk1"/>
                          </a:solidFill>
                          <a:latin typeface="GE Inspira Sans"/>
                        </a:defRPr>
                      </a:lvl6pPr>
                      <a:lvl7pPr marL="2743200" algn="l" defTabSz="914400" rtl="0" eaLnBrk="1" latinLnBrk="0" hangingPunct="1">
                        <a:defRPr sz="1800" kern="1200">
                          <a:solidFill>
                            <a:schemeClr val="dk1"/>
                          </a:solidFill>
                          <a:latin typeface="GE Inspira Sans"/>
                        </a:defRPr>
                      </a:lvl7pPr>
                      <a:lvl8pPr marL="3200400" algn="l" defTabSz="914400" rtl="0" eaLnBrk="1" latinLnBrk="0" hangingPunct="1">
                        <a:defRPr sz="1800" kern="1200">
                          <a:solidFill>
                            <a:schemeClr val="dk1"/>
                          </a:solidFill>
                          <a:latin typeface="GE Inspira Sans"/>
                        </a:defRPr>
                      </a:lvl8pPr>
                      <a:lvl9pPr marL="3657600" algn="l" defTabSz="914400" rtl="0" eaLnBrk="1" latinLnBrk="0" hangingPunct="1">
                        <a:defRPr sz="1800" kern="1200">
                          <a:solidFill>
                            <a:schemeClr val="dk1"/>
                          </a:solidFill>
                          <a:latin typeface="GE Inspira Sans"/>
                        </a:defRPr>
                      </a:lvl9pPr>
                    </a:lstStyle>
                    <a:p>
                      <a:pPr algn="l"/>
                      <a:r>
                        <a:rPr lang="en-US" sz="1200" dirty="0">
                          <a:latin typeface="GE Inspira" panose="020F0603030400020203" pitchFamily="34" charset="0"/>
                        </a:rPr>
                        <a:t>Prepared by: John Im</a:t>
                      </a:r>
                    </a:p>
                  </a:txBody>
                  <a:tcPr marL="80682" marR="80682" marT="40341" marB="4034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EB8">
                        <a:lumMod val="20000"/>
                        <a:lumOff val="80000"/>
                      </a:srgbClr>
                    </a:solidFill>
                  </a:tcPr>
                </a:tc>
                <a:extLst>
                  <a:ext uri="{0D108BD9-81ED-4DB2-BD59-A6C34878D82A}">
                    <a16:rowId xmlns:a16="http://schemas.microsoft.com/office/drawing/2014/main" val="1753578822"/>
                  </a:ext>
                </a:extLst>
              </a:tr>
            </a:tbl>
          </a:graphicData>
        </a:graphic>
      </p:graphicFrame>
      <p:sp>
        <p:nvSpPr>
          <p:cNvPr id="23" name="TextBox 22">
            <a:extLst>
              <a:ext uri="{FF2B5EF4-FFF2-40B4-BE49-F238E27FC236}">
                <a16:creationId xmlns:a16="http://schemas.microsoft.com/office/drawing/2014/main" id="{EB83E465-03BC-4B09-91B5-1B47E00E3922}"/>
              </a:ext>
            </a:extLst>
          </p:cNvPr>
          <p:cNvSpPr txBox="1"/>
          <p:nvPr/>
        </p:nvSpPr>
        <p:spPr>
          <a:xfrm>
            <a:off x="210858" y="1893417"/>
            <a:ext cx="4026158" cy="3508653"/>
          </a:xfrm>
          <a:prstGeom prst="rect">
            <a:avLst/>
          </a:prstGeom>
          <a:noFill/>
          <a:ln w="6350">
            <a:noFill/>
          </a:ln>
        </p:spPr>
        <p:txBody>
          <a:bodyPr wrap="square" lIns="0" tIns="0" rIns="0" bIns="0" rtlCol="0">
            <a:spAutoFit/>
          </a:bodyPr>
          <a:lstStyle/>
          <a:p>
            <a:pPr eaLnBrk="1" fontAlgn="auto" hangingPunct="1">
              <a:spcBef>
                <a:spcPts val="0"/>
              </a:spcBef>
              <a:spcAft>
                <a:spcPts val="0"/>
              </a:spcAft>
            </a:pPr>
            <a:r>
              <a:rPr lang="en-US" sz="1200" b="1" dirty="0">
                <a:solidFill>
                  <a:srgbClr val="63666A"/>
                </a:solidFill>
                <a:latin typeface="GE Inspira" panose="020F0603030400020203" pitchFamily="34" charset="0"/>
              </a:rPr>
              <a:t>Description of Incident: </a:t>
            </a:r>
          </a:p>
          <a:p>
            <a:pPr marL="285750" indent="-285750" eaLnBrk="1" fontAlgn="auto" hangingPunct="1">
              <a:spcBef>
                <a:spcPts val="0"/>
              </a:spcBef>
              <a:spcAft>
                <a:spcPts val="0"/>
              </a:spcAft>
              <a:buFont typeface="Arial" panose="020B0604020202020204" pitchFamily="34" charset="0"/>
              <a:buChar char="•"/>
            </a:pPr>
            <a:r>
              <a:rPr lang="en-US" sz="1200" dirty="0">
                <a:solidFill>
                  <a:srgbClr val="63666A"/>
                </a:solidFill>
                <a:latin typeface="GE Inspira" panose="020F0603030400020203" pitchFamily="34" charset="0"/>
              </a:rPr>
              <a:t>Driver left the railyard in Tucson, and he was on his normal route. </a:t>
            </a:r>
          </a:p>
          <a:p>
            <a:pPr marL="285750" indent="-285750" eaLnBrk="1" fontAlgn="auto" hangingPunct="1">
              <a:spcBef>
                <a:spcPts val="0"/>
              </a:spcBef>
              <a:spcAft>
                <a:spcPts val="0"/>
              </a:spcAft>
              <a:buFont typeface="Arial" panose="020B0604020202020204" pitchFamily="34" charset="0"/>
              <a:buChar char="•"/>
            </a:pPr>
            <a:r>
              <a:rPr lang="en-US" sz="1200" dirty="0">
                <a:solidFill>
                  <a:srgbClr val="63666A"/>
                </a:solidFill>
                <a:latin typeface="GE Inspira" panose="020F0603030400020203" pitchFamily="34" charset="0"/>
              </a:rPr>
              <a:t>This was his fifth trip to White Hills on this route.  </a:t>
            </a:r>
          </a:p>
          <a:p>
            <a:pPr marL="285750" indent="-285750" eaLnBrk="1" fontAlgn="auto" hangingPunct="1">
              <a:spcBef>
                <a:spcPts val="0"/>
              </a:spcBef>
              <a:spcAft>
                <a:spcPts val="0"/>
              </a:spcAft>
              <a:buFont typeface="Arial" panose="020B0604020202020204" pitchFamily="34" charset="0"/>
              <a:buChar char="•"/>
            </a:pPr>
            <a:r>
              <a:rPr lang="en-US" sz="1200" dirty="0">
                <a:solidFill>
                  <a:srgbClr val="63666A"/>
                </a:solidFill>
                <a:latin typeface="GE Inspira" panose="020F0603030400020203" pitchFamily="34" charset="0"/>
              </a:rPr>
              <a:t>All base tower drivers on this route have to raise their tower to get over the RR tracks and for the turn onto Cobb Road. </a:t>
            </a:r>
          </a:p>
          <a:p>
            <a:pPr marL="285750" indent="-285750" eaLnBrk="1" fontAlgn="auto" hangingPunct="1">
              <a:spcBef>
                <a:spcPts val="0"/>
              </a:spcBef>
              <a:spcAft>
                <a:spcPts val="0"/>
              </a:spcAft>
              <a:buFont typeface="Arial" panose="020B0604020202020204" pitchFamily="34" charset="0"/>
              <a:buChar char="•"/>
            </a:pPr>
            <a:r>
              <a:rPr lang="en-US" sz="1200" dirty="0">
                <a:solidFill>
                  <a:srgbClr val="63666A"/>
                </a:solidFill>
                <a:latin typeface="GE Inspira" panose="020F0603030400020203" pitchFamily="34" charset="0"/>
              </a:rPr>
              <a:t>The driver raised his tower, made it thru the turn, and replaced the sign that had to be removed.  At this point, the driver should have lowered the tower back to the permitted running height, but he did not do so.  </a:t>
            </a:r>
          </a:p>
          <a:p>
            <a:pPr marL="285750" indent="-285750" eaLnBrk="1" fontAlgn="auto" hangingPunct="1">
              <a:spcBef>
                <a:spcPts val="0"/>
              </a:spcBef>
              <a:spcAft>
                <a:spcPts val="0"/>
              </a:spcAft>
              <a:buFont typeface="Arial" panose="020B0604020202020204" pitchFamily="34" charset="0"/>
              <a:buChar char="•"/>
            </a:pPr>
            <a:r>
              <a:rPr lang="en-US" sz="1200" dirty="0">
                <a:solidFill>
                  <a:srgbClr val="63666A"/>
                </a:solidFill>
                <a:latin typeface="GE Inspira" panose="020F0603030400020203" pitchFamily="34" charset="0"/>
              </a:rPr>
              <a:t>On Interstate 10, the tower hit the bridge at mile marker near 220, causing damage to the tower flange.  No injuries.</a:t>
            </a:r>
          </a:p>
          <a:p>
            <a:pPr eaLnBrk="1" fontAlgn="auto" hangingPunct="1">
              <a:spcBef>
                <a:spcPts val="0"/>
              </a:spcBef>
              <a:spcAft>
                <a:spcPts val="0"/>
              </a:spcAft>
            </a:pPr>
            <a:r>
              <a:rPr lang="en-US" sz="1200" b="1" dirty="0">
                <a:solidFill>
                  <a:srgbClr val="63666A"/>
                </a:solidFill>
                <a:latin typeface="GE Inspira" panose="020F0603030400020203" pitchFamily="34" charset="0"/>
              </a:rPr>
              <a:t>Containment:</a:t>
            </a:r>
          </a:p>
          <a:p>
            <a:pPr marL="285750" indent="-285750" eaLnBrk="1" fontAlgn="auto" hangingPunct="1">
              <a:spcBef>
                <a:spcPts val="0"/>
              </a:spcBef>
              <a:spcAft>
                <a:spcPts val="0"/>
              </a:spcAft>
              <a:buFont typeface="Arial" panose="020B0604020202020204" pitchFamily="34" charset="0"/>
              <a:buChar char="•"/>
            </a:pPr>
            <a:r>
              <a:rPr lang="en-US" sz="1200" dirty="0">
                <a:solidFill>
                  <a:srgbClr val="63666A"/>
                </a:solidFill>
                <a:latin typeface="GE Inspira" panose="020F0603030400020203" pitchFamily="34" charset="0"/>
              </a:rPr>
              <a:t>Driver pulled off safely on an exit ramp. </a:t>
            </a:r>
          </a:p>
          <a:p>
            <a:pPr marL="285750" indent="-285750" eaLnBrk="1" fontAlgn="auto" hangingPunct="1">
              <a:spcBef>
                <a:spcPts val="0"/>
              </a:spcBef>
              <a:spcAft>
                <a:spcPts val="0"/>
              </a:spcAft>
              <a:buFont typeface="Arial" panose="020B0604020202020204" pitchFamily="34" charset="0"/>
              <a:buChar char="•"/>
            </a:pPr>
            <a:r>
              <a:rPr lang="en-US" sz="1200" dirty="0">
                <a:solidFill>
                  <a:srgbClr val="63666A"/>
                </a:solidFill>
                <a:latin typeface="GE Inspira" panose="020F0603030400020203" pitchFamily="34" charset="0"/>
              </a:rPr>
              <a:t>Site has refused section and planning on sending back to Tucson for repairs and to send a replacement Base.</a:t>
            </a:r>
          </a:p>
          <a:p>
            <a:pPr marL="285750" indent="-285750" eaLnBrk="1" fontAlgn="auto" hangingPunct="1">
              <a:spcBef>
                <a:spcPts val="0"/>
              </a:spcBef>
              <a:spcAft>
                <a:spcPts val="0"/>
              </a:spcAft>
              <a:buFont typeface="Arial" panose="020B0604020202020204" pitchFamily="34" charset="0"/>
              <a:buChar char="•"/>
            </a:pPr>
            <a:r>
              <a:rPr lang="en-US" sz="1200" dirty="0">
                <a:solidFill>
                  <a:srgbClr val="63666A"/>
                </a:solidFill>
                <a:latin typeface="GE Inspira" panose="020F0603030400020203" pitchFamily="34" charset="0"/>
              </a:rPr>
              <a:t>Carrier has informed police of bridge hit.</a:t>
            </a:r>
          </a:p>
          <a:p>
            <a:pPr eaLnBrk="1" fontAlgn="auto" hangingPunct="1">
              <a:spcBef>
                <a:spcPts val="0"/>
              </a:spcBef>
              <a:spcAft>
                <a:spcPts val="0"/>
              </a:spcAft>
            </a:pPr>
            <a:r>
              <a:rPr lang="en-US" sz="1200" b="1" dirty="0">
                <a:solidFill>
                  <a:srgbClr val="63666A"/>
                </a:solidFill>
                <a:latin typeface="GE Inspira" panose="020F0603030400020203" pitchFamily="34" charset="0"/>
              </a:rPr>
              <a:t>Root Cause:</a:t>
            </a:r>
          </a:p>
          <a:p>
            <a:pPr eaLnBrk="1" fontAlgn="auto" hangingPunct="1">
              <a:spcBef>
                <a:spcPts val="0"/>
              </a:spcBef>
              <a:spcAft>
                <a:spcPts val="0"/>
              </a:spcAft>
            </a:pPr>
            <a:r>
              <a:rPr lang="en-US" sz="1200" dirty="0">
                <a:solidFill>
                  <a:srgbClr val="63666A"/>
                </a:solidFill>
                <a:latin typeface="GE Inspira Sans"/>
              </a:rPr>
              <a:t>Lack of layers of defenses to mitigate risks of human error.</a:t>
            </a:r>
          </a:p>
        </p:txBody>
      </p:sp>
      <p:sp>
        <p:nvSpPr>
          <p:cNvPr id="24" name="Rectangle 23">
            <a:extLst>
              <a:ext uri="{FF2B5EF4-FFF2-40B4-BE49-F238E27FC236}">
                <a16:creationId xmlns:a16="http://schemas.microsoft.com/office/drawing/2014/main" id="{9CBBFF26-323B-4989-AB18-829F082AD0DF}"/>
              </a:ext>
            </a:extLst>
          </p:cNvPr>
          <p:cNvSpPr/>
          <p:nvPr/>
        </p:nvSpPr>
        <p:spPr>
          <a:xfrm>
            <a:off x="134693" y="1872250"/>
            <a:ext cx="4174751" cy="3550032"/>
          </a:xfrm>
          <a:prstGeom prst="rect">
            <a:avLst/>
          </a:prstGeom>
          <a:noFill/>
          <a:ln w="9525" cap="flat" cmpd="sng" algn="ctr">
            <a:solidFill>
              <a:srgbClr val="63666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E Inspira Sans"/>
              <a:ea typeface="+mn-ea"/>
              <a:cs typeface="+mn-cs"/>
            </a:endParaRPr>
          </a:p>
        </p:txBody>
      </p:sp>
      <p:pic>
        <p:nvPicPr>
          <p:cNvPr id="25" name="Picture 24" descr="A picture containing outdoor, boat, sitting, riding&#10;&#10;Description automatically generated">
            <a:extLst>
              <a:ext uri="{FF2B5EF4-FFF2-40B4-BE49-F238E27FC236}">
                <a16:creationId xmlns:a16="http://schemas.microsoft.com/office/drawing/2014/main" id="{9FB22EE3-7E9B-41BA-8686-00D7C41AF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81882" y="1872249"/>
            <a:ext cx="4676391" cy="3507293"/>
          </a:xfrm>
          <a:prstGeom prst="rect">
            <a:avLst/>
          </a:prstGeom>
        </p:spPr>
      </p:pic>
    </p:spTree>
    <p:extLst>
      <p:ext uri="{BB962C8B-B14F-4D97-AF65-F5344CB8AC3E}">
        <p14:creationId xmlns:p14="http://schemas.microsoft.com/office/powerpoint/2010/main" val="2642652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a:extLst>
              <a:ext uri="{FF2B5EF4-FFF2-40B4-BE49-F238E27FC236}">
                <a16:creationId xmlns:a16="http://schemas.microsoft.com/office/drawing/2014/main" id="{50886D8E-15C7-4B66-B00A-CADB7BA1CE9D}"/>
              </a:ext>
            </a:extLst>
          </p:cNvPr>
          <p:cNvSpPr txBox="1">
            <a:spLocks noChangeArrowheads="1"/>
          </p:cNvSpPr>
          <p:nvPr/>
        </p:nvSpPr>
        <p:spPr bwMode="auto">
          <a:xfrm>
            <a:off x="85725" y="95250"/>
            <a:ext cx="7401491" cy="461665"/>
          </a:xfrm>
          <a:prstGeom prst="rect">
            <a:avLst/>
          </a:prstGeom>
          <a:solidFill>
            <a:schemeClr val="bg1"/>
          </a:solidFill>
          <a:ln w="28575">
            <a:solidFill>
              <a:schemeClr val="tx1"/>
            </a:solidFill>
            <a:miter lim="800000"/>
            <a:headEnd/>
            <a:tailEnd/>
          </a:ln>
        </p:spPr>
        <p:txBody>
          <a:bodyPr wrap="square">
            <a:spAutoFit/>
          </a:bodyP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r>
              <a:rPr lang="en-US" altLang="en-US" sz="2400" b="1" i="1" dirty="0"/>
              <a:t>Example of Incident Investigation &amp; Root Cause Analysis</a:t>
            </a:r>
          </a:p>
        </p:txBody>
      </p:sp>
      <p:sp>
        <p:nvSpPr>
          <p:cNvPr id="22" name="Title 1">
            <a:extLst>
              <a:ext uri="{FF2B5EF4-FFF2-40B4-BE49-F238E27FC236}">
                <a16:creationId xmlns:a16="http://schemas.microsoft.com/office/drawing/2014/main" id="{CD52B888-A517-4AB0-A6FF-9F6024745A86}"/>
              </a:ext>
            </a:extLst>
          </p:cNvPr>
          <p:cNvSpPr txBox="1">
            <a:spLocks/>
          </p:cNvSpPr>
          <p:nvPr/>
        </p:nvSpPr>
        <p:spPr>
          <a:xfrm>
            <a:off x="601770" y="843338"/>
            <a:ext cx="7408397" cy="59843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solidFill>
                  <a:srgbClr val="63666A"/>
                </a:solidFill>
                <a:effectLst/>
                <a:uLnTx/>
                <a:uFillTx/>
                <a:latin typeface="GE Inspira Sans"/>
                <a:ea typeface="+mj-ea"/>
                <a:cs typeface="+mj-cs"/>
              </a:rPr>
              <a:t>REN-ONW Outbound Logistics 5 WHY</a:t>
            </a:r>
            <a:endParaRPr kumimoji="0" lang="en-US" sz="2400" b="1" i="0" u="none" strike="noStrike" kern="1200" cap="none" spc="0" normalizeH="0" baseline="0" noProof="0" dirty="0">
              <a:ln/>
              <a:solidFill>
                <a:srgbClr val="63666A"/>
              </a:solidFill>
              <a:effectLst/>
              <a:uLnTx/>
              <a:uFillTx/>
              <a:latin typeface="GE Inspira Sans"/>
              <a:ea typeface="+mj-ea"/>
              <a:cs typeface="+mj-cs"/>
            </a:endParaRPr>
          </a:p>
        </p:txBody>
      </p:sp>
      <p:sp>
        <p:nvSpPr>
          <p:cNvPr id="23" name="Rectangle 8">
            <a:extLst>
              <a:ext uri="{FF2B5EF4-FFF2-40B4-BE49-F238E27FC236}">
                <a16:creationId xmlns:a16="http://schemas.microsoft.com/office/drawing/2014/main" id="{741EE6A4-A8E5-407D-B475-91098AFB482C}"/>
              </a:ext>
            </a:extLst>
          </p:cNvPr>
          <p:cNvSpPr>
            <a:spLocks noChangeArrowheads="1"/>
          </p:cNvSpPr>
          <p:nvPr/>
        </p:nvSpPr>
        <p:spPr bwMode="auto">
          <a:xfrm>
            <a:off x="2725877" y="3003345"/>
            <a:ext cx="1433104" cy="1384995"/>
          </a:xfrm>
          <a:prstGeom prst="rect">
            <a:avLst/>
          </a:prstGeom>
          <a:solidFill>
            <a:srgbClr val="F0F0F0"/>
          </a:solidFill>
          <a:ln w="3175">
            <a:solidFill>
              <a:srgbClr val="63666A"/>
            </a:solidFill>
            <a:miter lim="800000"/>
            <a:headEnd/>
            <a:tailEnd/>
          </a:ln>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63666A"/>
                </a:solidFill>
                <a:effectLst/>
                <a:uLnTx/>
                <a:uFillTx/>
                <a:latin typeface="GE Inspira Sans"/>
              </a:rPr>
              <a:t>Why was the Base higher than bridge? </a:t>
            </a:r>
            <a:r>
              <a:rPr kumimoji="0" lang="en-US" sz="1200" b="0" i="0" u="none" strike="noStrike" kern="0" cap="none" spc="0" normalizeH="0" baseline="0" noProof="0" dirty="0">
                <a:ln>
                  <a:noFill/>
                </a:ln>
                <a:solidFill>
                  <a:srgbClr val="63666A"/>
                </a:solidFill>
                <a:effectLst/>
                <a:uLnTx/>
                <a:uFillTx/>
                <a:latin typeface="GE Inspira Sans"/>
              </a:rPr>
              <a:t>Driver had to raise section to clear RR tracks and forgot to lower back down.</a:t>
            </a:r>
          </a:p>
        </p:txBody>
      </p:sp>
      <p:sp>
        <p:nvSpPr>
          <p:cNvPr id="34" name="Rectangle 8">
            <a:extLst>
              <a:ext uri="{FF2B5EF4-FFF2-40B4-BE49-F238E27FC236}">
                <a16:creationId xmlns:a16="http://schemas.microsoft.com/office/drawing/2014/main" id="{8AB15E87-F96B-4595-8526-F42DB28667FD}"/>
              </a:ext>
            </a:extLst>
          </p:cNvPr>
          <p:cNvSpPr>
            <a:spLocks noChangeArrowheads="1"/>
          </p:cNvSpPr>
          <p:nvPr/>
        </p:nvSpPr>
        <p:spPr bwMode="auto">
          <a:xfrm>
            <a:off x="629992" y="3095678"/>
            <a:ext cx="1433103" cy="1200329"/>
          </a:xfrm>
          <a:prstGeom prst="rect">
            <a:avLst/>
          </a:prstGeom>
          <a:solidFill>
            <a:srgbClr val="F0F0F0"/>
          </a:solidFill>
          <a:ln w="3175">
            <a:solidFill>
              <a:srgbClr val="63666A"/>
            </a:solidFill>
            <a:miter lim="800000"/>
            <a:headEnd/>
            <a:tailEnd/>
          </a:ln>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63666A"/>
                </a:solidFill>
                <a:effectLst/>
                <a:uLnTx/>
                <a:uFillTx/>
                <a:latin typeface="GE Inspira Sans"/>
              </a:rPr>
              <a:t>Why did Base section hit a bridge? </a:t>
            </a:r>
            <a:r>
              <a:rPr kumimoji="0" lang="en-US" sz="1200" b="0" i="0" u="none" strike="noStrike" kern="0" cap="none" spc="0" normalizeH="0" baseline="0" noProof="0" dirty="0">
                <a:ln>
                  <a:noFill/>
                </a:ln>
                <a:solidFill>
                  <a:srgbClr val="63666A"/>
                </a:solidFill>
                <a:effectLst/>
                <a:uLnTx/>
                <a:uFillTx/>
                <a:latin typeface="GE Inspira Sans"/>
              </a:rPr>
              <a:t>The tower base was higher than the height of bridge.</a:t>
            </a:r>
          </a:p>
        </p:txBody>
      </p:sp>
      <p:sp>
        <p:nvSpPr>
          <p:cNvPr id="35" name="Rectangle 8">
            <a:extLst>
              <a:ext uri="{FF2B5EF4-FFF2-40B4-BE49-F238E27FC236}">
                <a16:creationId xmlns:a16="http://schemas.microsoft.com/office/drawing/2014/main" id="{3CE20BBD-3105-49AD-A741-7482E746C007}"/>
              </a:ext>
            </a:extLst>
          </p:cNvPr>
          <p:cNvSpPr>
            <a:spLocks noChangeArrowheads="1"/>
          </p:cNvSpPr>
          <p:nvPr/>
        </p:nvSpPr>
        <p:spPr bwMode="auto">
          <a:xfrm>
            <a:off x="6917648" y="2911012"/>
            <a:ext cx="1433104" cy="1569660"/>
          </a:xfrm>
          <a:prstGeom prst="rect">
            <a:avLst/>
          </a:prstGeom>
          <a:solidFill>
            <a:srgbClr val="F0F0F0"/>
          </a:solidFill>
          <a:ln w="38100">
            <a:solidFill>
              <a:srgbClr val="00B050"/>
            </a:solidFill>
            <a:miter lim="800000"/>
            <a:headEnd/>
            <a:tailEnd/>
          </a:ln>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63666A"/>
                </a:solidFill>
                <a:effectLst/>
                <a:uLnTx/>
                <a:uFillTx/>
                <a:latin typeface="GE Inspira Sans"/>
              </a:rPr>
              <a:t>RC1: Lack of layers of defenses to mitigate risks of human error. </a:t>
            </a:r>
            <a:r>
              <a:rPr kumimoji="0" lang="en-US" sz="1200" b="0" i="0" u="none" strike="noStrike" kern="0" cap="none" spc="0" normalizeH="0" baseline="0" noProof="0" dirty="0">
                <a:ln>
                  <a:noFill/>
                </a:ln>
                <a:solidFill>
                  <a:srgbClr val="63666A"/>
                </a:solidFill>
                <a:effectLst/>
                <a:uLnTx/>
                <a:uFillTx/>
                <a:latin typeface="GE Inspira Sans"/>
              </a:rPr>
              <a:t>(visual indicators, technology solutions - Lidar, call in to dispatch) </a:t>
            </a:r>
          </a:p>
        </p:txBody>
      </p:sp>
      <p:cxnSp>
        <p:nvCxnSpPr>
          <p:cNvPr id="36" name="Straight Arrow Connector 35">
            <a:extLst>
              <a:ext uri="{FF2B5EF4-FFF2-40B4-BE49-F238E27FC236}">
                <a16:creationId xmlns:a16="http://schemas.microsoft.com/office/drawing/2014/main" id="{74A2EC3B-5858-43D9-8FA7-6899B7075539}"/>
              </a:ext>
            </a:extLst>
          </p:cNvPr>
          <p:cNvCxnSpPr>
            <a:cxnSpLocks/>
          </p:cNvCxnSpPr>
          <p:nvPr/>
        </p:nvCxnSpPr>
        <p:spPr>
          <a:xfrm flipV="1">
            <a:off x="4158981" y="3695843"/>
            <a:ext cx="662782" cy="1"/>
          </a:xfrm>
          <a:prstGeom prst="straightConnector1">
            <a:avLst/>
          </a:prstGeom>
          <a:noFill/>
          <a:ln w="19050" cap="flat" cmpd="sng" algn="ctr">
            <a:solidFill>
              <a:srgbClr val="005EB8"/>
            </a:solidFill>
            <a:prstDash val="solid"/>
            <a:tailEnd type="triangle"/>
          </a:ln>
          <a:effectLst/>
        </p:spPr>
      </p:cxnSp>
      <p:cxnSp>
        <p:nvCxnSpPr>
          <p:cNvPr id="37" name="Straight Arrow Connector 36">
            <a:extLst>
              <a:ext uri="{FF2B5EF4-FFF2-40B4-BE49-F238E27FC236}">
                <a16:creationId xmlns:a16="http://schemas.microsoft.com/office/drawing/2014/main" id="{FC1DADBA-7215-492D-9698-2FDC63931AB5}"/>
              </a:ext>
            </a:extLst>
          </p:cNvPr>
          <p:cNvCxnSpPr>
            <a:cxnSpLocks/>
          </p:cNvCxnSpPr>
          <p:nvPr/>
        </p:nvCxnSpPr>
        <p:spPr>
          <a:xfrm>
            <a:off x="2063095" y="3695843"/>
            <a:ext cx="662782" cy="0"/>
          </a:xfrm>
          <a:prstGeom prst="straightConnector1">
            <a:avLst/>
          </a:prstGeom>
          <a:noFill/>
          <a:ln w="19050" cap="flat" cmpd="sng" algn="ctr">
            <a:solidFill>
              <a:srgbClr val="005EB8"/>
            </a:solidFill>
            <a:prstDash val="solid"/>
            <a:tailEnd type="triangle"/>
          </a:ln>
          <a:effectLst/>
        </p:spPr>
      </p:cxnSp>
      <p:sp>
        <p:nvSpPr>
          <p:cNvPr id="38" name="Rectangle 8">
            <a:extLst>
              <a:ext uri="{FF2B5EF4-FFF2-40B4-BE49-F238E27FC236}">
                <a16:creationId xmlns:a16="http://schemas.microsoft.com/office/drawing/2014/main" id="{6D775F30-0645-4FF3-A01B-6EEC572AC8CC}"/>
              </a:ext>
            </a:extLst>
          </p:cNvPr>
          <p:cNvSpPr>
            <a:spLocks noChangeArrowheads="1"/>
          </p:cNvSpPr>
          <p:nvPr/>
        </p:nvSpPr>
        <p:spPr bwMode="auto">
          <a:xfrm>
            <a:off x="4821763" y="2634013"/>
            <a:ext cx="1433104" cy="2123658"/>
          </a:xfrm>
          <a:prstGeom prst="rect">
            <a:avLst/>
          </a:prstGeom>
          <a:solidFill>
            <a:srgbClr val="F0F0F0"/>
          </a:solidFill>
          <a:ln w="3175">
            <a:solidFill>
              <a:srgbClr val="63666A"/>
            </a:solidFill>
            <a:miter lim="800000"/>
            <a:headEnd/>
            <a:tailEnd/>
          </a:ln>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63666A"/>
                </a:solidFill>
                <a:effectLst/>
                <a:uLnTx/>
                <a:uFillTx/>
                <a:latin typeface="GE Inspira Sans"/>
              </a:rPr>
              <a:t>How is it possible that the driver can forget to lower back down? </a:t>
            </a:r>
            <a:r>
              <a:rPr kumimoji="0" lang="en-US" sz="1200" b="0" i="0" u="none" strike="noStrike" kern="0" cap="none" spc="0" normalizeH="0" baseline="0" noProof="0" dirty="0">
                <a:ln>
                  <a:noFill/>
                </a:ln>
                <a:solidFill>
                  <a:srgbClr val="63666A"/>
                </a:solidFill>
                <a:effectLst/>
                <a:uLnTx/>
                <a:uFillTx/>
                <a:latin typeface="GE Inspira Sans"/>
              </a:rPr>
              <a:t>There are no visual indicators or technology in place, to ensure the tower is at its permitted load height.</a:t>
            </a:r>
          </a:p>
        </p:txBody>
      </p:sp>
      <p:sp>
        <p:nvSpPr>
          <p:cNvPr id="42" name="Rectangle 8">
            <a:extLst>
              <a:ext uri="{FF2B5EF4-FFF2-40B4-BE49-F238E27FC236}">
                <a16:creationId xmlns:a16="http://schemas.microsoft.com/office/drawing/2014/main" id="{B8D541B2-90CA-40E2-B936-A19BA7E7E4A1}"/>
              </a:ext>
            </a:extLst>
          </p:cNvPr>
          <p:cNvSpPr>
            <a:spLocks noChangeArrowheads="1"/>
          </p:cNvSpPr>
          <p:nvPr/>
        </p:nvSpPr>
        <p:spPr bwMode="auto">
          <a:xfrm>
            <a:off x="601770" y="1785894"/>
            <a:ext cx="2403967" cy="276999"/>
          </a:xfrm>
          <a:prstGeom prst="rect">
            <a:avLst/>
          </a:prstGeom>
          <a:solidFill>
            <a:srgbClr val="F0F0F0"/>
          </a:solidFill>
          <a:ln w="3175">
            <a:solidFill>
              <a:srgbClr val="63666A"/>
            </a:solidFill>
            <a:miter lim="800000"/>
            <a:headEnd/>
            <a:tailEnd/>
          </a:ln>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63666A"/>
                </a:solidFill>
                <a:effectLst/>
                <a:uLnTx/>
                <a:uFillTx/>
                <a:latin typeface="GE Inspira Sans"/>
              </a:rPr>
              <a:t>Tower base section hit a bridge</a:t>
            </a:r>
          </a:p>
        </p:txBody>
      </p:sp>
      <p:cxnSp>
        <p:nvCxnSpPr>
          <p:cNvPr id="63" name="Straight Arrow Connector 62">
            <a:extLst>
              <a:ext uri="{FF2B5EF4-FFF2-40B4-BE49-F238E27FC236}">
                <a16:creationId xmlns:a16="http://schemas.microsoft.com/office/drawing/2014/main" id="{A37E5E64-3865-45AE-960C-D0586B62E95E}"/>
              </a:ext>
            </a:extLst>
          </p:cNvPr>
          <p:cNvCxnSpPr>
            <a:cxnSpLocks/>
            <a:endCxn id="34" idx="0"/>
          </p:cNvCxnSpPr>
          <p:nvPr/>
        </p:nvCxnSpPr>
        <p:spPr>
          <a:xfrm>
            <a:off x="1346544" y="2062893"/>
            <a:ext cx="0" cy="1032785"/>
          </a:xfrm>
          <a:prstGeom prst="straightConnector1">
            <a:avLst/>
          </a:prstGeom>
          <a:noFill/>
          <a:ln w="19050" cap="flat" cmpd="sng" algn="ctr">
            <a:solidFill>
              <a:srgbClr val="005EB8"/>
            </a:solidFill>
            <a:prstDash val="solid"/>
            <a:tailEnd type="triangle"/>
          </a:ln>
          <a:effectLst/>
        </p:spPr>
      </p:cxnSp>
      <p:cxnSp>
        <p:nvCxnSpPr>
          <p:cNvPr id="67" name="Straight Arrow Connector 66">
            <a:extLst>
              <a:ext uri="{FF2B5EF4-FFF2-40B4-BE49-F238E27FC236}">
                <a16:creationId xmlns:a16="http://schemas.microsoft.com/office/drawing/2014/main" id="{44D98CA0-3FAA-4961-BB02-2B7075614854}"/>
              </a:ext>
            </a:extLst>
          </p:cNvPr>
          <p:cNvCxnSpPr>
            <a:cxnSpLocks/>
          </p:cNvCxnSpPr>
          <p:nvPr/>
        </p:nvCxnSpPr>
        <p:spPr>
          <a:xfrm>
            <a:off x="6254867" y="3695843"/>
            <a:ext cx="662782" cy="0"/>
          </a:xfrm>
          <a:prstGeom prst="straightConnector1">
            <a:avLst/>
          </a:prstGeom>
          <a:noFill/>
          <a:ln w="19050" cap="flat" cmpd="sng" algn="ctr">
            <a:solidFill>
              <a:srgbClr val="005EB8"/>
            </a:solidFill>
            <a:prstDash val="solid"/>
            <a:tailEnd type="triangle"/>
          </a:ln>
          <a:effectLst/>
        </p:spPr>
      </p:cxnSp>
    </p:spTree>
    <p:extLst>
      <p:ext uri="{BB962C8B-B14F-4D97-AF65-F5344CB8AC3E}">
        <p14:creationId xmlns:p14="http://schemas.microsoft.com/office/powerpoint/2010/main" val="3680102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7A14-0B9E-4F2D-9550-413DFDFE701E}"/>
              </a:ext>
            </a:extLst>
          </p:cNvPr>
          <p:cNvSpPr>
            <a:spLocks noGrp="1"/>
          </p:cNvSpPr>
          <p:nvPr>
            <p:ph type="title"/>
          </p:nvPr>
        </p:nvSpPr>
        <p:spPr/>
        <p:txBody>
          <a:bodyPr/>
          <a:lstStyle/>
          <a:p>
            <a:r>
              <a:rPr lang="en-US" dirty="0"/>
              <a:t>Other Risk Reduction Measures</a:t>
            </a:r>
          </a:p>
        </p:txBody>
      </p:sp>
      <p:sp>
        <p:nvSpPr>
          <p:cNvPr id="3" name="Content Placeholder 2">
            <a:extLst>
              <a:ext uri="{FF2B5EF4-FFF2-40B4-BE49-F238E27FC236}">
                <a16:creationId xmlns:a16="http://schemas.microsoft.com/office/drawing/2014/main" id="{0B998EC1-08DE-4295-B0CC-5C6BB59FAD77}"/>
              </a:ext>
            </a:extLst>
          </p:cNvPr>
          <p:cNvSpPr>
            <a:spLocks noGrp="1"/>
          </p:cNvSpPr>
          <p:nvPr>
            <p:ph idx="1"/>
          </p:nvPr>
        </p:nvSpPr>
        <p:spPr>
          <a:xfrm>
            <a:off x="342900" y="1111379"/>
            <a:ext cx="8459788" cy="5000171"/>
          </a:xfrm>
        </p:spPr>
        <p:txBody>
          <a:bodyPr/>
          <a:lstStyle/>
          <a:p>
            <a:pPr marL="342900" indent="-342900">
              <a:buFont typeface="Arial" panose="020B0604020202020204" pitchFamily="34" charset="0"/>
              <a:buChar char="•"/>
            </a:pPr>
            <a:r>
              <a:rPr lang="en-US" sz="1800" dirty="0"/>
              <a:t>Three Private Escorts per Blade &amp; Tower</a:t>
            </a:r>
          </a:p>
          <a:p>
            <a:endParaRPr lang="en-US" sz="1800" dirty="0"/>
          </a:p>
          <a:p>
            <a:pPr marL="342900" indent="-342900">
              <a:buFont typeface="Arial" panose="020B0604020202020204" pitchFamily="34" charset="0"/>
              <a:buChar char="•"/>
            </a:pPr>
            <a:r>
              <a:rPr lang="en-US" sz="1800" dirty="0"/>
              <a:t>WITPAC -  Wind Industry Transportation Professional Advanced Certification</a:t>
            </a:r>
          </a:p>
          <a:p>
            <a:endParaRPr lang="en-US" sz="1800" dirty="0">
              <a:hlinkClick r:id="rId2"/>
            </a:endParaRPr>
          </a:p>
          <a:p>
            <a:pPr marL="1087438" lvl="2" indent="-342900">
              <a:buFont typeface="Arial" panose="020B0604020202020204" pitchFamily="34" charset="0"/>
              <a:buChar char="•"/>
            </a:pPr>
            <a:r>
              <a:rPr lang="en-US" sz="1800" dirty="0">
                <a:hlinkClick r:id="rId2"/>
              </a:rPr>
              <a:t>Welcome to WITPAC (2) – YouTube</a:t>
            </a:r>
            <a:endParaRPr lang="en-US" sz="1800" dirty="0"/>
          </a:p>
          <a:p>
            <a:pPr marL="1087438" lvl="2"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Lockout / Tagout – LOTTO </a:t>
            </a:r>
          </a:p>
          <a:p>
            <a:pPr marL="342900" indent="-342900">
              <a:buFont typeface="Arial" panose="020B0604020202020204" pitchFamily="34" charset="0"/>
              <a:buChar char="•"/>
            </a:pPr>
            <a:endParaRPr lang="en-US" sz="1800" dirty="0"/>
          </a:p>
          <a:p>
            <a:pPr marL="342900" indent="-342900">
              <a:lnSpc>
                <a:spcPct val="200000"/>
              </a:lnSpc>
              <a:buFont typeface="Arial" panose="020B0604020202020204" pitchFamily="34" charset="0"/>
              <a:buChar char="•"/>
            </a:pPr>
            <a:r>
              <a:rPr lang="en-US" sz="1800" dirty="0"/>
              <a:t>Route Survey Support</a:t>
            </a:r>
          </a:p>
          <a:p>
            <a:pPr marL="342900" indent="-342900">
              <a:lnSpc>
                <a:spcPct val="200000"/>
              </a:lnSpc>
              <a:buFont typeface="Arial" panose="020B0604020202020204" pitchFamily="34" charset="0"/>
              <a:buChar char="•"/>
            </a:pPr>
            <a:r>
              <a:rPr lang="en-US" sz="1800" dirty="0"/>
              <a:t>Site Monitors</a:t>
            </a:r>
          </a:p>
          <a:p>
            <a:pPr marL="342900" indent="-342900">
              <a:lnSpc>
                <a:spcPct val="200000"/>
              </a:lnSpc>
              <a:buFont typeface="Arial" panose="020B0604020202020204" pitchFamily="34" charset="0"/>
              <a:buChar char="•"/>
            </a:pPr>
            <a:r>
              <a:rPr lang="en-US" sz="1800" dirty="0"/>
              <a:t>Site Safety Auditors</a:t>
            </a:r>
          </a:p>
        </p:txBody>
      </p:sp>
    </p:spTree>
    <p:extLst>
      <p:ext uri="{BB962C8B-B14F-4D97-AF65-F5344CB8AC3E}">
        <p14:creationId xmlns:p14="http://schemas.microsoft.com/office/powerpoint/2010/main" val="856622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D41B-3B48-4DFF-822F-681E391B43A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903757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AB9BDC-F34C-4281-BB8D-AFEC4EDCC2A0}"/>
              </a:ext>
            </a:extLst>
          </p:cNvPr>
          <p:cNvPicPr>
            <a:picLocks noChangeAspect="1"/>
          </p:cNvPicPr>
          <p:nvPr/>
        </p:nvPicPr>
        <p:blipFill>
          <a:blip r:embed="rId2"/>
          <a:stretch>
            <a:fillRect/>
          </a:stretch>
        </p:blipFill>
        <p:spPr>
          <a:xfrm>
            <a:off x="44788" y="2836963"/>
            <a:ext cx="2397244" cy="3027661"/>
          </a:xfrm>
          <a:prstGeom prst="rect">
            <a:avLst/>
          </a:prstGeom>
        </p:spPr>
      </p:pic>
      <p:sp>
        <p:nvSpPr>
          <p:cNvPr id="6" name="TextBox 5">
            <a:extLst>
              <a:ext uri="{FF2B5EF4-FFF2-40B4-BE49-F238E27FC236}">
                <a16:creationId xmlns:a16="http://schemas.microsoft.com/office/drawing/2014/main" id="{43154828-9214-4131-B774-A27007980C53}"/>
              </a:ext>
            </a:extLst>
          </p:cNvPr>
          <p:cNvSpPr txBox="1"/>
          <p:nvPr/>
        </p:nvSpPr>
        <p:spPr>
          <a:xfrm>
            <a:off x="79687" y="1587473"/>
            <a:ext cx="2714269" cy="1261884"/>
          </a:xfrm>
          <a:prstGeom prst="rect">
            <a:avLst/>
          </a:prstGeom>
          <a:noFill/>
        </p:spPr>
        <p:txBody>
          <a:bodyPr wrap="none" rtlCol="0">
            <a:spAutoFit/>
          </a:bodyPr>
          <a:lstStyle/>
          <a:p>
            <a:r>
              <a:rPr lang="en-US" sz="2000" b="1" dirty="0"/>
              <a:t>First Wind Turbine 1888</a:t>
            </a:r>
          </a:p>
          <a:p>
            <a:pPr marL="342900" indent="-342900">
              <a:buFont typeface="Arial" panose="020B0604020202020204" pitchFamily="34" charset="0"/>
              <a:buChar char="•"/>
            </a:pPr>
            <a:r>
              <a:rPr lang="en-US" sz="1400" dirty="0"/>
              <a:t>50 feet tall</a:t>
            </a:r>
          </a:p>
          <a:p>
            <a:pPr marL="342900" indent="-342900">
              <a:buFont typeface="Arial" panose="020B0604020202020204" pitchFamily="34" charset="0"/>
              <a:buChar char="•"/>
            </a:pPr>
            <a:r>
              <a:rPr lang="en-US" sz="1400" dirty="0"/>
              <a:t>144 rotor blades</a:t>
            </a:r>
          </a:p>
          <a:p>
            <a:pPr marL="342900" indent="-342900">
              <a:buFont typeface="Arial" panose="020B0604020202020204" pitchFamily="34" charset="0"/>
              <a:buChar char="•"/>
            </a:pPr>
            <a:r>
              <a:rPr lang="en-US" sz="1400" dirty="0"/>
              <a:t>12 kW</a:t>
            </a:r>
          </a:p>
          <a:p>
            <a:pPr marL="342900" indent="-342900">
              <a:buFont typeface="Arial" panose="020B0604020202020204" pitchFamily="34" charset="0"/>
              <a:buChar char="•"/>
            </a:pPr>
            <a:r>
              <a:rPr lang="en-US" sz="1400" dirty="0"/>
              <a:t>1000 kW = 1 MW</a:t>
            </a:r>
          </a:p>
        </p:txBody>
      </p:sp>
      <p:pic>
        <p:nvPicPr>
          <p:cNvPr id="8" name="Picture 7">
            <a:extLst>
              <a:ext uri="{FF2B5EF4-FFF2-40B4-BE49-F238E27FC236}">
                <a16:creationId xmlns:a16="http://schemas.microsoft.com/office/drawing/2014/main" id="{B687F98E-7255-4627-84F8-65E30DBE5A78}"/>
              </a:ext>
            </a:extLst>
          </p:cNvPr>
          <p:cNvPicPr>
            <a:picLocks noChangeAspect="1"/>
          </p:cNvPicPr>
          <p:nvPr/>
        </p:nvPicPr>
        <p:blipFill>
          <a:blip r:embed="rId3"/>
          <a:stretch>
            <a:fillRect/>
          </a:stretch>
        </p:blipFill>
        <p:spPr>
          <a:xfrm>
            <a:off x="79687" y="111968"/>
            <a:ext cx="1053633" cy="1261885"/>
          </a:xfrm>
          <a:prstGeom prst="rect">
            <a:avLst/>
          </a:prstGeom>
        </p:spPr>
      </p:pic>
      <p:sp>
        <p:nvSpPr>
          <p:cNvPr id="9" name="TextBox 8">
            <a:extLst>
              <a:ext uri="{FF2B5EF4-FFF2-40B4-BE49-F238E27FC236}">
                <a16:creationId xmlns:a16="http://schemas.microsoft.com/office/drawing/2014/main" id="{47AEA092-BAF9-49A6-965C-F977DD599755}"/>
              </a:ext>
            </a:extLst>
          </p:cNvPr>
          <p:cNvSpPr txBox="1"/>
          <p:nvPr/>
        </p:nvSpPr>
        <p:spPr>
          <a:xfrm>
            <a:off x="1243410" y="0"/>
            <a:ext cx="7041714" cy="646331"/>
          </a:xfrm>
          <a:prstGeom prst="rect">
            <a:avLst/>
          </a:prstGeom>
          <a:noFill/>
        </p:spPr>
        <p:txBody>
          <a:bodyPr wrap="square" rtlCol="0">
            <a:spAutoFit/>
          </a:bodyPr>
          <a:lstStyle/>
          <a:p>
            <a:r>
              <a:rPr lang="en-US" sz="1800" dirty="0"/>
              <a:t>Charles Brush – One of the founders of the American Electrical Industry</a:t>
            </a:r>
          </a:p>
          <a:p>
            <a:endParaRPr lang="en-US" sz="1800" dirty="0"/>
          </a:p>
        </p:txBody>
      </p:sp>
      <p:sp>
        <p:nvSpPr>
          <p:cNvPr id="12" name="TextBox 11">
            <a:extLst>
              <a:ext uri="{FF2B5EF4-FFF2-40B4-BE49-F238E27FC236}">
                <a16:creationId xmlns:a16="http://schemas.microsoft.com/office/drawing/2014/main" id="{65A0A799-F69C-4C9E-A641-0F542F316EB8}"/>
              </a:ext>
            </a:extLst>
          </p:cNvPr>
          <p:cNvSpPr txBox="1"/>
          <p:nvPr/>
        </p:nvSpPr>
        <p:spPr>
          <a:xfrm>
            <a:off x="0" y="6077920"/>
            <a:ext cx="9051533" cy="646331"/>
          </a:xfrm>
          <a:prstGeom prst="rect">
            <a:avLst/>
          </a:prstGeom>
          <a:solidFill>
            <a:schemeClr val="bg1"/>
          </a:solidFill>
        </p:spPr>
        <p:txBody>
          <a:bodyPr wrap="square" rtlCol="0">
            <a:spAutoFit/>
          </a:bodyPr>
          <a:lstStyle/>
          <a:p>
            <a:r>
              <a:rPr lang="en-US" sz="1800" b="1" dirty="0"/>
              <a:t>1892 Brush Electric was sold and was merged with Edison Electric company under the name?</a:t>
            </a:r>
          </a:p>
          <a:p>
            <a:endParaRPr lang="en-US" sz="1800" b="1" dirty="0"/>
          </a:p>
        </p:txBody>
      </p:sp>
      <p:pic>
        <p:nvPicPr>
          <p:cNvPr id="14" name="Picture 13">
            <a:extLst>
              <a:ext uri="{FF2B5EF4-FFF2-40B4-BE49-F238E27FC236}">
                <a16:creationId xmlns:a16="http://schemas.microsoft.com/office/drawing/2014/main" id="{256E7963-31EC-4719-9AF1-9DD357C58830}"/>
              </a:ext>
            </a:extLst>
          </p:cNvPr>
          <p:cNvPicPr>
            <a:picLocks noChangeAspect="1"/>
          </p:cNvPicPr>
          <p:nvPr/>
        </p:nvPicPr>
        <p:blipFill>
          <a:blip r:embed="rId4"/>
          <a:stretch>
            <a:fillRect/>
          </a:stretch>
        </p:blipFill>
        <p:spPr>
          <a:xfrm>
            <a:off x="5373384" y="3014599"/>
            <a:ext cx="3404801" cy="2800325"/>
          </a:xfrm>
          <a:prstGeom prst="rect">
            <a:avLst/>
          </a:prstGeom>
        </p:spPr>
      </p:pic>
      <p:sp>
        <p:nvSpPr>
          <p:cNvPr id="15" name="TextBox 14">
            <a:extLst>
              <a:ext uri="{FF2B5EF4-FFF2-40B4-BE49-F238E27FC236}">
                <a16:creationId xmlns:a16="http://schemas.microsoft.com/office/drawing/2014/main" id="{DBD7BF67-4AE1-4F85-A3B9-52C343856460}"/>
              </a:ext>
            </a:extLst>
          </p:cNvPr>
          <p:cNvSpPr txBox="1"/>
          <p:nvPr/>
        </p:nvSpPr>
        <p:spPr>
          <a:xfrm>
            <a:off x="6456784" y="1587473"/>
            <a:ext cx="2247410" cy="1046440"/>
          </a:xfrm>
          <a:prstGeom prst="rect">
            <a:avLst/>
          </a:prstGeom>
          <a:noFill/>
        </p:spPr>
        <p:txBody>
          <a:bodyPr wrap="none" rtlCol="0">
            <a:spAutoFit/>
          </a:bodyPr>
          <a:lstStyle/>
          <a:p>
            <a:r>
              <a:rPr lang="en-US" sz="2000" b="1" dirty="0"/>
              <a:t>GE 2X Turbine 2012</a:t>
            </a:r>
          </a:p>
          <a:p>
            <a:pPr marL="285750" indent="-285750">
              <a:buFont typeface="Arial" panose="020B0604020202020204" pitchFamily="34" charset="0"/>
              <a:buChar char="•"/>
            </a:pPr>
            <a:r>
              <a:rPr lang="en-US" sz="1400" dirty="0"/>
              <a:t>300 + feet tall</a:t>
            </a:r>
          </a:p>
          <a:p>
            <a:pPr marL="285750" indent="-285750">
              <a:buFont typeface="Arial" panose="020B0604020202020204" pitchFamily="34" charset="0"/>
              <a:buChar char="•"/>
            </a:pPr>
            <a:r>
              <a:rPr lang="en-US" sz="1400" dirty="0"/>
              <a:t>3 rotor blades</a:t>
            </a:r>
          </a:p>
          <a:p>
            <a:pPr marL="285750" indent="-285750">
              <a:buFont typeface="Arial" panose="020B0604020202020204" pitchFamily="34" charset="0"/>
              <a:buChar char="•"/>
            </a:pPr>
            <a:r>
              <a:rPr lang="en-US" sz="1400" dirty="0"/>
              <a:t>2.8 MW</a:t>
            </a:r>
          </a:p>
        </p:txBody>
      </p:sp>
    </p:spTree>
    <p:extLst>
      <p:ext uri="{BB962C8B-B14F-4D97-AF65-F5344CB8AC3E}">
        <p14:creationId xmlns:p14="http://schemas.microsoft.com/office/powerpoint/2010/main" val="3063176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8328A-CF90-4988-9968-E93C2962ED19}"/>
              </a:ext>
            </a:extLst>
          </p:cNvPr>
          <p:cNvSpPr>
            <a:spLocks noGrp="1"/>
          </p:cNvSpPr>
          <p:nvPr>
            <p:ph type="title"/>
          </p:nvPr>
        </p:nvSpPr>
        <p:spPr>
          <a:xfrm>
            <a:off x="628650" y="181055"/>
            <a:ext cx="7886700" cy="994172"/>
          </a:xfrm>
        </p:spPr>
        <p:txBody>
          <a:bodyPr/>
          <a:lstStyle/>
          <a:p>
            <a:r>
              <a:rPr lang="en-US" b="1" dirty="0"/>
              <a:t>What is happening in Wind Energy?</a:t>
            </a:r>
          </a:p>
        </p:txBody>
      </p:sp>
      <p:sp>
        <p:nvSpPr>
          <p:cNvPr id="3" name="Content Placeholder 2">
            <a:extLst>
              <a:ext uri="{FF2B5EF4-FFF2-40B4-BE49-F238E27FC236}">
                <a16:creationId xmlns:a16="http://schemas.microsoft.com/office/drawing/2014/main" id="{593E0C90-6BCE-44F2-826E-BF19025032F5}"/>
              </a:ext>
            </a:extLst>
          </p:cNvPr>
          <p:cNvSpPr>
            <a:spLocks noGrp="1"/>
          </p:cNvSpPr>
          <p:nvPr>
            <p:ph idx="1"/>
          </p:nvPr>
        </p:nvSpPr>
        <p:spPr>
          <a:xfrm>
            <a:off x="530082" y="1489003"/>
            <a:ext cx="8083835" cy="3879993"/>
          </a:xfrm>
        </p:spPr>
        <p:txBody>
          <a:bodyPr/>
          <a:lstStyle/>
          <a:p>
            <a:r>
              <a:rPr lang="en-US" sz="2400" dirty="0"/>
              <a:t>Components are getting larger – Greater MW Turbines 5X</a:t>
            </a:r>
          </a:p>
          <a:p>
            <a:endParaRPr lang="en-US" sz="2400" dirty="0"/>
          </a:p>
          <a:p>
            <a:endParaRPr lang="en-US" sz="2400" dirty="0"/>
          </a:p>
          <a:p>
            <a:r>
              <a:rPr lang="en-US" sz="2400" dirty="0"/>
              <a:t>More remote project locations – Harder to reach by Truck</a:t>
            </a:r>
          </a:p>
          <a:p>
            <a:endParaRPr lang="en-US" sz="2400" dirty="0"/>
          </a:p>
          <a:p>
            <a:endParaRPr lang="en-US" sz="2400" dirty="0"/>
          </a:p>
          <a:p>
            <a:r>
              <a:rPr lang="en-US" sz="2400" dirty="0"/>
              <a:t>Industry trends look favorable – Recent Legislation</a:t>
            </a:r>
          </a:p>
          <a:p>
            <a:endParaRPr lang="en-US" sz="2400" dirty="0"/>
          </a:p>
          <a:p>
            <a:endParaRPr lang="en-US" sz="2400" dirty="0"/>
          </a:p>
          <a:p>
            <a:endParaRPr lang="en-US" sz="2400" dirty="0"/>
          </a:p>
        </p:txBody>
      </p:sp>
    </p:spTree>
    <p:extLst>
      <p:ext uri="{BB962C8B-B14F-4D97-AF65-F5344CB8AC3E}">
        <p14:creationId xmlns:p14="http://schemas.microsoft.com/office/powerpoint/2010/main" val="26497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82B68-BE4D-4C16-BD00-3394E0E2EC4C}"/>
              </a:ext>
            </a:extLst>
          </p:cNvPr>
          <p:cNvSpPr>
            <a:spLocks noGrp="1"/>
          </p:cNvSpPr>
          <p:nvPr>
            <p:ph type="title"/>
          </p:nvPr>
        </p:nvSpPr>
        <p:spPr>
          <a:xfrm>
            <a:off x="152728" y="257592"/>
            <a:ext cx="8683362" cy="994172"/>
          </a:xfrm>
        </p:spPr>
        <p:txBody>
          <a:bodyPr/>
          <a:lstStyle/>
          <a:p>
            <a:r>
              <a:rPr lang="en-US" b="1" dirty="0"/>
              <a:t>How many Megawatts in 1 Gigawatt?</a:t>
            </a:r>
          </a:p>
        </p:txBody>
      </p:sp>
      <p:sp>
        <p:nvSpPr>
          <p:cNvPr id="3" name="Content Placeholder 2">
            <a:extLst>
              <a:ext uri="{FF2B5EF4-FFF2-40B4-BE49-F238E27FC236}">
                <a16:creationId xmlns:a16="http://schemas.microsoft.com/office/drawing/2014/main" id="{9266431B-087A-4D5E-8B1E-DA6E30328801}"/>
              </a:ext>
            </a:extLst>
          </p:cNvPr>
          <p:cNvSpPr>
            <a:spLocks noGrp="1"/>
          </p:cNvSpPr>
          <p:nvPr>
            <p:ph idx="1"/>
          </p:nvPr>
        </p:nvSpPr>
        <p:spPr>
          <a:xfrm>
            <a:off x="287791" y="983674"/>
            <a:ext cx="7886700" cy="4549379"/>
          </a:xfrm>
        </p:spPr>
        <p:txBody>
          <a:bodyPr>
            <a:normAutofit fontScale="92500" lnSpcReduction="10000"/>
          </a:bodyPr>
          <a:lstStyle/>
          <a:p>
            <a:pPr marL="385763" indent="-385763">
              <a:lnSpc>
                <a:spcPct val="220000"/>
              </a:lnSpc>
              <a:buAutoNum type="alphaUcPeriod"/>
            </a:pPr>
            <a:r>
              <a:rPr lang="en-US" sz="3300" dirty="0">
                <a:latin typeface="+mj-lt"/>
              </a:rPr>
              <a:t>10</a:t>
            </a:r>
          </a:p>
          <a:p>
            <a:pPr marL="385763" indent="-385763">
              <a:lnSpc>
                <a:spcPct val="220000"/>
              </a:lnSpc>
              <a:buAutoNum type="alphaUcPeriod"/>
            </a:pPr>
            <a:r>
              <a:rPr lang="en-US" sz="3300" dirty="0">
                <a:latin typeface="+mj-lt"/>
              </a:rPr>
              <a:t>100</a:t>
            </a:r>
          </a:p>
          <a:p>
            <a:pPr marL="385763" indent="-385763">
              <a:lnSpc>
                <a:spcPct val="220000"/>
              </a:lnSpc>
              <a:buAutoNum type="alphaUcPeriod"/>
            </a:pPr>
            <a:r>
              <a:rPr lang="en-US" sz="3300" dirty="0">
                <a:latin typeface="+mj-lt"/>
              </a:rPr>
              <a:t>1,000</a:t>
            </a:r>
          </a:p>
          <a:p>
            <a:pPr marL="385763" indent="-385763">
              <a:lnSpc>
                <a:spcPct val="220000"/>
              </a:lnSpc>
              <a:buAutoNum type="alphaUcPeriod"/>
            </a:pPr>
            <a:r>
              <a:rPr lang="en-US" sz="3300" dirty="0">
                <a:latin typeface="+mj-lt"/>
              </a:rPr>
              <a:t>10,000</a:t>
            </a:r>
          </a:p>
        </p:txBody>
      </p:sp>
      <p:sp>
        <p:nvSpPr>
          <p:cNvPr id="4" name="TextBox 3">
            <a:extLst>
              <a:ext uri="{FF2B5EF4-FFF2-40B4-BE49-F238E27FC236}">
                <a16:creationId xmlns:a16="http://schemas.microsoft.com/office/drawing/2014/main" id="{EE6F6715-1AC2-44FF-8AE6-F8FEBD815CDA}"/>
              </a:ext>
            </a:extLst>
          </p:cNvPr>
          <p:cNvSpPr txBox="1"/>
          <p:nvPr/>
        </p:nvSpPr>
        <p:spPr>
          <a:xfrm>
            <a:off x="3357563" y="3371851"/>
            <a:ext cx="5123903" cy="646331"/>
          </a:xfrm>
          <a:prstGeom prst="rect">
            <a:avLst/>
          </a:prstGeom>
          <a:noFill/>
          <a:ln>
            <a:solidFill>
              <a:schemeClr val="accent1"/>
            </a:solidFill>
          </a:ln>
        </p:spPr>
        <p:txBody>
          <a:bodyPr wrap="none" rtlCol="0">
            <a:spAutoFit/>
          </a:bodyPr>
          <a:lstStyle/>
          <a:p>
            <a:r>
              <a:rPr lang="en-US" sz="3600" b="1" dirty="0">
                <a:latin typeface="+mj-lt"/>
              </a:rPr>
              <a:t>Answer: 1,000MW = 1GW</a:t>
            </a:r>
          </a:p>
        </p:txBody>
      </p:sp>
    </p:spTree>
    <p:extLst>
      <p:ext uri="{BB962C8B-B14F-4D97-AF65-F5344CB8AC3E}">
        <p14:creationId xmlns:p14="http://schemas.microsoft.com/office/powerpoint/2010/main" val="292773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92B3-8EA8-4244-B83B-DDA084DED9E6}"/>
              </a:ext>
            </a:extLst>
          </p:cNvPr>
          <p:cNvSpPr>
            <a:spLocks noGrp="1"/>
          </p:cNvSpPr>
          <p:nvPr>
            <p:ph type="title"/>
          </p:nvPr>
        </p:nvSpPr>
        <p:spPr>
          <a:xfrm>
            <a:off x="451369" y="437275"/>
            <a:ext cx="7886700" cy="747713"/>
          </a:xfrm>
        </p:spPr>
        <p:txBody>
          <a:bodyPr/>
          <a:lstStyle/>
          <a:p>
            <a:r>
              <a:rPr lang="en-US" dirty="0"/>
              <a:t>North American Volume Projections</a:t>
            </a:r>
          </a:p>
        </p:txBody>
      </p:sp>
      <p:graphicFrame>
        <p:nvGraphicFramePr>
          <p:cNvPr id="6" name="Content Placeholder 5">
            <a:extLst>
              <a:ext uri="{FF2B5EF4-FFF2-40B4-BE49-F238E27FC236}">
                <a16:creationId xmlns:a16="http://schemas.microsoft.com/office/drawing/2014/main" id="{DD63E36C-564C-486D-BF2E-29702F7510C2}"/>
              </a:ext>
            </a:extLst>
          </p:cNvPr>
          <p:cNvGraphicFramePr>
            <a:graphicFrameLocks noGrp="1"/>
          </p:cNvGraphicFramePr>
          <p:nvPr>
            <p:ph idx="1"/>
            <p:extLst>
              <p:ext uri="{D42A27DB-BD31-4B8C-83A1-F6EECF244321}">
                <p14:modId xmlns:p14="http://schemas.microsoft.com/office/powerpoint/2010/main" val="1807019684"/>
              </p:ext>
            </p:extLst>
          </p:nvPr>
        </p:nvGraphicFramePr>
        <p:xfrm>
          <a:off x="93306" y="1741884"/>
          <a:ext cx="8879244" cy="393112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3DF03E7-E8C0-4AE3-A6FA-889D13D50186}"/>
              </a:ext>
            </a:extLst>
          </p:cNvPr>
          <p:cNvSpPr txBox="1"/>
          <p:nvPr/>
        </p:nvSpPr>
        <p:spPr>
          <a:xfrm>
            <a:off x="1833758" y="3429000"/>
            <a:ext cx="809902" cy="523220"/>
          </a:xfrm>
          <a:prstGeom prst="rect">
            <a:avLst/>
          </a:prstGeom>
          <a:noFill/>
        </p:spPr>
        <p:txBody>
          <a:bodyPr wrap="none" rtlCol="0">
            <a:spAutoFit/>
          </a:bodyPr>
          <a:lstStyle/>
          <a:p>
            <a:r>
              <a:rPr lang="en-US" sz="1400" dirty="0"/>
              <a:t>~5,000</a:t>
            </a:r>
          </a:p>
          <a:p>
            <a:r>
              <a:rPr lang="en-US" sz="1400" dirty="0"/>
              <a:t>Turbines</a:t>
            </a:r>
          </a:p>
        </p:txBody>
      </p:sp>
    </p:spTree>
    <p:extLst>
      <p:ext uri="{BB962C8B-B14F-4D97-AF65-F5344CB8AC3E}">
        <p14:creationId xmlns:p14="http://schemas.microsoft.com/office/powerpoint/2010/main" val="337235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2B7B58-9209-4426-91E9-B9CFF46EC176}"/>
              </a:ext>
            </a:extLst>
          </p:cNvPr>
          <p:cNvPicPr>
            <a:picLocks noChangeAspect="1"/>
          </p:cNvPicPr>
          <p:nvPr/>
        </p:nvPicPr>
        <p:blipFill>
          <a:blip r:embed="rId2"/>
          <a:stretch>
            <a:fillRect/>
          </a:stretch>
        </p:blipFill>
        <p:spPr>
          <a:xfrm>
            <a:off x="51450" y="857250"/>
            <a:ext cx="9041101" cy="5143500"/>
          </a:xfrm>
          <a:prstGeom prst="rect">
            <a:avLst/>
          </a:prstGeom>
        </p:spPr>
      </p:pic>
      <p:sp>
        <p:nvSpPr>
          <p:cNvPr id="2" name="TextBox 1">
            <a:extLst>
              <a:ext uri="{FF2B5EF4-FFF2-40B4-BE49-F238E27FC236}">
                <a16:creationId xmlns:a16="http://schemas.microsoft.com/office/drawing/2014/main" id="{F41D1D8B-099B-4E21-B42A-C908DDC28F0E}"/>
              </a:ext>
            </a:extLst>
          </p:cNvPr>
          <p:cNvSpPr txBox="1"/>
          <p:nvPr/>
        </p:nvSpPr>
        <p:spPr>
          <a:xfrm>
            <a:off x="2558274" y="121298"/>
            <a:ext cx="3887924" cy="646331"/>
          </a:xfrm>
          <a:prstGeom prst="rect">
            <a:avLst/>
          </a:prstGeom>
          <a:noFill/>
        </p:spPr>
        <p:txBody>
          <a:bodyPr wrap="none" rtlCol="0">
            <a:spAutoFit/>
          </a:bodyPr>
          <a:lstStyle/>
          <a:p>
            <a:r>
              <a:rPr lang="en-US" sz="3600" dirty="0"/>
              <a:t>Where is the Wind?</a:t>
            </a:r>
          </a:p>
        </p:txBody>
      </p:sp>
    </p:spTree>
    <p:extLst>
      <p:ext uri="{BB962C8B-B14F-4D97-AF65-F5344CB8AC3E}">
        <p14:creationId xmlns:p14="http://schemas.microsoft.com/office/powerpoint/2010/main" val="170571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D0F96-A0D0-4643-AC60-0B33DF2E9831}"/>
              </a:ext>
            </a:extLst>
          </p:cNvPr>
          <p:cNvSpPr>
            <a:spLocks noGrp="1"/>
          </p:cNvSpPr>
          <p:nvPr>
            <p:ph idx="1"/>
          </p:nvPr>
        </p:nvSpPr>
        <p:spPr>
          <a:xfrm>
            <a:off x="0" y="166707"/>
            <a:ext cx="4425043" cy="1053323"/>
          </a:xfrm>
        </p:spPr>
        <p:txBody>
          <a:bodyPr/>
          <a:lstStyle/>
          <a:p>
            <a:pPr algn="ctr"/>
            <a:r>
              <a:rPr lang="en-US" sz="4800" dirty="0">
                <a:latin typeface="+mj-lt"/>
                <a:cs typeface="Calibri Light" panose="020F0302020204030204" pitchFamily="34" charset="0"/>
              </a:rPr>
              <a:t>Components</a:t>
            </a:r>
          </a:p>
          <a:p>
            <a:pPr algn="ctr"/>
            <a:endParaRPr lang="en-US" sz="4800" dirty="0">
              <a:latin typeface="+mj-lt"/>
              <a:cs typeface="Calibri Light" panose="020F0302020204030204" pitchFamily="34" charset="0"/>
            </a:endParaRPr>
          </a:p>
        </p:txBody>
      </p:sp>
      <p:pic>
        <p:nvPicPr>
          <p:cNvPr id="5" name="Picture 4">
            <a:extLst>
              <a:ext uri="{FF2B5EF4-FFF2-40B4-BE49-F238E27FC236}">
                <a16:creationId xmlns:a16="http://schemas.microsoft.com/office/drawing/2014/main" id="{3838172F-FEB6-4A7E-A83F-3212600F1757}"/>
              </a:ext>
            </a:extLst>
          </p:cNvPr>
          <p:cNvPicPr>
            <a:picLocks noChangeAspect="1"/>
          </p:cNvPicPr>
          <p:nvPr/>
        </p:nvPicPr>
        <p:blipFill>
          <a:blip r:embed="rId2"/>
          <a:stretch>
            <a:fillRect/>
          </a:stretch>
        </p:blipFill>
        <p:spPr>
          <a:xfrm>
            <a:off x="4718957" y="166707"/>
            <a:ext cx="4282751" cy="6524586"/>
          </a:xfrm>
          <a:prstGeom prst="rect">
            <a:avLst/>
          </a:prstGeom>
        </p:spPr>
      </p:pic>
      <p:sp>
        <p:nvSpPr>
          <p:cNvPr id="6" name="TextBox 5">
            <a:extLst>
              <a:ext uri="{FF2B5EF4-FFF2-40B4-BE49-F238E27FC236}">
                <a16:creationId xmlns:a16="http://schemas.microsoft.com/office/drawing/2014/main" id="{5D520E7D-299A-465F-A1E2-2D36EB0B5093}"/>
              </a:ext>
            </a:extLst>
          </p:cNvPr>
          <p:cNvSpPr txBox="1"/>
          <p:nvPr/>
        </p:nvSpPr>
        <p:spPr>
          <a:xfrm>
            <a:off x="554767" y="2780522"/>
            <a:ext cx="3616017" cy="1569660"/>
          </a:xfrm>
          <a:prstGeom prst="rect">
            <a:avLst/>
          </a:prstGeom>
          <a:noFill/>
        </p:spPr>
        <p:txBody>
          <a:bodyPr wrap="square" rtlCol="0">
            <a:spAutoFit/>
          </a:bodyPr>
          <a:lstStyle/>
          <a:p>
            <a:r>
              <a:rPr lang="en-US" sz="3200" dirty="0">
                <a:latin typeface="+mj-lt"/>
                <a:cs typeface="Calibri Light" panose="020F0302020204030204" pitchFamily="34" charset="0"/>
              </a:rPr>
              <a:t>Bigger and More Difficult to Transport</a:t>
            </a:r>
          </a:p>
          <a:p>
            <a:endParaRPr lang="en-US" dirty="0"/>
          </a:p>
        </p:txBody>
      </p:sp>
    </p:spTree>
    <p:extLst>
      <p:ext uri="{BB962C8B-B14F-4D97-AF65-F5344CB8AC3E}">
        <p14:creationId xmlns:p14="http://schemas.microsoft.com/office/powerpoint/2010/main" val="20950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D6160-0B90-4142-A60C-73169E53596B}"/>
              </a:ext>
            </a:extLst>
          </p:cNvPr>
          <p:cNvSpPr>
            <a:spLocks noGrp="1"/>
          </p:cNvSpPr>
          <p:nvPr>
            <p:ph type="title"/>
          </p:nvPr>
        </p:nvSpPr>
        <p:spPr>
          <a:xfrm>
            <a:off x="342106" y="75714"/>
            <a:ext cx="8459788" cy="998537"/>
          </a:xfrm>
        </p:spPr>
        <p:txBody>
          <a:bodyPr/>
          <a:lstStyle/>
          <a:p>
            <a:r>
              <a:rPr lang="en-US" dirty="0"/>
              <a:t>Blade and Tower Evolution</a:t>
            </a:r>
          </a:p>
        </p:txBody>
      </p:sp>
      <p:sp>
        <p:nvSpPr>
          <p:cNvPr id="2" name="Content Placeholder 1"/>
          <p:cNvSpPr>
            <a:spLocks noGrp="1"/>
          </p:cNvSpPr>
          <p:nvPr>
            <p:ph idx="1"/>
          </p:nvPr>
        </p:nvSpPr>
        <p:spPr>
          <a:xfrm>
            <a:off x="72312" y="1167364"/>
            <a:ext cx="4415712" cy="5409648"/>
          </a:xfrm>
          <a:ln>
            <a:solidFill>
              <a:schemeClr val="tx1"/>
            </a:solidFill>
          </a:ln>
        </p:spPr>
        <p:txBody>
          <a:bodyPr>
            <a:normAutofit/>
          </a:bodyPr>
          <a:lstStyle/>
          <a:p>
            <a:endParaRPr lang="en-US" sz="700" dirty="0"/>
          </a:p>
          <a:p>
            <a:endParaRPr lang="en-US" sz="700" dirty="0"/>
          </a:p>
          <a:p>
            <a:pPr marL="342900" indent="-342900">
              <a:buAutoNum type="arabicPlain" startAt="2010"/>
            </a:pPr>
            <a:r>
              <a:rPr lang="en-US" sz="1600" b="1" dirty="0"/>
              <a:t> - 2012  </a:t>
            </a:r>
            <a:r>
              <a:rPr lang="en-US" sz="1600" dirty="0"/>
              <a:t>37 – 49  Meter Blades = ~180 feet</a:t>
            </a:r>
          </a:p>
          <a:p>
            <a:pPr marL="342900" indent="-342900">
              <a:buAutoNum type="arabicPlain" startAt="2010"/>
            </a:pPr>
            <a:endParaRPr lang="en-US" sz="1600" dirty="0"/>
          </a:p>
          <a:p>
            <a:pPr marL="342900" indent="-342900">
              <a:buAutoNum type="arabicPlain" startAt="2010"/>
            </a:pPr>
            <a:endParaRPr lang="en-US" sz="1600" dirty="0"/>
          </a:p>
          <a:p>
            <a:r>
              <a:rPr lang="en-US" sz="1600" b="1" dirty="0"/>
              <a:t>2013 - 2015  </a:t>
            </a:r>
            <a:r>
              <a:rPr lang="en-US" sz="1600" dirty="0"/>
              <a:t>- 50 - 57  Meter Blades = ~205 feet</a:t>
            </a:r>
          </a:p>
          <a:p>
            <a:endParaRPr lang="en-US" sz="1600" dirty="0"/>
          </a:p>
          <a:p>
            <a:endParaRPr lang="en-US" sz="1600" dirty="0"/>
          </a:p>
          <a:p>
            <a:r>
              <a:rPr lang="en-US" sz="1600" b="1" dirty="0"/>
              <a:t>2016 – 2018  </a:t>
            </a:r>
            <a:r>
              <a:rPr lang="en-US" sz="1600" dirty="0"/>
              <a:t>62 - 67 Meter Blade = ~240 feet</a:t>
            </a:r>
          </a:p>
          <a:p>
            <a:endParaRPr lang="en-US" sz="1600" dirty="0"/>
          </a:p>
          <a:p>
            <a:endParaRPr lang="en-US" sz="1600" dirty="0"/>
          </a:p>
          <a:p>
            <a:r>
              <a:rPr lang="en-US" sz="1600" b="1" dirty="0"/>
              <a:t>2019 – 2021  </a:t>
            </a:r>
            <a:r>
              <a:rPr lang="en-US" sz="1600" dirty="0"/>
              <a:t>Two Piece blade = ~ 260 feet</a:t>
            </a:r>
          </a:p>
          <a:p>
            <a:endParaRPr lang="en-US" sz="1600" dirty="0"/>
          </a:p>
          <a:p>
            <a:endParaRPr lang="en-US" sz="1600" dirty="0"/>
          </a:p>
          <a:p>
            <a:r>
              <a:rPr lang="en-US" sz="1600" b="1" dirty="0"/>
              <a:t>2023</a:t>
            </a:r>
            <a:r>
              <a:rPr lang="en-US" sz="1600" dirty="0"/>
              <a:t>  80 Meter single piece blade? = ~324 Feet</a:t>
            </a:r>
          </a:p>
          <a:p>
            <a:pPr lvl="0"/>
            <a:endParaRPr lang="en-US" sz="700" dirty="0"/>
          </a:p>
          <a:p>
            <a:pPr marL="342900" lvl="1" indent="0">
              <a:buNone/>
            </a:pPr>
            <a:endParaRPr lang="en-US" sz="2800" dirty="0"/>
          </a:p>
          <a:p>
            <a:pPr lvl="0"/>
            <a:endParaRPr lang="en-US" sz="2800" b="1" dirty="0"/>
          </a:p>
          <a:p>
            <a:pPr marL="342900" lvl="1" indent="0">
              <a:buNone/>
            </a:pPr>
            <a:endParaRPr lang="en-US" sz="2800" dirty="0"/>
          </a:p>
          <a:p>
            <a:endParaRPr lang="en-US" sz="2800" dirty="0"/>
          </a:p>
        </p:txBody>
      </p:sp>
      <p:sp>
        <p:nvSpPr>
          <p:cNvPr id="14" name="Content Placeholder 1">
            <a:extLst>
              <a:ext uri="{FF2B5EF4-FFF2-40B4-BE49-F238E27FC236}">
                <a16:creationId xmlns:a16="http://schemas.microsoft.com/office/drawing/2014/main" id="{3BDC7E8B-E15F-4AF3-9059-05E748AACE47}"/>
              </a:ext>
            </a:extLst>
          </p:cNvPr>
          <p:cNvSpPr txBox="1">
            <a:spLocks/>
          </p:cNvSpPr>
          <p:nvPr/>
        </p:nvSpPr>
        <p:spPr bwMode="auto">
          <a:xfrm>
            <a:off x="4861251" y="1167364"/>
            <a:ext cx="4210439" cy="54096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algn="l" rtl="0" eaLnBrk="1" fontAlgn="base" hangingPunct="1">
              <a:lnSpc>
                <a:spcPct val="90000"/>
              </a:lnSpc>
              <a:spcBef>
                <a:spcPct val="50000"/>
              </a:spcBef>
              <a:spcAft>
                <a:spcPct val="0"/>
              </a:spcAft>
              <a:buClr>
                <a:srgbClr val="004880"/>
              </a:buClr>
              <a:defRPr sz="3200">
                <a:solidFill>
                  <a:srgbClr val="1E4191"/>
                </a:solidFill>
                <a:latin typeface="+mn-lt"/>
                <a:ea typeface="+mn-ea"/>
                <a:cs typeface="+mn-cs"/>
              </a:defRPr>
            </a:lvl1pPr>
            <a:lvl2pPr marL="341313" indent="-339725" algn="l" rtl="0" eaLnBrk="1" fontAlgn="base" hangingPunct="1">
              <a:lnSpc>
                <a:spcPct val="90000"/>
              </a:lnSpc>
              <a:spcBef>
                <a:spcPct val="30000"/>
              </a:spcBef>
              <a:spcAft>
                <a:spcPct val="0"/>
              </a:spcAft>
              <a:buClr>
                <a:srgbClr val="004880"/>
              </a:buClr>
              <a:buFont typeface="GE Inspira Pitch" pitchFamily="34" charset="0"/>
              <a:buChar char="•"/>
              <a:defRPr sz="3200">
                <a:solidFill>
                  <a:srgbClr val="1E4191"/>
                </a:solidFill>
                <a:latin typeface="+mn-lt"/>
              </a:defRPr>
            </a:lvl2pPr>
            <a:lvl3pPr marL="744538" indent="-288925" algn="l" rtl="0" eaLnBrk="1" fontAlgn="base" hangingPunct="1">
              <a:lnSpc>
                <a:spcPct val="90000"/>
              </a:lnSpc>
              <a:spcBef>
                <a:spcPct val="20000"/>
              </a:spcBef>
              <a:spcAft>
                <a:spcPct val="0"/>
              </a:spcAft>
              <a:buClr>
                <a:srgbClr val="004880"/>
              </a:buClr>
              <a:buChar char="–"/>
              <a:defRPr sz="3200">
                <a:solidFill>
                  <a:srgbClr val="1E4191"/>
                </a:solidFill>
                <a:latin typeface="+mn-lt"/>
              </a:defRPr>
            </a:lvl3pPr>
            <a:lvl4pPr marL="1146175" indent="-287338" algn="l" rtl="0" eaLnBrk="1" fontAlgn="base" hangingPunct="1">
              <a:lnSpc>
                <a:spcPct val="90000"/>
              </a:lnSpc>
              <a:spcBef>
                <a:spcPct val="10000"/>
              </a:spcBef>
              <a:spcAft>
                <a:spcPct val="0"/>
              </a:spcAft>
              <a:buClr>
                <a:srgbClr val="004880"/>
              </a:buClr>
              <a:buChar char="–"/>
              <a:defRPr sz="3200">
                <a:solidFill>
                  <a:srgbClr val="1E4191"/>
                </a:solidFill>
                <a:latin typeface="+mn-lt"/>
              </a:defRPr>
            </a:lvl4pPr>
            <a:lvl5pPr marL="1546225" indent="-285750" algn="l" rtl="0" eaLnBrk="1" fontAlgn="base" hangingPunct="1">
              <a:lnSpc>
                <a:spcPct val="90000"/>
              </a:lnSpc>
              <a:spcBef>
                <a:spcPts val="240"/>
              </a:spcBef>
              <a:spcAft>
                <a:spcPct val="0"/>
              </a:spcAft>
              <a:buClr>
                <a:srgbClr val="004880"/>
              </a:buClr>
              <a:buChar char="–"/>
              <a:defRPr sz="3200">
                <a:solidFill>
                  <a:srgbClr val="1E4191"/>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a:lstStyle>
          <a:p>
            <a:endParaRPr lang="en-US" sz="700" kern="0" dirty="0"/>
          </a:p>
          <a:p>
            <a:endParaRPr lang="en-US" sz="700" kern="0" dirty="0"/>
          </a:p>
          <a:p>
            <a:pPr marL="342900" indent="-342900">
              <a:buFontTx/>
              <a:buAutoNum type="arabicPlain" startAt="2010"/>
            </a:pPr>
            <a:r>
              <a:rPr lang="en-US" sz="1600" b="1" kern="0" dirty="0"/>
              <a:t> - 2012   </a:t>
            </a:r>
            <a:r>
              <a:rPr lang="en-US" sz="1600" kern="0" dirty="0"/>
              <a:t>3 Section Tower</a:t>
            </a:r>
          </a:p>
          <a:p>
            <a:pPr marL="342900" indent="-342900">
              <a:buFontTx/>
              <a:buAutoNum type="arabicPlain" startAt="2010"/>
            </a:pPr>
            <a:endParaRPr lang="en-US" sz="1600" kern="0" dirty="0"/>
          </a:p>
          <a:p>
            <a:endParaRPr lang="en-US" sz="1600" kern="0" dirty="0"/>
          </a:p>
          <a:p>
            <a:r>
              <a:rPr lang="en-US" sz="1600" b="1" kern="0" dirty="0"/>
              <a:t>2013 - 2015   </a:t>
            </a:r>
            <a:r>
              <a:rPr lang="en-US" sz="1600" kern="0" dirty="0"/>
              <a:t>3 Section Tower</a:t>
            </a:r>
          </a:p>
          <a:p>
            <a:endParaRPr lang="en-US" sz="1600" kern="0" dirty="0"/>
          </a:p>
          <a:p>
            <a:endParaRPr lang="en-US" sz="1600" kern="0" dirty="0"/>
          </a:p>
          <a:p>
            <a:r>
              <a:rPr lang="en-US" sz="1600" b="1" kern="0" dirty="0"/>
              <a:t>2016 – 2018    </a:t>
            </a:r>
            <a:r>
              <a:rPr lang="en-US" sz="1600" kern="0" dirty="0"/>
              <a:t>3 – 4 Section Tower</a:t>
            </a:r>
          </a:p>
          <a:p>
            <a:endParaRPr lang="en-US" sz="1600" kern="0" dirty="0"/>
          </a:p>
          <a:p>
            <a:endParaRPr lang="en-US" sz="1600" kern="0" dirty="0"/>
          </a:p>
          <a:p>
            <a:r>
              <a:rPr lang="en-US" sz="1600" b="1" kern="0" dirty="0"/>
              <a:t>2019 – 2021   </a:t>
            </a:r>
            <a:r>
              <a:rPr lang="en-US" sz="1600" kern="0" dirty="0"/>
              <a:t>5 Section Tower</a:t>
            </a:r>
          </a:p>
          <a:p>
            <a:endParaRPr lang="en-US" sz="1600" kern="0" dirty="0"/>
          </a:p>
          <a:p>
            <a:endParaRPr lang="en-US" sz="1600" kern="0" dirty="0"/>
          </a:p>
          <a:p>
            <a:r>
              <a:rPr lang="en-US" sz="1600" b="1" kern="0" dirty="0"/>
              <a:t>2023</a:t>
            </a:r>
            <a:r>
              <a:rPr lang="en-US" sz="1600" kern="0" dirty="0"/>
              <a:t>   5+ Section Tower – Probably not</a:t>
            </a:r>
          </a:p>
          <a:p>
            <a:endParaRPr lang="en-US" sz="700" kern="0" dirty="0"/>
          </a:p>
          <a:p>
            <a:pPr marL="342900" lvl="1" indent="0">
              <a:buFont typeface="GE Inspira Pitch" pitchFamily="34" charset="0"/>
              <a:buNone/>
            </a:pPr>
            <a:endParaRPr lang="en-US" sz="2800" kern="0" dirty="0"/>
          </a:p>
          <a:p>
            <a:endParaRPr lang="en-US" sz="2800" b="1" kern="0" dirty="0"/>
          </a:p>
          <a:p>
            <a:pPr marL="342900" lvl="1" indent="0">
              <a:buFont typeface="GE Inspira Pitch" pitchFamily="34" charset="0"/>
              <a:buNone/>
            </a:pPr>
            <a:endParaRPr lang="en-US" sz="2800" kern="0" dirty="0"/>
          </a:p>
          <a:p>
            <a:endParaRPr lang="en-US" sz="2800" kern="0" dirty="0"/>
          </a:p>
        </p:txBody>
      </p:sp>
      <p:sp>
        <p:nvSpPr>
          <p:cNvPr id="6" name="TextBox 5">
            <a:extLst>
              <a:ext uri="{FF2B5EF4-FFF2-40B4-BE49-F238E27FC236}">
                <a16:creationId xmlns:a16="http://schemas.microsoft.com/office/drawing/2014/main" id="{11E35299-403C-480A-AAC4-D53309338186}"/>
              </a:ext>
            </a:extLst>
          </p:cNvPr>
          <p:cNvSpPr txBox="1"/>
          <p:nvPr/>
        </p:nvSpPr>
        <p:spPr>
          <a:xfrm>
            <a:off x="1828800" y="759776"/>
            <a:ext cx="1005403" cy="461665"/>
          </a:xfrm>
          <a:prstGeom prst="rect">
            <a:avLst/>
          </a:prstGeom>
          <a:noFill/>
        </p:spPr>
        <p:txBody>
          <a:bodyPr wrap="none" rtlCol="0">
            <a:spAutoFit/>
          </a:bodyPr>
          <a:lstStyle/>
          <a:p>
            <a:r>
              <a:rPr lang="en-US" sz="2400" dirty="0"/>
              <a:t>Blades</a:t>
            </a:r>
          </a:p>
        </p:txBody>
      </p:sp>
      <p:sp>
        <p:nvSpPr>
          <p:cNvPr id="15" name="TextBox 14">
            <a:extLst>
              <a:ext uri="{FF2B5EF4-FFF2-40B4-BE49-F238E27FC236}">
                <a16:creationId xmlns:a16="http://schemas.microsoft.com/office/drawing/2014/main" id="{D34D7718-CAEA-4B3B-9466-C8EE52A35F2D}"/>
              </a:ext>
            </a:extLst>
          </p:cNvPr>
          <p:cNvSpPr txBox="1"/>
          <p:nvPr/>
        </p:nvSpPr>
        <p:spPr>
          <a:xfrm>
            <a:off x="6309799" y="759776"/>
            <a:ext cx="1061829" cy="461665"/>
          </a:xfrm>
          <a:prstGeom prst="rect">
            <a:avLst/>
          </a:prstGeom>
          <a:noFill/>
        </p:spPr>
        <p:txBody>
          <a:bodyPr wrap="none" rtlCol="0">
            <a:spAutoFit/>
          </a:bodyPr>
          <a:lstStyle/>
          <a:p>
            <a:r>
              <a:rPr lang="en-US" sz="2400" dirty="0"/>
              <a:t>Towers</a:t>
            </a:r>
          </a:p>
        </p:txBody>
      </p:sp>
    </p:spTree>
    <p:extLst>
      <p:ext uri="{BB962C8B-B14F-4D97-AF65-F5344CB8AC3E}">
        <p14:creationId xmlns:p14="http://schemas.microsoft.com/office/powerpoint/2010/main" val="3205269570"/>
      </p:ext>
    </p:extLst>
  </p:cSld>
  <p:clrMapOvr>
    <a:masterClrMapping/>
  </p:clrMapOvr>
</p:sld>
</file>

<file path=ppt/theme/theme1.xml><?xml version="1.0" encoding="utf-8"?>
<a:theme xmlns:a="http://schemas.openxmlformats.org/drawingml/2006/main" name="blank">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GE Fonts">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4880"/>
      </a:dk2>
      <a:lt2>
        <a:srgbClr val="CECECE"/>
      </a:lt2>
      <a:accent1>
        <a:srgbClr val="004880"/>
      </a:accent1>
      <a:accent2>
        <a:srgbClr val="B3D7E8"/>
      </a:accent2>
      <a:accent3>
        <a:srgbClr val="FFFFFF"/>
      </a:accent3>
      <a:accent4>
        <a:srgbClr val="000000"/>
      </a:accent4>
      <a:accent5>
        <a:srgbClr val="AAB1C0"/>
      </a:accent5>
      <a:accent6>
        <a:srgbClr val="A2C3D2"/>
      </a:accent6>
      <a:hlink>
        <a:srgbClr val="094CAD"/>
      </a:hlink>
      <a:folHlink>
        <a:srgbClr val="4393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4880"/>
      </a:dk2>
      <a:lt2>
        <a:srgbClr val="CECECE"/>
      </a:lt2>
      <a:accent1>
        <a:srgbClr val="004880"/>
      </a:accent1>
      <a:accent2>
        <a:srgbClr val="B3D7E8"/>
      </a:accent2>
      <a:accent3>
        <a:srgbClr val="FFFFFF"/>
      </a:accent3>
      <a:accent4>
        <a:srgbClr val="000000"/>
      </a:accent4>
      <a:accent5>
        <a:srgbClr val="AAB1C0"/>
      </a:accent5>
      <a:accent6>
        <a:srgbClr val="A2C3D2"/>
      </a:accent6>
      <a:hlink>
        <a:srgbClr val="094CAD"/>
      </a:hlink>
      <a:folHlink>
        <a:srgbClr val="4393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3267</TotalTime>
  <Words>1112</Words>
  <Application>Microsoft Office PowerPoint</Application>
  <PresentationFormat>On-screen Show (4:3)</PresentationFormat>
  <Paragraphs>206</Paragraphs>
  <Slides>24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Calibri Light</vt:lpstr>
      <vt:lpstr>GE Inspira</vt:lpstr>
      <vt:lpstr>GE Inspira Pitch</vt:lpstr>
      <vt:lpstr>GE Inspira Sans</vt:lpstr>
      <vt:lpstr>Wingdings</vt:lpstr>
      <vt:lpstr>blank</vt:lpstr>
      <vt:lpstr>Custom Design</vt:lpstr>
      <vt:lpstr>PowerPoint Presentation</vt:lpstr>
      <vt:lpstr>Year 1888</vt:lpstr>
      <vt:lpstr>PowerPoint Presentation</vt:lpstr>
      <vt:lpstr>What is happening in Wind Energy?</vt:lpstr>
      <vt:lpstr>How many Megawatts in 1 Gigawatt?</vt:lpstr>
      <vt:lpstr>North American Volume Projections</vt:lpstr>
      <vt:lpstr>PowerPoint Presentation</vt:lpstr>
      <vt:lpstr>PowerPoint Presentation</vt:lpstr>
      <vt:lpstr>Blade and Tower Evolution</vt:lpstr>
      <vt:lpstr>80m Blade</vt:lpstr>
      <vt:lpstr>Two Piece Blade Technology - Summary</vt:lpstr>
      <vt:lpstr>Schnabel Dolly</vt:lpstr>
      <vt:lpstr>Tower DIMs – 4 Section Tower</vt:lpstr>
      <vt:lpstr>Nacelle </vt:lpstr>
      <vt:lpstr>PowerPoint Presentation</vt:lpstr>
      <vt:lpstr>Challenges</vt:lpstr>
      <vt:lpstr>PowerPoint Presentation</vt:lpstr>
      <vt:lpstr>GE Service Provider Quality Engineer (SQE) Role</vt:lpstr>
      <vt:lpstr>PowerPoint Presentation</vt:lpstr>
      <vt:lpstr>PowerPoint Presentation</vt:lpstr>
      <vt:lpstr>PowerPoint Presentation</vt:lpstr>
      <vt:lpstr>PowerPoint Presentation</vt:lpstr>
      <vt:lpstr>Other Risk Reduction Measures</vt:lpstr>
      <vt:lpstr>Questions</vt:lpstr>
    </vt:vector>
  </TitlesOfParts>
  <Company>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Office 2010 PowerPoint template</dc:title>
  <dc:creator>JAMIE FRANCE</dc:creator>
  <cp:keywords>September 22, 2004 – Version 1.1</cp:keywords>
  <dc:description>General Electric Company 2004</dc:description>
  <cp:lastModifiedBy>Robinson, Thomas (GE Renewable Energy)</cp:lastModifiedBy>
  <cp:revision>212</cp:revision>
  <cp:lastPrinted>2018-05-10T13:47:52Z</cp:lastPrinted>
  <dcterms:created xsi:type="dcterms:W3CDTF">2012-11-29T19:25:56Z</dcterms:created>
  <dcterms:modified xsi:type="dcterms:W3CDTF">2021-11-17T23:52:24Z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alette">
    <vt:lpwstr>GE Template</vt:lpwstr>
  </property>
  <property fmtid="{D5CDD505-2E9C-101B-9397-08002B2CF9AE}" pid="3" name="WizKit Template Type">
    <vt:lpwstr>Onscreen</vt:lpwstr>
  </property>
  <property fmtid="{D5CDD505-2E9C-101B-9397-08002B2CF9AE}" pid="4" name="WizKit Template Version">
    <vt:i4>4</vt:i4>
  </property>
  <property fmtid="{D5CDD505-2E9C-101B-9397-08002B2CF9AE}" pid="5" name="TB4 template version">
    <vt:r8>4</vt:r8>
  </property>
  <property fmtid="{D5CDD505-2E9C-101B-9397-08002B2CF9AE}" pid="6" name="TB4 template type">
    <vt:lpwstr>onscreen</vt:lpwstr>
  </property>
</Properties>
</file>