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 id="2147483676" r:id="rId3"/>
  </p:sldMasterIdLst>
  <p:notesMasterIdLst>
    <p:notesMasterId r:id="rId31"/>
  </p:notesMasterIdLst>
  <p:handoutMasterIdLst>
    <p:handoutMasterId r:id="rId32"/>
  </p:handoutMasterIdLst>
  <p:sldIdLst>
    <p:sldId id="268" r:id="rId4"/>
    <p:sldId id="3346" r:id="rId5"/>
    <p:sldId id="3347" r:id="rId6"/>
    <p:sldId id="3348" r:id="rId7"/>
    <p:sldId id="3367" r:id="rId8"/>
    <p:sldId id="2141" r:id="rId9"/>
    <p:sldId id="3349" r:id="rId10"/>
    <p:sldId id="3350" r:id="rId11"/>
    <p:sldId id="3351" r:id="rId12"/>
    <p:sldId id="3352" r:id="rId13"/>
    <p:sldId id="3365" r:id="rId14"/>
    <p:sldId id="3353" r:id="rId15"/>
    <p:sldId id="3354" r:id="rId16"/>
    <p:sldId id="3355" r:id="rId17"/>
    <p:sldId id="3356" r:id="rId18"/>
    <p:sldId id="3357" r:id="rId19"/>
    <p:sldId id="3358" r:id="rId20"/>
    <p:sldId id="3359" r:id="rId21"/>
    <p:sldId id="272" r:id="rId22"/>
    <p:sldId id="273" r:id="rId23"/>
    <p:sldId id="3361" r:id="rId24"/>
    <p:sldId id="3360" r:id="rId25"/>
    <p:sldId id="3362" r:id="rId26"/>
    <p:sldId id="3368" r:id="rId27"/>
    <p:sldId id="3363" r:id="rId28"/>
    <p:sldId id="3364" r:id="rId29"/>
    <p:sldId id="3369" r:id="rId30"/>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ABA2C-0A03-35AF-D957-7E5EDC157B16}" name="LaBoe, Barbara" initials="LB" userId="S::LaboeB@WSDOT.WA.GOV::7c2ac2aa-b392-427f-81af-87c636600d7a" providerId="AD"/>
  <p188:author id="{F53F118D-89EA-27DF-48D0-EBF1F302A4CA}" name="Christopher, Chris" initials="CC" userId="S::ChristC@WSDOT.WA.GOV::9bad8c0e-c7f1-495f-83ae-a067826de9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6C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089C32-7AA5-46B5-B7AB-A00774A4FE6D}" v="9" dt="2023-03-27T14:35:50.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79526" autoAdjust="0"/>
  </p:normalViewPr>
  <p:slideViewPr>
    <p:cSldViewPr snapToGrid="0">
      <p:cViewPr varScale="1">
        <p:scale>
          <a:sx n="129" d="100"/>
          <a:sy n="129" d="100"/>
        </p:scale>
        <p:origin x="3000"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36" d="100"/>
          <a:sy n="136" d="100"/>
        </p:scale>
        <p:origin x="-4608" y="-10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71B0DE8C-47F1-E541-B4DD-C4EB8DF58A07}" type="datetimeFigureOut">
              <a:rPr lang="en-US" smtClean="0"/>
              <a:t>4/5/2023</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9608A881-B894-ED44-9108-D3317422893F}" type="slidenum">
              <a:rPr lang="en-US" smtClean="0"/>
              <a:t>‹#›</a:t>
            </a:fld>
            <a:endParaRPr lang="en-US"/>
          </a:p>
        </p:txBody>
      </p:sp>
    </p:spTree>
    <p:extLst>
      <p:ext uri="{BB962C8B-B14F-4D97-AF65-F5344CB8AC3E}">
        <p14:creationId xmlns:p14="http://schemas.microsoft.com/office/powerpoint/2010/main" val="8955263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atin typeface="Arial" charset="0"/>
              </a:defRPr>
            </a:lvl1pPr>
          </a:lstStyle>
          <a:p>
            <a:pPr>
              <a:defRPr/>
            </a:pPr>
            <a:endParaRPr lang="en-US"/>
          </a:p>
        </p:txBody>
      </p:sp>
      <p:sp>
        <p:nvSpPr>
          <p:cNvPr id="6147" name="Rectangle 3"/>
          <p:cNvSpPr>
            <a:spLocks noGrp="1" noChangeArrowheads="1"/>
          </p:cNvSpPr>
          <p:nvPr>
            <p:ph type="dt" idx="1"/>
          </p:nvPr>
        </p:nvSpPr>
        <p:spPr bwMode="auto">
          <a:xfrm>
            <a:off x="3978132"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02310" y="4421823"/>
            <a:ext cx="5618480" cy="418909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978132"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atin typeface="Arial" charset="0"/>
              </a:defRPr>
            </a:lvl1pPr>
          </a:lstStyle>
          <a:p>
            <a:pPr>
              <a:defRPr/>
            </a:pPr>
            <a:fld id="{DBCDC475-BD9A-4C4C-9E91-34CA21719164}" type="slidenum">
              <a:rPr lang="en-US"/>
              <a:pPr>
                <a:defRPr/>
              </a:pPr>
              <a:t>‹#›</a:t>
            </a:fld>
            <a:endParaRPr lang="en-US"/>
          </a:p>
        </p:txBody>
      </p:sp>
    </p:spTree>
    <p:extLst>
      <p:ext uri="{BB962C8B-B14F-4D97-AF65-F5344CB8AC3E}">
        <p14:creationId xmlns:p14="http://schemas.microsoft.com/office/powerpoint/2010/main" val="13617049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tsc.wa.gov/wp-content/uploads/dlm_uploads/2021/03/Distracted-Driving-in-WA-State-During-COVID.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DONGHO</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a:t>
            </a:fld>
            <a:endParaRPr lang="en-US"/>
          </a:p>
        </p:txBody>
      </p:sp>
    </p:spTree>
    <p:extLst>
      <p:ext uri="{BB962C8B-B14F-4D97-AF65-F5344CB8AC3E}">
        <p14:creationId xmlns:p14="http://schemas.microsoft.com/office/powerpoint/2010/main" val="3059662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11</a:t>
            </a:fld>
            <a:endParaRPr lang="en-US"/>
          </a:p>
        </p:txBody>
      </p:sp>
    </p:spTree>
    <p:extLst>
      <p:ext uri="{BB962C8B-B14F-4D97-AF65-F5344CB8AC3E}">
        <p14:creationId xmlns:p14="http://schemas.microsoft.com/office/powerpoint/2010/main" val="351319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Provide motorist real time information about work zone related congestion.</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12</a:t>
            </a:fld>
            <a:endParaRPr lang="en-US"/>
          </a:p>
        </p:txBody>
      </p:sp>
    </p:spTree>
    <p:extLst>
      <p:ext uri="{BB962C8B-B14F-4D97-AF65-F5344CB8AC3E}">
        <p14:creationId xmlns:p14="http://schemas.microsoft.com/office/powerpoint/2010/main" val="395900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DONGHO</a:t>
            </a:r>
          </a:p>
          <a:p>
            <a:endParaRPr lang="en-US" dirty="0"/>
          </a:p>
          <a:p>
            <a:r>
              <a:rPr lang="en-US" dirty="0"/>
              <a:t>Begin using work zone devices the provide work zone activity data.</a:t>
            </a:r>
          </a:p>
          <a:p>
            <a:r>
              <a:rPr lang="en-US" dirty="0"/>
              <a:t>Left photo, existing WSDOT arrow board retrofitted with communications device. (</a:t>
            </a:r>
            <a:r>
              <a:rPr lang="en-US" dirty="0" err="1"/>
              <a:t>iCone</a:t>
            </a:r>
            <a:r>
              <a:rPr lang="en-US" dirty="0"/>
              <a:t> product in this case)</a:t>
            </a:r>
          </a:p>
          <a:p>
            <a:r>
              <a:rPr lang="en-US" dirty="0"/>
              <a:t>Right photo is a screen shot of a Waze post from the arrow board in action on SR 509 in Tacoma. Notice the post is from “WSDOT, </a:t>
            </a:r>
            <a:r>
              <a:rPr lang="en-US" dirty="0" err="1"/>
              <a:t>iCone</a:t>
            </a:r>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13</a:t>
            </a:fld>
            <a:endParaRPr lang="en-US"/>
          </a:p>
        </p:txBody>
      </p:sp>
    </p:spTree>
    <p:extLst>
      <p:ext uri="{BB962C8B-B14F-4D97-AF65-F5344CB8AC3E}">
        <p14:creationId xmlns:p14="http://schemas.microsoft.com/office/powerpoint/2010/main" val="420932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CHRIS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Continue to use speed limit reductions during active work zones when workers are present. </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14</a:t>
            </a:fld>
            <a:endParaRPr lang="en-US"/>
          </a:p>
        </p:txBody>
      </p:sp>
    </p:spTree>
    <p:extLst>
      <p:ext uri="{BB962C8B-B14F-4D97-AF65-F5344CB8AC3E}">
        <p14:creationId xmlns:p14="http://schemas.microsoft.com/office/powerpoint/2010/main" val="271187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a:p>
            <a:pPr marL="800100" lvl="1" indent="-342900">
              <a:buFont typeface="Wingdings" panose="05000000000000000000" pitchFamily="2" charset="2"/>
              <a:buChar char="Ø"/>
            </a:pPr>
            <a:r>
              <a:rPr lang="en-US" sz="1600" u="sng" dirty="0"/>
              <a:t>Work Zone Safety Contingency enhancements </a:t>
            </a:r>
            <a:r>
              <a:rPr lang="en-US" sz="1600" b="1" i="1" u="sng" dirty="0"/>
              <a:t>do not include </a:t>
            </a:r>
            <a:r>
              <a:rPr lang="en-US" sz="1600" u="sng" dirty="0"/>
              <a:t>and will require a change order</a:t>
            </a:r>
            <a:endParaRPr lang="en-US" sz="1600" b="1" i="1" u="sng" dirty="0"/>
          </a:p>
          <a:p>
            <a:pPr marL="1257300" lvl="2" indent="-342900">
              <a:buFontTx/>
              <a:buChar char="-"/>
            </a:pPr>
            <a:r>
              <a:rPr lang="en-US" sz="1600" dirty="0"/>
              <a:t>Changes to work hours		- Different staging approach</a:t>
            </a:r>
          </a:p>
          <a:p>
            <a:pPr marL="1257300" lvl="2" indent="-342900">
              <a:buFontTx/>
              <a:buChar char="-"/>
            </a:pPr>
            <a:r>
              <a:rPr lang="en-US" sz="1600" dirty="0"/>
              <a:t>UPO or WSP (these need agreements)</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15</a:t>
            </a:fld>
            <a:endParaRPr lang="en-US"/>
          </a:p>
        </p:txBody>
      </p:sp>
    </p:spTree>
    <p:extLst>
      <p:ext uri="{BB962C8B-B14F-4D97-AF65-F5344CB8AC3E}">
        <p14:creationId xmlns:p14="http://schemas.microsoft.com/office/powerpoint/2010/main" val="33145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16</a:t>
            </a:fld>
            <a:endParaRPr lang="en-US"/>
          </a:p>
        </p:txBody>
      </p:sp>
    </p:spTree>
    <p:extLst>
      <p:ext uri="{BB962C8B-B14F-4D97-AF65-F5344CB8AC3E}">
        <p14:creationId xmlns:p14="http://schemas.microsoft.com/office/powerpoint/2010/main" val="1050604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DONGHO</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17</a:t>
            </a:fld>
            <a:endParaRPr lang="en-US"/>
          </a:p>
        </p:txBody>
      </p:sp>
    </p:spTree>
    <p:extLst>
      <p:ext uri="{BB962C8B-B14F-4D97-AF65-F5344CB8AC3E}">
        <p14:creationId xmlns:p14="http://schemas.microsoft.com/office/powerpoint/2010/main" val="26211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b="1" dirty="0"/>
              <a:t>DONGHO</a:t>
            </a:r>
          </a:p>
          <a:p>
            <a:pPr defTabSz="933237" eaLnBrk="0" fontAlgn="base" hangingPunct="0">
              <a:spcBef>
                <a:spcPct val="30000"/>
              </a:spcBef>
              <a:spcAft>
                <a:spcPct val="0"/>
              </a:spcAft>
              <a:defRPr/>
            </a:pPr>
            <a:r>
              <a:rPr lang="en-US" dirty="0"/>
              <a:t>Other states have experimented with orange work zone markings over the past several years. In most cases work zone markings were entirely replaced with orange in various ways. Research has generally been mixed except in all cases driver response that has been positive. </a:t>
            </a:r>
          </a:p>
          <a:p>
            <a:endParaRPr lang="en-US" dirty="0"/>
          </a:p>
          <a:p>
            <a:pPr defTabSz="933237" eaLnBrk="0" fontAlgn="base" hangingPunct="0">
              <a:spcBef>
                <a:spcPct val="30000"/>
              </a:spcBef>
              <a:spcAft>
                <a:spcPct val="0"/>
              </a:spcAft>
              <a:defRPr/>
            </a:pPr>
            <a:r>
              <a:rPr lang="en-US" dirty="0"/>
              <a:t>WSDOT’s plan is to provide orange contrast markings along with existing work zone lane lines. </a:t>
            </a:r>
          </a:p>
          <a:p>
            <a:endParaRPr lang="en-US" dirty="0"/>
          </a:p>
          <a:p>
            <a:r>
              <a:rPr lang="en-US" dirty="0"/>
              <a:t>The reason for this choice is for a few reasons</a:t>
            </a:r>
          </a:p>
          <a:p>
            <a:endParaRPr lang="en-US" dirty="0"/>
          </a:p>
          <a:p>
            <a:pPr marL="174982" indent="-174982">
              <a:buFont typeface="Arial" panose="020B0604020202020204" pitchFamily="34" charset="0"/>
              <a:buChar char="•"/>
            </a:pPr>
            <a:r>
              <a:rPr lang="en-US" dirty="0"/>
              <a:t>First to maintain driver expectation by keeping markings that we are used to seeing </a:t>
            </a:r>
          </a:p>
          <a:p>
            <a:pPr marL="174982" indent="-174982">
              <a:buFont typeface="Arial" panose="020B0604020202020204" pitchFamily="34" charset="0"/>
              <a:buChar char="•"/>
            </a:pPr>
            <a:r>
              <a:rPr lang="en-US" dirty="0"/>
              <a:t>Second is to enhance visibility of lane markings that are sometimes difficult in work zones</a:t>
            </a:r>
          </a:p>
          <a:p>
            <a:pPr marL="174982" indent="-174982">
              <a:buFont typeface="Arial" panose="020B0604020202020204" pitchFamily="34" charset="0"/>
              <a:buChar char="•"/>
            </a:pPr>
            <a:r>
              <a:rPr lang="en-US" dirty="0"/>
              <a:t>Contrast markings like black markings on concrete pavement have been used successful around the country for a long time; and </a:t>
            </a:r>
          </a:p>
          <a:p>
            <a:pPr marL="174982" indent="-174982">
              <a:buFont typeface="Arial" panose="020B0604020202020204" pitchFamily="34" charset="0"/>
              <a:buChar char="•"/>
            </a:pPr>
            <a:r>
              <a:rPr lang="en-US" dirty="0"/>
              <a:t>This approach is considered a practical and cost-effective strategy</a:t>
            </a:r>
          </a:p>
          <a:p>
            <a:pPr marL="174982" indent="-174982">
              <a:buFont typeface="Arial" panose="020B0604020202020204" pitchFamily="34" charset="0"/>
              <a:buChar char="•"/>
            </a:pPr>
            <a:endParaRPr lang="en-US" dirty="0"/>
          </a:p>
          <a:p>
            <a:r>
              <a:rPr lang="en-US" dirty="0"/>
              <a:t>The objectives of the experiment include </a:t>
            </a:r>
          </a:p>
          <a:p>
            <a:pPr marL="174982" indent="-174982">
              <a:buFont typeface="Arial" panose="020B0604020202020204" pitchFamily="34" charset="0"/>
              <a:buChar char="•"/>
            </a:pPr>
            <a:r>
              <a:rPr lang="en-US" dirty="0"/>
              <a:t>Increasing work zone awareness </a:t>
            </a:r>
          </a:p>
          <a:p>
            <a:pPr marL="174982" indent="-174982">
              <a:buFont typeface="Arial" panose="020B0604020202020204" pitchFamily="34" charset="0"/>
              <a:buChar char="•"/>
            </a:pPr>
            <a:r>
              <a:rPr lang="en-US" dirty="0"/>
              <a:t>Reducing work zone incidents or intrusions </a:t>
            </a:r>
          </a:p>
          <a:p>
            <a:pPr marL="174982" indent="-174982">
              <a:buFont typeface="Arial" panose="020B0604020202020204" pitchFamily="34" charset="0"/>
              <a:buChar char="•"/>
            </a:pPr>
            <a:r>
              <a:rPr lang="en-US" dirty="0"/>
              <a:t>Maintaining work zone speed and reducing speed variability</a:t>
            </a:r>
          </a:p>
          <a:p>
            <a:pPr marL="174982" indent="-174982">
              <a:buFont typeface="Arial" panose="020B0604020202020204" pitchFamily="34" charset="0"/>
              <a:buChar char="•"/>
            </a:pPr>
            <a:r>
              <a:rPr lang="en-US" dirty="0"/>
              <a:t>Improving lane discipline and driver behavior</a:t>
            </a:r>
          </a:p>
          <a:p>
            <a:endParaRPr lang="en-US" dirty="0"/>
          </a:p>
          <a:p>
            <a:r>
              <a:rPr lang="en-US" dirty="0"/>
              <a:t>Only </a:t>
            </a:r>
            <a:r>
              <a:rPr lang="en-US" dirty="0" err="1"/>
              <a:t>CalTrans</a:t>
            </a:r>
            <a:r>
              <a:rPr lang="en-US" dirty="0"/>
              <a:t> and WSDOT are examining orange markings as contrasting versus replacing all markings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18</a:t>
            </a:fld>
            <a:endParaRPr lang="en-US"/>
          </a:p>
        </p:txBody>
      </p:sp>
    </p:spTree>
    <p:extLst>
      <p:ext uri="{BB962C8B-B14F-4D97-AF65-F5344CB8AC3E}">
        <p14:creationId xmlns:p14="http://schemas.microsoft.com/office/powerpoint/2010/main" val="738655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Departures from the Manual of Uninform Traffic Control Devices requires approval from FHWA in the form of an experimentation request. This includes monitoring and reporting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department plans to monitor the work zone lane and geometric conditions in a before condition with no orange contrast. Then monitor the work zone with the only change being the added is the orange contrast markings.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Most of the data collection is straight forward but the department desires to augment speed and incident information with driver behavior.  This will be qualitative effort as staff will view and catalog targeted video of the work zone to examine for driver lane behavior.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the project office is preparing a communication plan to (1) alert drivers to the change in markings but (2) to encourage drivers to participate in a survey. Success is not just defined by numbers but user experience too.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19</a:t>
            </a:fld>
            <a:endParaRPr lang="en-US"/>
          </a:p>
        </p:txBody>
      </p:sp>
    </p:spTree>
    <p:extLst>
      <p:ext uri="{BB962C8B-B14F-4D97-AF65-F5344CB8AC3E}">
        <p14:creationId xmlns:p14="http://schemas.microsoft.com/office/powerpoint/2010/main" val="2584365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photo to the right is looking south into the work zone.  The NB direction or the on-coming vehicle lanes shows the lane configuration that will be tested. The southbound lanes at the time of this photo had not been transitioned yet.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Our hope is this experimentation will not only enhance the experimentation site in Washington State but also contribute FHWA knowledge on orange work zone markings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 me know if you have any specification questions and if there is something I cannot answer I can connect you with our project team.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Thank you</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20</a:t>
            </a:fld>
            <a:endParaRPr lang="en-US"/>
          </a:p>
        </p:txBody>
      </p:sp>
    </p:spTree>
    <p:extLst>
      <p:ext uri="{BB962C8B-B14F-4D97-AF65-F5344CB8AC3E}">
        <p14:creationId xmlns:p14="http://schemas.microsoft.com/office/powerpoint/2010/main" val="26806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DONGHO</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3</a:t>
            </a:fld>
            <a:endParaRPr lang="en-US"/>
          </a:p>
        </p:txBody>
      </p:sp>
    </p:spTree>
    <p:extLst>
      <p:ext uri="{BB962C8B-B14F-4D97-AF65-F5344CB8AC3E}">
        <p14:creationId xmlns:p14="http://schemas.microsoft.com/office/powerpoint/2010/main" val="2539647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21</a:t>
            </a:fld>
            <a:endParaRPr lang="en-US"/>
          </a:p>
        </p:txBody>
      </p:sp>
    </p:spTree>
    <p:extLst>
      <p:ext uri="{BB962C8B-B14F-4D97-AF65-F5344CB8AC3E}">
        <p14:creationId xmlns:p14="http://schemas.microsoft.com/office/powerpoint/2010/main" val="3426550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22</a:t>
            </a:fld>
            <a:endParaRPr lang="en-US"/>
          </a:p>
        </p:txBody>
      </p:sp>
    </p:spTree>
    <p:extLst>
      <p:ext uri="{BB962C8B-B14F-4D97-AF65-F5344CB8AC3E}">
        <p14:creationId xmlns:p14="http://schemas.microsoft.com/office/powerpoint/2010/main" val="1085906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a:p>
            <a:endParaRPr lang="en-US" dirty="0"/>
          </a:p>
          <a:p>
            <a:r>
              <a:rPr lang="en-US" dirty="0"/>
              <a:t>Safety is the key to all of WSDOT’s messaging, whether it’s a weather post, road closure announcement, blogs or specific campaign messaging.</a:t>
            </a:r>
          </a:p>
          <a:p>
            <a:r>
              <a:rPr lang="en-US" dirty="0"/>
              <a:t>Every spring/summer construction season kicked off with a month-long Work Zone Safety Awareness efforts, including blogs, social media, outreach to tv and print media, the annual Worker Memorial ceremony (returning in 2023) and posts about every crew injury or near-miss.</a:t>
            </a:r>
          </a:p>
          <a:p>
            <a:r>
              <a:rPr lang="en-US" dirty="0"/>
              <a:t>Roger photo from Aug. USI press conference/kick-off</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23</a:t>
            </a:fld>
            <a:endParaRPr lang="en-US"/>
          </a:p>
        </p:txBody>
      </p:sp>
    </p:spTree>
    <p:extLst>
      <p:ext uri="{BB962C8B-B14F-4D97-AF65-F5344CB8AC3E}">
        <p14:creationId xmlns:p14="http://schemas.microsoft.com/office/powerpoint/2010/main" val="2946657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a:p>
            <a:endParaRPr lang="en-US" dirty="0"/>
          </a:p>
          <a:p>
            <a:r>
              <a:rPr lang="en-US" dirty="0"/>
              <a:t>No Distractions video produced with WAPA</a:t>
            </a:r>
          </a:p>
          <a:p>
            <a:r>
              <a:rPr lang="en-US" dirty="0"/>
              <a:t>Drive safe, save lives video from 2021, after we’d witnessed the alarming driving behavior</a:t>
            </a:r>
          </a:p>
          <a:p>
            <a:r>
              <a:rPr lang="en-US" dirty="0"/>
              <a:t>Drive save video IRT crash:</a:t>
            </a:r>
          </a:p>
          <a:p>
            <a:r>
              <a:rPr lang="en-US" b="0" i="0" dirty="0">
                <a:solidFill>
                  <a:srgbClr val="222222"/>
                </a:solidFill>
                <a:effectLst/>
                <a:latin typeface="Lato" panose="020F0502020204030203" pitchFamily="34" charset="0"/>
              </a:rPr>
              <a:t>In May 2021, one of our Incident Response Team drivers was seriously hurt on I-405 in Bothell when a driver struck his truck in a lane closed to traffic.</a:t>
            </a:r>
          </a:p>
          <a:p>
            <a:r>
              <a:rPr lang="en-US" b="0" i="0" dirty="0">
                <a:solidFill>
                  <a:srgbClr val="222222"/>
                </a:solidFill>
                <a:effectLst/>
                <a:latin typeface="Lato" panose="020F0502020204030203" pitchFamily="34" charset="0"/>
              </a:rPr>
              <a:t>Police say the driver was impaired.</a:t>
            </a:r>
          </a:p>
          <a:p>
            <a:r>
              <a:rPr lang="en-US" b="0" i="0" dirty="0">
                <a:solidFill>
                  <a:srgbClr val="222222"/>
                </a:solidFill>
                <a:effectLst/>
                <a:latin typeface="Lato" panose="020F0502020204030203" pitchFamily="34" charset="0"/>
              </a:rPr>
              <a:t>This same IRT worker has been hit three times since 2016 while responding to drivers needing help on the highway.</a:t>
            </a:r>
          </a:p>
          <a:p>
            <a:r>
              <a:rPr lang="en-US" b="0" i="0" dirty="0">
                <a:solidFill>
                  <a:srgbClr val="222222"/>
                </a:solidFill>
                <a:effectLst/>
                <a:latin typeface="Lato" panose="020F0502020204030203" pitchFamily="34" charset="0"/>
              </a:rPr>
              <a:t>And our partners, including tow and contractors, also have had terrible crashes, injuries and even deaths.</a:t>
            </a: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24</a:t>
            </a:fld>
            <a:endParaRPr lang="en-US"/>
          </a:p>
        </p:txBody>
      </p:sp>
    </p:spTree>
    <p:extLst>
      <p:ext uri="{BB962C8B-B14F-4D97-AF65-F5344CB8AC3E}">
        <p14:creationId xmlns:p14="http://schemas.microsoft.com/office/powerpoint/2010/main" val="1545757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DONGHO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Rule making could take the form of both “emergency” and “final” to expedite getting started with implementation of the program based on Senator feedback from USI</a:t>
            </a:r>
          </a:p>
          <a:p>
            <a:pPr marL="342900" lvl="1" defTabSz="685800" fontAlgn="auto">
              <a:spcBef>
                <a:spcPts val="0"/>
              </a:spcBef>
              <a:spcAft>
                <a:spcPts val="0"/>
              </a:spcAft>
            </a:pPr>
            <a:r>
              <a:rPr lang="en-US" sz="1500" dirty="0">
                <a:solidFill>
                  <a:srgbClr val="000000"/>
                </a:solidFill>
                <a:latin typeface="Calibri" panose="020F0502020204030204" pitchFamily="34" charset="0"/>
              </a:rPr>
              <a:t>Rulemaking by both WSDOT and WSP</a:t>
            </a:r>
          </a:p>
          <a:p>
            <a:pPr marL="342900" lvl="1" defTabSz="685800" fontAlgn="auto">
              <a:spcBef>
                <a:spcPts val="0"/>
              </a:spcBef>
              <a:spcAft>
                <a:spcPts val="0"/>
              </a:spcAft>
            </a:pPr>
            <a:endParaRPr lang="en-US" sz="750" dirty="0">
              <a:solidFill>
                <a:srgbClr val="000000"/>
              </a:solidFill>
              <a:latin typeface="Calibri" panose="020F0502020204030204" pitchFamily="34" charset="0"/>
            </a:endParaRPr>
          </a:p>
          <a:p>
            <a:pPr marL="557213" lvl="1" indent="-214313" defTabSz="685800"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pitchFamily="34" charset="0"/>
              </a:rPr>
              <a:t>Develop Washington Administrative Code (WAC) details – multiple stakeholder meetings:</a:t>
            </a:r>
          </a:p>
          <a:p>
            <a:pPr marL="942975" lvl="2" indent="-257175" defTabSz="685800" fontAlgn="auto">
              <a:spcBef>
                <a:spcPts val="0"/>
              </a:spcBef>
              <a:spcAft>
                <a:spcPts val="0"/>
              </a:spcAft>
              <a:buFont typeface="Courier New" panose="02070309020205020404" pitchFamily="49" charset="0"/>
              <a:buChar char="o"/>
            </a:pPr>
            <a:r>
              <a:rPr lang="en-US" sz="1500" dirty="0">
                <a:solidFill>
                  <a:srgbClr val="000000"/>
                </a:solidFill>
                <a:latin typeface="Calibri" panose="020F0502020204030204" pitchFamily="34" charset="0"/>
              </a:rPr>
              <a:t>Criteria for when and where to deploy SSCS in work zones such as location, volumes, average speeds, etc. performance metrics and reporting</a:t>
            </a:r>
          </a:p>
          <a:p>
            <a:pPr marL="942975" lvl="2" indent="-257175" defTabSz="685800" fontAlgn="auto">
              <a:spcBef>
                <a:spcPts val="0"/>
              </a:spcBef>
              <a:spcAft>
                <a:spcPts val="0"/>
              </a:spcAft>
              <a:buFont typeface="Courier New" panose="02070309020205020404" pitchFamily="49" charset="0"/>
              <a:buChar char="o"/>
            </a:pPr>
            <a:r>
              <a:rPr lang="en-US" sz="1500" dirty="0">
                <a:solidFill>
                  <a:srgbClr val="000000"/>
                </a:solidFill>
                <a:latin typeface="Calibri" panose="020F0502020204030204" pitchFamily="34" charset="0"/>
              </a:rPr>
              <a:t>Speeding thresholds – maintain WSP discretion when issuing infractions</a:t>
            </a:r>
          </a:p>
          <a:p>
            <a:pPr marL="942975" lvl="2" indent="-257175" defTabSz="685800" fontAlgn="auto">
              <a:spcBef>
                <a:spcPts val="0"/>
              </a:spcBef>
              <a:spcAft>
                <a:spcPts val="0"/>
              </a:spcAft>
              <a:buFont typeface="Courier New" panose="02070309020205020404" pitchFamily="49" charset="0"/>
              <a:buChar char="o"/>
            </a:pPr>
            <a:r>
              <a:rPr lang="en-US" sz="1500" dirty="0">
                <a:solidFill>
                  <a:srgbClr val="000000"/>
                </a:solidFill>
                <a:latin typeface="Calibri" panose="020F0502020204030204" pitchFamily="34" charset="0"/>
              </a:rPr>
              <a:t>Defined fine structures – current vision is 1</a:t>
            </a:r>
            <a:r>
              <a:rPr lang="en-US" sz="1500" baseline="30000" dirty="0">
                <a:solidFill>
                  <a:srgbClr val="000000"/>
                </a:solidFill>
                <a:latin typeface="Calibri" panose="020F0502020204030204" pitchFamily="34" charset="0"/>
              </a:rPr>
              <a:t>st</a:t>
            </a:r>
            <a:r>
              <a:rPr lang="en-US" sz="1500" dirty="0">
                <a:solidFill>
                  <a:srgbClr val="000000"/>
                </a:solidFill>
                <a:latin typeface="Calibri" panose="020F0502020204030204" pitchFamily="34" charset="0"/>
              </a:rPr>
              <a:t> time warning, 2</a:t>
            </a:r>
            <a:r>
              <a:rPr lang="en-US" sz="1500" baseline="30000" dirty="0">
                <a:solidFill>
                  <a:srgbClr val="000000"/>
                </a:solidFill>
                <a:latin typeface="Calibri" panose="020F0502020204030204" pitchFamily="34" charset="0"/>
              </a:rPr>
              <a:t>nd</a:t>
            </a:r>
            <a:r>
              <a:rPr lang="en-US" sz="1500" dirty="0">
                <a:solidFill>
                  <a:srgbClr val="000000"/>
                </a:solidFill>
                <a:latin typeface="Calibri" panose="020F0502020204030204" pitchFamily="34" charset="0"/>
              </a:rPr>
              <a:t> and thereafter, two-year reset</a:t>
            </a:r>
          </a:p>
          <a:p>
            <a:pPr marL="942975" lvl="2" indent="-257175" defTabSz="685800" fontAlgn="auto">
              <a:spcBef>
                <a:spcPts val="0"/>
              </a:spcBef>
              <a:spcAft>
                <a:spcPts val="0"/>
              </a:spcAft>
              <a:buFont typeface="Courier New" panose="02070309020205020404" pitchFamily="49" charset="0"/>
              <a:buChar char="o"/>
            </a:pPr>
            <a:r>
              <a:rPr lang="en-US" sz="1500" dirty="0">
                <a:solidFill>
                  <a:srgbClr val="000000"/>
                </a:solidFill>
                <a:latin typeface="Calibri" panose="020F0502020204030204" pitchFamily="34" charset="0"/>
              </a:rPr>
              <a:t>Adjudication processes with Office of Administrative Hearings</a:t>
            </a:r>
          </a:p>
          <a:p>
            <a:pPr marL="942975" lvl="2" indent="-257175" defTabSz="685800" fontAlgn="auto">
              <a:spcBef>
                <a:spcPts val="0"/>
              </a:spcBef>
              <a:spcAft>
                <a:spcPts val="0"/>
              </a:spcAft>
              <a:buFont typeface="Courier New" panose="02070309020205020404" pitchFamily="49" charset="0"/>
              <a:buChar char="o"/>
            </a:pPr>
            <a:r>
              <a:rPr lang="en-US" sz="1500" dirty="0">
                <a:solidFill>
                  <a:srgbClr val="000000"/>
                </a:solidFill>
                <a:latin typeface="Calibri" panose="020F0502020204030204" pitchFamily="34" charset="0"/>
              </a:rPr>
              <a:t>Enhancing the framework for ongoing equity considerations</a:t>
            </a:r>
          </a:p>
          <a:p>
            <a:pPr marL="685800" lvl="2" defTabSz="685800" fontAlgn="auto">
              <a:spcBef>
                <a:spcPts val="0"/>
              </a:spcBef>
              <a:spcAft>
                <a:spcPts val="0"/>
              </a:spcAft>
            </a:pPr>
            <a:endParaRPr lang="en-US" sz="1500" dirty="0">
              <a:solidFill>
                <a:srgbClr val="000000"/>
              </a:solidFill>
              <a:latin typeface="Calibri" panose="020F0502020204030204" pitchFamily="34" charset="0"/>
            </a:endParaRPr>
          </a:p>
          <a:p>
            <a:pPr marL="600075" lvl="1" indent="-257175" defTabSz="685800"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pitchFamily="34" charset="0"/>
              </a:rPr>
              <a:t>Other:  Request for Proposals, hiring a vendor, contract administration processes, hiring program management staff</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25</a:t>
            </a:fld>
            <a:endParaRPr lang="en-US"/>
          </a:p>
        </p:txBody>
      </p:sp>
    </p:spTree>
    <p:extLst>
      <p:ext uri="{BB962C8B-B14F-4D97-AF65-F5344CB8AC3E}">
        <p14:creationId xmlns:p14="http://schemas.microsoft.com/office/powerpoint/2010/main" val="516492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a:p>
            <a:r>
              <a:rPr lang="en-US" dirty="0"/>
              <a:t>Look for invitations to this annual event (April date still TDB)</a:t>
            </a:r>
          </a:p>
          <a:p>
            <a:r>
              <a:rPr lang="en-US" dirty="0"/>
              <a:t>60 WSDOT workers killed on the job since 1950 </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26</a:t>
            </a:fld>
            <a:endParaRPr lang="en-US"/>
          </a:p>
        </p:txBody>
      </p:sp>
    </p:spTree>
    <p:extLst>
      <p:ext uri="{BB962C8B-B14F-4D97-AF65-F5344CB8AC3E}">
        <p14:creationId xmlns:p14="http://schemas.microsoft.com/office/powerpoint/2010/main" val="245176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DONGHO</a:t>
            </a:r>
          </a:p>
          <a:p>
            <a:endParaRPr lang="en-US" dirty="0"/>
          </a:p>
          <a:p>
            <a:endParaRPr lang="en-US" dirty="0"/>
          </a:p>
          <a:p>
            <a:r>
              <a:rPr lang="en-US" dirty="0"/>
              <a:t>State and national problem of more risky driver behavior</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4</a:t>
            </a:fld>
            <a:endParaRPr lang="en-US"/>
          </a:p>
        </p:txBody>
      </p:sp>
    </p:spTree>
    <p:extLst>
      <p:ext uri="{BB962C8B-B14F-4D97-AF65-F5344CB8AC3E}">
        <p14:creationId xmlns:p14="http://schemas.microsoft.com/office/powerpoint/2010/main" val="382418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DONGHO</a:t>
            </a:r>
          </a:p>
          <a:p>
            <a:endParaRPr lang="en-US" dirty="0"/>
          </a:p>
          <a:p>
            <a:r>
              <a:rPr lang="en-US" dirty="0"/>
              <a:t>What we hear from workers: slow down and put phone down</a:t>
            </a:r>
          </a:p>
          <a:p>
            <a:r>
              <a:rPr lang="en-US" b="0" i="0" dirty="0">
                <a:solidFill>
                  <a:srgbClr val="222222"/>
                </a:solidFill>
                <a:effectLst/>
                <a:latin typeface="Lato" panose="020F0502020204030203" pitchFamily="34" charset="0"/>
              </a:rPr>
              <a:t>Our crews say they regularly see drivers looking at phones or other devices and blowing past signs about slowing down or stopping – which puts everyone on the road at risk.</a:t>
            </a:r>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5</a:t>
            </a:fld>
            <a:endParaRPr lang="en-US"/>
          </a:p>
        </p:txBody>
      </p:sp>
    </p:spTree>
    <p:extLst>
      <p:ext uri="{BB962C8B-B14F-4D97-AF65-F5344CB8AC3E}">
        <p14:creationId xmlns:p14="http://schemas.microsoft.com/office/powerpoint/2010/main" val="81203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DONGHO</a:t>
            </a:r>
          </a:p>
          <a:p>
            <a:r>
              <a:rPr lang="en-US" dirty="0"/>
              <a:t>This is ALL fatal and serious injures on state roadways – not just work zones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6</a:t>
            </a:fld>
            <a:endParaRPr lang="en-US"/>
          </a:p>
        </p:txBody>
      </p:sp>
    </p:spTree>
    <p:extLst>
      <p:ext uri="{BB962C8B-B14F-4D97-AF65-F5344CB8AC3E}">
        <p14:creationId xmlns:p14="http://schemas.microsoft.com/office/powerpoint/2010/main" val="2212772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DONGHO</a:t>
            </a:r>
          </a:p>
          <a:p>
            <a:endParaRPr lang="en-US" dirty="0"/>
          </a:p>
          <a:p>
            <a:r>
              <a:rPr lang="en-US" dirty="0"/>
              <a:t>Our staff and our partners in law enforcement report seeing more risky driving – both in numbers and severity of the risks (100+ mph)</a:t>
            </a:r>
          </a:p>
          <a:p>
            <a:endParaRPr lang="en-US" dirty="0"/>
          </a:p>
          <a:p>
            <a:r>
              <a:rPr lang="en-US" b="0" i="0" dirty="0">
                <a:solidFill>
                  <a:srgbClr val="222222"/>
                </a:solidFill>
                <a:effectLst/>
                <a:latin typeface="Lato" panose="020F0502020204030203" pitchFamily="34" charset="0"/>
              </a:rPr>
              <a:t>The National Highway Traffic Safety Administration reports Washington state had 557 highway traffic fatalities in 2020, a 3 percent increase from 2019 even with drastically reduced traffic due to the pandemic.</a:t>
            </a:r>
          </a:p>
          <a:p>
            <a:endParaRPr lang="en-US" b="0" i="0" dirty="0">
              <a:solidFill>
                <a:srgbClr val="222222"/>
              </a:solidFill>
              <a:effectLst/>
              <a:latin typeface="Lato" panose="020F0502020204030203" pitchFamily="34" charset="0"/>
            </a:endParaRPr>
          </a:p>
          <a:p>
            <a:r>
              <a:rPr lang="en-US" b="0" i="0" dirty="0">
                <a:solidFill>
                  <a:srgbClr val="222222"/>
                </a:solidFill>
                <a:effectLst/>
                <a:latin typeface="Lato" panose="020F0502020204030203" pitchFamily="34" charset="0"/>
              </a:rPr>
              <a:t>According to the state Traffic Safety Commission’s 2020 </a:t>
            </a:r>
            <a:r>
              <a:rPr lang="en-US" b="0" i="0" u="sng" dirty="0">
                <a:solidFill>
                  <a:srgbClr val="00795F"/>
                </a:solidFill>
                <a:effectLst/>
                <a:latin typeface="Lato" panose="020F0502020204030203" pitchFamily="34" charset="0"/>
                <a:hlinkClick r:id="rId3"/>
              </a:rPr>
              <a:t>Distracted Driving Observation Survey</a:t>
            </a:r>
            <a:r>
              <a:rPr lang="en-US" b="0" i="0" dirty="0">
                <a:solidFill>
                  <a:srgbClr val="222222"/>
                </a:solidFill>
                <a:effectLst/>
                <a:latin typeface="Lato" panose="020F0502020204030203" pitchFamily="34" charset="0"/>
              </a:rPr>
              <a:t>, the statewide distracted driver rate increased from 6.8 percent in 2019 to 9.4 percent in 2020. The increases included all types of driver distraction, not just hand-held cell phone use.</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7</a:t>
            </a:fld>
            <a:endParaRPr lang="en-US"/>
          </a:p>
        </p:txBody>
      </p:sp>
    </p:spTree>
    <p:extLst>
      <p:ext uri="{BB962C8B-B14F-4D97-AF65-F5344CB8AC3E}">
        <p14:creationId xmlns:p14="http://schemas.microsoft.com/office/powerpoint/2010/main" val="120126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8</a:t>
            </a:fld>
            <a:endParaRPr lang="en-US"/>
          </a:p>
        </p:txBody>
      </p:sp>
    </p:spTree>
    <p:extLst>
      <p:ext uri="{BB962C8B-B14F-4D97-AF65-F5344CB8AC3E}">
        <p14:creationId xmlns:p14="http://schemas.microsoft.com/office/powerpoint/2010/main" val="3163244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a:t>
            </a:r>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9</a:t>
            </a:fld>
            <a:endParaRPr lang="en-US"/>
          </a:p>
        </p:txBody>
      </p:sp>
    </p:spTree>
    <p:extLst>
      <p:ext uri="{BB962C8B-B14F-4D97-AF65-F5344CB8AC3E}">
        <p14:creationId xmlns:p14="http://schemas.microsoft.com/office/powerpoint/2010/main" val="418077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Provide motorist real time information about work zone related congestion.</a:t>
            </a:r>
          </a:p>
          <a:p>
            <a:endParaRPr lang="en-US" dirty="0"/>
          </a:p>
        </p:txBody>
      </p:sp>
      <p:sp>
        <p:nvSpPr>
          <p:cNvPr id="4" name="Slide Number Placeholder 3"/>
          <p:cNvSpPr>
            <a:spLocks noGrp="1"/>
          </p:cNvSpPr>
          <p:nvPr>
            <p:ph type="sldNum" sz="quarter" idx="5"/>
          </p:nvPr>
        </p:nvSpPr>
        <p:spPr/>
        <p:txBody>
          <a:bodyPr/>
          <a:lstStyle/>
          <a:p>
            <a:pPr>
              <a:defRPr/>
            </a:pPr>
            <a:fld id="{DBCDC475-BD9A-4C4C-9E91-34CA21719164}" type="slidenum">
              <a:rPr lang="en-US" smtClean="0"/>
              <a:pPr>
                <a:defRPr/>
              </a:pPr>
              <a:t>10</a:t>
            </a:fld>
            <a:endParaRPr lang="en-US"/>
          </a:p>
        </p:txBody>
      </p:sp>
    </p:spTree>
    <p:extLst>
      <p:ext uri="{BB962C8B-B14F-4D97-AF65-F5344CB8AC3E}">
        <p14:creationId xmlns:p14="http://schemas.microsoft.com/office/powerpoint/2010/main" val="776182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4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hoto on Left Conten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0421" y="506501"/>
            <a:ext cx="3791764"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434223" y="517343"/>
            <a:ext cx="4021699" cy="5538688"/>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4940421" y="1102417"/>
            <a:ext cx="3791763" cy="4960953"/>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08350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hotos on Left Content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0421" y="506501"/>
            <a:ext cx="3791764"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434223" y="517343"/>
            <a:ext cx="4021699" cy="2705201"/>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4940421" y="1102417"/>
            <a:ext cx="3791763" cy="4960953"/>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
        <p:nvSpPr>
          <p:cNvPr id="7" name="Picture Placeholder 2"/>
          <p:cNvSpPr>
            <a:spLocks noGrp="1"/>
          </p:cNvSpPr>
          <p:nvPr>
            <p:ph type="pic" idx="13"/>
          </p:nvPr>
        </p:nvSpPr>
        <p:spPr>
          <a:xfrm>
            <a:off x="432464" y="3354676"/>
            <a:ext cx="4021699" cy="2706944"/>
          </a:xfrm>
          <a:prstGeom prst="rect">
            <a:avLst/>
          </a:prstGeom>
        </p:spPr>
        <p:txBody>
          <a:bodyPr rtlCol="0">
            <a:normAutofit/>
          </a:bodyPr>
          <a:lstStyle>
            <a:lvl1pPr marL="0" indent="0">
              <a:buNone/>
              <a:defRPr lang="en-US" sz="1600" kern="1200" noProof="0" dirty="0" smtClean="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47269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 Top, Three Photos on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3112" y="506501"/>
            <a:ext cx="8295209" cy="595917"/>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4" name="Text Placeholder 3"/>
          <p:cNvSpPr>
            <a:spLocks noGrp="1"/>
          </p:cNvSpPr>
          <p:nvPr>
            <p:ph type="body" sz="half" idx="2" hasCustomPrompt="1"/>
          </p:nvPr>
        </p:nvSpPr>
        <p:spPr>
          <a:xfrm>
            <a:off x="433113" y="1262591"/>
            <a:ext cx="8295209" cy="3156479"/>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
        <p:nvSpPr>
          <p:cNvPr id="7" name="Picture Placeholder 2"/>
          <p:cNvSpPr>
            <a:spLocks noGrp="1"/>
          </p:cNvSpPr>
          <p:nvPr>
            <p:ph type="pic" idx="13"/>
          </p:nvPr>
        </p:nvSpPr>
        <p:spPr>
          <a:xfrm>
            <a:off x="3368822" y="4556787"/>
            <a:ext cx="2430483" cy="1497489"/>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9" name="Picture Placeholder 2"/>
          <p:cNvSpPr>
            <a:spLocks noGrp="1"/>
          </p:cNvSpPr>
          <p:nvPr>
            <p:ph type="pic" idx="15"/>
          </p:nvPr>
        </p:nvSpPr>
        <p:spPr>
          <a:xfrm>
            <a:off x="423366" y="4555033"/>
            <a:ext cx="2430483" cy="1497489"/>
          </a:xfrm>
          <a:prstGeom prst="rect">
            <a:avLst/>
          </a:prstGeo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Picture Placeholder 2"/>
          <p:cNvSpPr>
            <a:spLocks noGrp="1"/>
          </p:cNvSpPr>
          <p:nvPr>
            <p:ph type="pic" idx="16"/>
          </p:nvPr>
        </p:nvSpPr>
        <p:spPr>
          <a:xfrm>
            <a:off x="6296080" y="4555034"/>
            <a:ext cx="2430483" cy="1497489"/>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Tree>
    <p:extLst>
      <p:ext uri="{BB962C8B-B14F-4D97-AF65-F5344CB8AC3E}">
        <p14:creationId xmlns:p14="http://schemas.microsoft.com/office/powerpoint/2010/main" val="668987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950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p>
        </p:txBody>
      </p:sp>
      <p:sp>
        <p:nvSpPr>
          <p:cNvPr id="3" name="Content Placeholder 2"/>
          <p:cNvSpPr>
            <a:spLocks noGrp="1"/>
          </p:cNvSpPr>
          <p:nvPr>
            <p:ph idx="1" hasCustomPrompt="1"/>
          </p:nvPr>
        </p:nvSpPr>
        <p:spPr>
          <a:xfrm>
            <a:off x="457200" y="1600200"/>
            <a:ext cx="8229600" cy="4525963"/>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362257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3" name="Content Placeholder 2"/>
          <p:cNvSpPr>
            <a:spLocks noGrp="1"/>
          </p:cNvSpPr>
          <p:nvPr>
            <p:ph sz="half" idx="1" hasCustomPrompt="1"/>
          </p:nvPr>
        </p:nvSpPr>
        <p:spPr>
          <a:xfrm>
            <a:off x="457200" y="1600200"/>
            <a:ext cx="4038600" cy="4525963"/>
          </a:xfrm>
          <a:prstGeom prst="rect">
            <a:avLst/>
          </a:prstGeom>
        </p:spPr>
        <p:txBody>
          <a:bodyPr/>
          <a:lstStyle>
            <a:lvl1pPr>
              <a:defRPr sz="1600" baseline="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600200"/>
            <a:ext cx="4038600" cy="4525963"/>
          </a:xfrm>
          <a:prstGeom prst="rect">
            <a:avLst/>
          </a:prstGeo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90396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3" name="Text Placeholder 2"/>
          <p:cNvSpPr>
            <a:spLocks noGrp="1"/>
          </p:cNvSpPr>
          <p:nvPr>
            <p:ph type="body" idx="1" hasCustomPrompt="1"/>
          </p:nvPr>
        </p:nvSpPr>
        <p:spPr>
          <a:xfrm>
            <a:off x="457200" y="1535113"/>
            <a:ext cx="4040188" cy="639762"/>
          </a:xfrm>
          <a:prstGeom prst="rect">
            <a:avLst/>
          </a:prstGeo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4" name="Content Placeholder 3"/>
          <p:cNvSpPr>
            <a:spLocks noGrp="1"/>
          </p:cNvSpPr>
          <p:nvPr>
            <p:ph sz="half" idx="2" hasCustomPrompt="1"/>
          </p:nvPr>
        </p:nvSpPr>
        <p:spPr>
          <a:xfrm>
            <a:off x="457200" y="2174875"/>
            <a:ext cx="4040188" cy="3951288"/>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6" name="Content Placeholder 5"/>
          <p:cNvSpPr>
            <a:spLocks noGrp="1"/>
          </p:cNvSpPr>
          <p:nvPr>
            <p:ph sz="quarter" idx="4" hasCustomPrompt="1"/>
          </p:nvPr>
        </p:nvSpPr>
        <p:spPr>
          <a:xfrm>
            <a:off x="4645025" y="2174875"/>
            <a:ext cx="4041775" cy="3951288"/>
          </a:xfrm>
          <a:prstGeom prst="rect">
            <a:avLst/>
          </a:prstGeo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40049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marL="0" marR="0" indent="0" algn="l" defTabSz="457200" rtl="0" eaLnBrk="0" fontAlgn="base" latinLnBrk="0" hangingPunct="0">
              <a:lnSpc>
                <a:spcPct val="100000"/>
              </a:lnSpc>
              <a:spcBef>
                <a:spcPct val="0"/>
              </a:spcBef>
              <a:spcAft>
                <a:spcPct val="0"/>
              </a:spcAft>
              <a:buClrTx/>
              <a:buSzTx/>
              <a:buFontTx/>
              <a:buNone/>
              <a:tabLst/>
              <a:defRPr lang="en-US" sz="3600" b="1" kern="1200" dirty="0">
                <a:solidFill>
                  <a:srgbClr val="1D7D5B"/>
                </a:solidFill>
                <a:latin typeface="Arial Black"/>
                <a:ea typeface="+mj-ea"/>
                <a:cs typeface="Arial Black"/>
              </a:defRPr>
            </a:lvl1pPr>
          </a:lstStyle>
          <a:p>
            <a:r>
              <a:rPr lang="en-US" sz="3600" dirty="0">
                <a:solidFill>
                  <a:srgbClr val="1D7D5B"/>
                </a:solidFill>
                <a:latin typeface="Arial Black"/>
                <a:cs typeface="Arial Black"/>
              </a:rPr>
              <a:t>CLICK TO ADD TITLE</a:t>
            </a:r>
            <a:endParaRPr lang="en-US" dirty="0"/>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45817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188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on Left Bullets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Content Placeholder 2"/>
          <p:cNvSpPr>
            <a:spLocks noGrp="1"/>
          </p:cNvSpPr>
          <p:nvPr>
            <p:ph idx="1" hasCustomPrompt="1"/>
          </p:nvPr>
        </p:nvSpPr>
        <p:spPr>
          <a:xfrm>
            <a:off x="3575050" y="273050"/>
            <a:ext cx="5111750" cy="5853113"/>
          </a:xfrm>
          <a:prstGeom prst="rect">
            <a:avLst/>
          </a:prstGeo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First level of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457200" y="1435100"/>
            <a:ext cx="3008313" cy="4691063"/>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10740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hoto with Caption Un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8"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232980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hoto with Caption Ab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550362"/>
            <a:ext cx="5486400" cy="566738"/>
          </a:xfrm>
          <a:prstGeom prst="rect">
            <a:avLst/>
          </a:prstGeom>
        </p:spPr>
        <p:txBody>
          <a:bodyPr anchor="b"/>
          <a:lstStyle>
            <a:lvl1pPr marL="0" marR="0" indent="0" algn="l" defTabSz="457200" rtl="0" eaLnBrk="0" fontAlgn="base" latinLnBrk="0" hangingPunct="0">
              <a:lnSpc>
                <a:spcPct val="100000"/>
              </a:lnSpc>
              <a:spcBef>
                <a:spcPct val="0"/>
              </a:spcBef>
              <a:spcAft>
                <a:spcPct val="0"/>
              </a:spcAft>
              <a:buClrTx/>
              <a:buSzTx/>
              <a:buFontTx/>
              <a:buNone/>
              <a:tabLst/>
              <a:defRPr lang="en-US" sz="2000" b="1" kern="1200" dirty="0">
                <a:solidFill>
                  <a:srgbClr val="1D7D5B"/>
                </a:solidFill>
                <a:latin typeface="Arial Black"/>
                <a:ea typeface="+mj-ea"/>
                <a:cs typeface="Arial Black"/>
              </a:defRPr>
            </a:lvl1pPr>
          </a:lstStyle>
          <a:p>
            <a:r>
              <a:rPr lang="en-US" dirty="0"/>
              <a:t>TITLE HERE</a:t>
            </a:r>
          </a:p>
        </p:txBody>
      </p:sp>
      <p:sp>
        <p:nvSpPr>
          <p:cNvPr id="3" name="Picture Placeholder 2"/>
          <p:cNvSpPr>
            <a:spLocks noGrp="1"/>
          </p:cNvSpPr>
          <p:nvPr>
            <p:ph type="pic" idx="1"/>
          </p:nvPr>
        </p:nvSpPr>
        <p:spPr>
          <a:xfrm>
            <a:off x="1792288" y="2007499"/>
            <a:ext cx="5486400" cy="4114800"/>
          </a:xfrm>
          <a:prstGeom prst="rect">
            <a:avLst/>
          </a:prstGeom>
        </p:spPr>
        <p:txBody>
          <a:bodyPr rtlCol="0">
            <a:normAutofit/>
          </a:bodyPr>
          <a:lstStyle>
            <a:lvl1pPr marL="0" indent="0">
              <a:buNone/>
              <a:defRPr lang="en-US" sz="1600" kern="1200" noProof="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lvl="0" indent="0" algn="l" defTabSz="457200" rtl="0" eaLnBrk="0" fontAlgn="base" hangingPunct="0">
              <a:spcBef>
                <a:spcPct val="20000"/>
              </a:spcBef>
              <a:spcAft>
                <a:spcPct val="0"/>
              </a:spcAft>
              <a:buFont typeface="Arial" charset="0"/>
              <a:buNone/>
            </a:pPr>
            <a:r>
              <a:rPr lang="en-US" noProof="0" dirty="0"/>
              <a:t>Click icon to add picture</a:t>
            </a:r>
          </a:p>
        </p:txBody>
      </p:sp>
      <p:sp>
        <p:nvSpPr>
          <p:cNvPr id="4" name="Text Placeholder 3"/>
          <p:cNvSpPr>
            <a:spLocks noGrp="1"/>
          </p:cNvSpPr>
          <p:nvPr>
            <p:ph type="body" sz="half" idx="2" hasCustomPrompt="1"/>
          </p:nvPr>
        </p:nvSpPr>
        <p:spPr>
          <a:xfrm>
            <a:off x="1792288" y="1117100"/>
            <a:ext cx="5486400" cy="804862"/>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Content can go here.</a:t>
            </a:r>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lvl1pPr algn="r">
              <a:defRPr sz="1200">
                <a:solidFill>
                  <a:schemeClr val="bg1"/>
                </a:solidFill>
              </a:defRPr>
            </a:lvl1pPr>
          </a:lstStyle>
          <a:p>
            <a:pPr>
              <a:defRPr/>
            </a:pPr>
            <a:fld id="{07A1B390-8C00-49C7-BEED-470B249615B6}" type="slidenum">
              <a:rPr lang="en-US" smtClean="0"/>
              <a:pPr>
                <a:defRPr/>
              </a:pPr>
              <a:t>‹#›</a:t>
            </a:fld>
            <a:endParaRPr lang="en-US" dirty="0"/>
          </a:p>
        </p:txBody>
      </p:sp>
    </p:spTree>
    <p:extLst>
      <p:ext uri="{BB962C8B-B14F-4D97-AF65-F5344CB8AC3E}">
        <p14:creationId xmlns:p14="http://schemas.microsoft.com/office/powerpoint/2010/main" val="1919361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20098"/>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5" r:id="rId10"/>
    <p:sldLayoutId id="2147483672"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623290"/>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ver-mac.com/en/products/series/serie/cameras-sensors/product/trailer-mounted-microwave-sensor/28/"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youtube.com/watch?v=nsNTw1ZmN8c"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hyperlink" Target="https://ver-mac.com/en/products/series/serie/cameras-sensors/product/trailer-mounted-microwave-sensor/28/"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sdot.wa.gov/construction-planning/search-projects/sr-167-completion-projec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q13fox.com/video/104319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1.jfif"/></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amuCObfbJs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hyperlink" Target="https://www.youtube.com/watch?v=H8SXTngGpZY" TargetMode="Externa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hyperlink" Target="mailto:christc@wsdot.wa.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king5.com/article/news/local/crash-i5-blocked-stillaguamish-river-bridge/281-2db24feb-2043-4225-9146-030892af762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sdotblog.blogspot.com/2022/10/increase-in-work-zone-crashe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665359" y="5105400"/>
            <a:ext cx="4414735"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indent="0">
              <a:buNone/>
            </a:pPr>
            <a:r>
              <a:rPr lang="en-US" sz="1600" dirty="0">
                <a:cs typeface="Arial" charset="0"/>
              </a:rPr>
              <a:t>Chris Christopher, Director of Construction </a:t>
            </a:r>
          </a:p>
          <a:p>
            <a:pPr eaLnBrk="1" hangingPunct="1">
              <a:spcBef>
                <a:spcPct val="20000"/>
              </a:spcBef>
              <a:buFont typeface="Arial" charset="0"/>
              <a:buNone/>
            </a:pPr>
            <a:r>
              <a:rPr lang="en-US" sz="1400" dirty="0">
                <a:cs typeface="Arial" charset="0"/>
              </a:rPr>
              <a:t>Mar 28</a:t>
            </a:r>
            <a:r>
              <a:rPr lang="en-US" sz="1400" baseline="30000" dirty="0">
                <a:cs typeface="Arial" charset="0"/>
              </a:rPr>
              <a:t>th</a:t>
            </a:r>
            <a:r>
              <a:rPr lang="en-US" sz="1400" dirty="0">
                <a:cs typeface="Arial" charset="0"/>
              </a:rPr>
              <a:t>, 2023</a:t>
            </a:r>
          </a:p>
        </p:txBody>
      </p:sp>
      <p:sp>
        <p:nvSpPr>
          <p:cNvPr id="3" name="TextBox 2"/>
          <p:cNvSpPr txBox="1"/>
          <p:nvPr/>
        </p:nvSpPr>
        <p:spPr>
          <a:xfrm>
            <a:off x="556381" y="2574071"/>
            <a:ext cx="7147076" cy="646331"/>
          </a:xfrm>
          <a:prstGeom prst="rect">
            <a:avLst/>
          </a:prstGeom>
          <a:noFill/>
        </p:spPr>
        <p:txBody>
          <a:bodyPr wrap="square" rtlCol="0">
            <a:spAutoFit/>
          </a:bodyPr>
          <a:lstStyle/>
          <a:p>
            <a:r>
              <a:rPr lang="en-US" sz="3600" dirty="0">
                <a:solidFill>
                  <a:srgbClr val="1D7D5B"/>
                </a:solidFill>
                <a:latin typeface="Arial Black"/>
                <a:cs typeface="Arial Black"/>
              </a:rPr>
              <a:t>Work Zone Safety Reset</a:t>
            </a:r>
          </a:p>
        </p:txBody>
      </p:sp>
      <p:sp>
        <p:nvSpPr>
          <p:cNvPr id="4" name="TextBox 3"/>
          <p:cNvSpPr txBox="1"/>
          <p:nvPr/>
        </p:nvSpPr>
        <p:spPr>
          <a:xfrm>
            <a:off x="556380" y="3223471"/>
            <a:ext cx="7579215" cy="523220"/>
          </a:xfrm>
          <a:prstGeom prst="rect">
            <a:avLst/>
          </a:prstGeom>
          <a:noFill/>
        </p:spPr>
        <p:txBody>
          <a:bodyPr wrap="square" rtlCol="0">
            <a:spAutoFit/>
          </a:bodyPr>
          <a:lstStyle/>
          <a:p>
            <a:r>
              <a:rPr lang="en-US" sz="2800" b="1" spc="300" dirty="0">
                <a:solidFill>
                  <a:schemeClr val="tx1">
                    <a:lumMod val="65000"/>
                    <a:lumOff val="35000"/>
                  </a:schemeClr>
                </a:solidFill>
                <a:latin typeface="Arial"/>
                <a:cs typeface="Arial"/>
              </a:rPr>
              <a:t>WASHTO </a:t>
            </a:r>
          </a:p>
        </p:txBody>
      </p:sp>
      <p:sp>
        <p:nvSpPr>
          <p:cNvPr id="5" name="Text Box 9"/>
          <p:cNvSpPr txBox="1">
            <a:spLocks noChangeArrowheads="1"/>
          </p:cNvSpPr>
          <p:nvPr/>
        </p:nvSpPr>
        <p:spPr bwMode="auto">
          <a:xfrm>
            <a:off x="4484764" y="5672095"/>
            <a:ext cx="4414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indent="0" algn="r">
              <a:buNone/>
            </a:pPr>
            <a:r>
              <a:rPr lang="en-US" sz="1200" dirty="0">
                <a:cs typeface="Arial" charset="0"/>
              </a:rPr>
              <a:t>Roger Millar, Secretary of Transportation</a:t>
            </a:r>
          </a:p>
          <a:p>
            <a:pPr marL="0" indent="0" algn="r">
              <a:buNone/>
            </a:pPr>
            <a:endParaRPr lang="en-US" sz="1200" dirty="0">
              <a:cs typeface="Arial" charset="0"/>
            </a:endParaRPr>
          </a:p>
          <a:p>
            <a:pPr marL="0" indent="0" algn="r">
              <a:buNone/>
            </a:pPr>
            <a:r>
              <a:rPr lang="en-US" sz="1200" dirty="0">
                <a:cs typeface="Arial" charset="0"/>
              </a:rPr>
              <a:t>Amy Scarton, Deputy Secretary of Transportation</a:t>
            </a:r>
          </a:p>
        </p:txBody>
      </p:sp>
    </p:spTree>
    <p:extLst>
      <p:ext uri="{BB962C8B-B14F-4D97-AF65-F5344CB8AC3E}">
        <p14:creationId xmlns:p14="http://schemas.microsoft.com/office/powerpoint/2010/main" val="919524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704272-27FD-F887-5F5C-9EDCD45F6C65}"/>
              </a:ext>
            </a:extLst>
          </p:cNvPr>
          <p:cNvSpPr>
            <a:spLocks noGrp="1"/>
          </p:cNvSpPr>
          <p:nvPr>
            <p:ph type="sldNum" sz="quarter" idx="12"/>
          </p:nvPr>
        </p:nvSpPr>
        <p:spPr/>
        <p:txBody>
          <a:bodyPr/>
          <a:lstStyle/>
          <a:p>
            <a:fld id="{F1459671-F946-4426-833B-CF426DE406E9}" type="slidenum">
              <a:rPr lang="en-US" smtClean="0"/>
              <a:t>10</a:t>
            </a:fld>
            <a:endParaRPr lang="en-US"/>
          </a:p>
        </p:txBody>
      </p:sp>
      <p:sp>
        <p:nvSpPr>
          <p:cNvPr id="5" name="Title 4">
            <a:extLst>
              <a:ext uri="{FF2B5EF4-FFF2-40B4-BE49-F238E27FC236}">
                <a16:creationId xmlns:a16="http://schemas.microsoft.com/office/drawing/2014/main" id="{4FA802EE-33C5-A799-4C4B-DA4E3B6F770B}"/>
              </a:ext>
            </a:extLst>
          </p:cNvPr>
          <p:cNvSpPr>
            <a:spLocks noGrp="1"/>
          </p:cNvSpPr>
          <p:nvPr>
            <p:ph type="title" idx="4294967295"/>
          </p:nvPr>
        </p:nvSpPr>
        <p:spPr>
          <a:xfrm>
            <a:off x="320040" y="2286000"/>
            <a:ext cx="8229600" cy="1143000"/>
          </a:xfrm>
          <a:prstGeom prst="rect">
            <a:avLst/>
          </a:prstGeom>
        </p:spPr>
        <p:txBody>
          <a:bodyPr/>
          <a:lstStyle/>
          <a:p>
            <a:r>
              <a:rPr kumimoji="0" lang="en-US" sz="4000" b="1" i="0" u="none" strike="noStrike" kern="1200" cap="none" spc="0" normalizeH="0" baseline="0" noProof="0" dirty="0">
                <a:ln>
                  <a:noFill/>
                </a:ln>
                <a:solidFill>
                  <a:srgbClr val="1D7D5B"/>
                </a:solidFill>
                <a:effectLst/>
                <a:uLnTx/>
                <a:uFillTx/>
                <a:latin typeface="Arial Black"/>
                <a:ea typeface="+mj-ea"/>
              </a:rPr>
              <a:t>Actions we have taken</a:t>
            </a:r>
            <a:endParaRPr lang="en-US" sz="4000" dirty="0"/>
          </a:p>
        </p:txBody>
      </p:sp>
    </p:spTree>
    <p:extLst>
      <p:ext uri="{BB962C8B-B14F-4D97-AF65-F5344CB8AC3E}">
        <p14:creationId xmlns:p14="http://schemas.microsoft.com/office/powerpoint/2010/main" val="3497919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21E731-4F0E-58F8-AEA3-A4D1A1C846FC}"/>
              </a:ext>
            </a:extLst>
          </p:cNvPr>
          <p:cNvSpPr>
            <a:spLocks noGrp="1"/>
          </p:cNvSpPr>
          <p:nvPr>
            <p:ph type="title"/>
          </p:nvPr>
        </p:nvSpPr>
        <p:spPr/>
        <p:txBody>
          <a:bodyPr/>
          <a:lstStyle/>
          <a:p>
            <a:r>
              <a:rPr lang="en-US" dirty="0"/>
              <a:t>What does a Safety Reset look like?</a:t>
            </a:r>
          </a:p>
        </p:txBody>
      </p:sp>
      <p:sp>
        <p:nvSpPr>
          <p:cNvPr id="3" name="Content Placeholder 2">
            <a:extLst>
              <a:ext uri="{FF2B5EF4-FFF2-40B4-BE49-F238E27FC236}">
                <a16:creationId xmlns:a16="http://schemas.microsoft.com/office/drawing/2014/main" id="{1DCB4E5C-95D8-1CF0-173E-A270F8DECDB7}"/>
              </a:ext>
            </a:extLst>
          </p:cNvPr>
          <p:cNvSpPr>
            <a:spLocks noGrp="1"/>
          </p:cNvSpPr>
          <p:nvPr>
            <p:ph sz="half" idx="1"/>
          </p:nvPr>
        </p:nvSpPr>
        <p:spPr/>
        <p:txBody>
          <a:bodyPr/>
          <a:lstStyle/>
          <a:p>
            <a:pPr marL="0" indent="0">
              <a:spcBef>
                <a:spcPts val="0"/>
              </a:spcBef>
              <a:spcAft>
                <a:spcPts val="0"/>
              </a:spcAft>
              <a:buNone/>
            </a:pPr>
            <a:r>
              <a:rPr lang="en-US" sz="1800" dirty="0">
                <a:ea typeface="Calibri" panose="020F0502020204030204" pitchFamily="34" charset="0"/>
              </a:rPr>
              <a:t>T</a:t>
            </a:r>
            <a:r>
              <a:rPr lang="en-US" sz="1800" dirty="0">
                <a:effectLst/>
                <a:ea typeface="Calibri" panose="020F0502020204030204" pitchFamily="34" charset="0"/>
              </a:rPr>
              <a:t>o keep both the workers and all of the traveling public safe, we’re taking some extra steps and using some tools more often, where appropriate.</a:t>
            </a:r>
          </a:p>
          <a:p>
            <a:pPr marL="0" indent="0">
              <a:spcBef>
                <a:spcPts val="0"/>
              </a:spcBef>
              <a:spcAft>
                <a:spcPts val="0"/>
              </a:spcAft>
              <a:buNone/>
            </a:pPr>
            <a:endParaRPr lang="en-US" sz="1800" dirty="0">
              <a:ea typeface="Calibri" panose="020F0502020204030204" pitchFamily="34" charset="0"/>
            </a:endParaRPr>
          </a:p>
          <a:p>
            <a:pPr marL="0" indent="0">
              <a:spcBef>
                <a:spcPts val="0"/>
              </a:spcBef>
              <a:spcAft>
                <a:spcPts val="0"/>
              </a:spcAft>
              <a:buNone/>
            </a:pPr>
            <a:r>
              <a:rPr lang="en-US" sz="1800" dirty="0">
                <a:effectLst/>
                <a:ea typeface="Calibri" panose="020F0502020204030204" pitchFamily="34" charset="0"/>
              </a:rPr>
              <a:t>This means leaning a bit more toward safety in the impact triangle. </a:t>
            </a:r>
          </a:p>
          <a:p>
            <a:pPr marL="0" indent="0">
              <a:spcBef>
                <a:spcPts val="0"/>
              </a:spcBef>
              <a:spcAft>
                <a:spcPts val="0"/>
              </a:spcAft>
              <a:buNone/>
            </a:pPr>
            <a:endParaRPr lang="en-US" sz="1800" dirty="0">
              <a:ea typeface="Calibri" panose="020F0502020204030204" pitchFamily="34" charset="0"/>
            </a:endParaRPr>
          </a:p>
          <a:p>
            <a:pPr marL="0" indent="0">
              <a:spcBef>
                <a:spcPts val="0"/>
              </a:spcBef>
              <a:spcAft>
                <a:spcPts val="0"/>
              </a:spcAft>
              <a:buNone/>
            </a:pPr>
            <a:r>
              <a:rPr lang="en-US" sz="1800" dirty="0">
                <a:effectLst/>
                <a:ea typeface="Calibri" panose="020F0502020204030204" pitchFamily="34" charset="0"/>
              </a:rPr>
              <a:t>Not a one-size-fits-all situation, but all projects should keep </a:t>
            </a:r>
            <a:r>
              <a:rPr lang="en-US" sz="1800" dirty="0">
                <a:ea typeface="Calibri" panose="020F0502020204030204" pitchFamily="34" charset="0"/>
              </a:rPr>
              <a:t>options in mind.</a:t>
            </a:r>
            <a:endParaRPr lang="en-US" sz="1800" dirty="0">
              <a:effectLst/>
              <a:ea typeface="Calibri" panose="020F0502020204030204" pitchFamily="34" charset="0"/>
            </a:endParaRPr>
          </a:p>
          <a:p>
            <a:pPr marL="0" indent="0">
              <a:spcBef>
                <a:spcPts val="0"/>
              </a:spcBef>
              <a:spcAft>
                <a:spcPts val="0"/>
              </a:spcAft>
              <a:buNone/>
            </a:pPr>
            <a:endParaRPr lang="en-US" sz="1800" dirty="0"/>
          </a:p>
          <a:p>
            <a:pPr marL="0" indent="0">
              <a:spcBef>
                <a:spcPts val="0"/>
              </a:spcBef>
              <a:spcAft>
                <a:spcPts val="0"/>
              </a:spcAft>
              <a:buNone/>
            </a:pPr>
            <a:r>
              <a:rPr lang="en-US" sz="1800" b="1" dirty="0"/>
              <a:t>This will mean more slow downs and congestion at times – but we simply must keep workers and travelers safe in our new roadway reality</a:t>
            </a:r>
          </a:p>
          <a:p>
            <a:pPr mar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dirty="0"/>
          </a:p>
        </p:txBody>
      </p:sp>
      <p:sp>
        <p:nvSpPr>
          <p:cNvPr id="9" name="Content Placeholder 8">
            <a:extLst>
              <a:ext uri="{FF2B5EF4-FFF2-40B4-BE49-F238E27FC236}">
                <a16:creationId xmlns:a16="http://schemas.microsoft.com/office/drawing/2014/main" id="{386C919A-E2A4-4C1E-18D1-94A12D642CB4}"/>
              </a:ext>
            </a:extLst>
          </p:cNvPr>
          <p:cNvSpPr>
            <a:spLocks noGrp="1"/>
          </p:cNvSpPr>
          <p:nvPr>
            <p:ph sz="half" idx="2"/>
          </p:nvPr>
        </p:nvSpPr>
        <p:spPr/>
        <p:txBody>
          <a:bodyPr/>
          <a:lstStyle/>
          <a:p>
            <a:pPr marL="0" indent="0">
              <a:spcBef>
                <a:spcPts val="0"/>
              </a:spcBef>
              <a:spcAft>
                <a:spcPts val="0"/>
              </a:spcAft>
              <a:buNone/>
            </a:pPr>
            <a:r>
              <a:rPr lang="en-US" sz="1800" dirty="0">
                <a:solidFill>
                  <a:srgbClr val="000000"/>
                </a:solidFill>
                <a:effectLst/>
                <a:ea typeface="Calibri" panose="020F0502020204030204" pitchFamily="34" charset="0"/>
              </a:rPr>
              <a:t>Examples :</a:t>
            </a:r>
          </a:p>
          <a:p>
            <a:pPr>
              <a:spcBef>
                <a:spcPts val="0"/>
              </a:spcBef>
              <a:spcAft>
                <a:spcPts val="0"/>
              </a:spcAft>
            </a:pPr>
            <a:r>
              <a:rPr lang="en-US" sz="1800" dirty="0">
                <a:solidFill>
                  <a:srgbClr val="000000"/>
                </a:solidFill>
                <a:effectLst/>
                <a:ea typeface="Calibri" panose="020F0502020204030204" pitchFamily="34" charset="0"/>
              </a:rPr>
              <a:t>Scheduling more daytime projects </a:t>
            </a:r>
            <a:endParaRPr lang="en-US" sz="1800" dirty="0">
              <a:effectLst/>
              <a:ea typeface="Calibri" panose="020F0502020204030204" pitchFamily="34" charset="0"/>
            </a:endParaRPr>
          </a:p>
          <a:p>
            <a:pPr>
              <a:spcBef>
                <a:spcPts val="0"/>
              </a:spcBef>
              <a:spcAft>
                <a:spcPts val="0"/>
              </a:spcAft>
            </a:pPr>
            <a:r>
              <a:rPr lang="en-US" sz="1800" dirty="0">
                <a:solidFill>
                  <a:srgbClr val="000000"/>
                </a:solidFill>
                <a:effectLst/>
                <a:ea typeface="Calibri" panose="020F0502020204030204" pitchFamily="34" charset="0"/>
              </a:rPr>
              <a:t>Reducing the number of times crews are exposed to traffic</a:t>
            </a:r>
            <a:endParaRPr lang="en-US" sz="1800" dirty="0">
              <a:effectLst/>
              <a:ea typeface="Calibri" panose="020F0502020204030204" pitchFamily="34" charset="0"/>
            </a:endParaRPr>
          </a:p>
          <a:p>
            <a:pPr>
              <a:spcBef>
                <a:spcPts val="0"/>
              </a:spcBef>
              <a:spcAft>
                <a:spcPts val="0"/>
              </a:spcAft>
            </a:pPr>
            <a:r>
              <a:rPr lang="en-US" sz="1800" dirty="0">
                <a:solidFill>
                  <a:srgbClr val="000000"/>
                </a:solidFill>
                <a:effectLst/>
                <a:ea typeface="Calibri" panose="020F0502020204030204" pitchFamily="34" charset="0"/>
              </a:rPr>
              <a:t>Supporting automated speed enforcement </a:t>
            </a:r>
            <a:r>
              <a:rPr lang="en-US" sz="1800" dirty="0">
                <a:solidFill>
                  <a:srgbClr val="000000"/>
                </a:solidFill>
                <a:ea typeface="Calibri" panose="020F0502020204030204" pitchFamily="34" charset="0"/>
              </a:rPr>
              <a:t>laws for </a:t>
            </a:r>
            <a:r>
              <a:rPr lang="en-US" sz="1800" dirty="0">
                <a:solidFill>
                  <a:srgbClr val="000000"/>
                </a:solidFill>
                <a:effectLst/>
                <a:ea typeface="Calibri" panose="020F0502020204030204" pitchFamily="34" charset="0"/>
              </a:rPr>
              <a:t>work zones </a:t>
            </a:r>
          </a:p>
          <a:p>
            <a:pPr>
              <a:spcBef>
                <a:spcPts val="0"/>
              </a:spcBef>
              <a:spcAft>
                <a:spcPts val="0"/>
              </a:spcAft>
            </a:pPr>
            <a:r>
              <a:rPr lang="en-US" sz="1800" dirty="0">
                <a:effectLst/>
                <a:ea typeface="Calibri" panose="020F0502020204030204" pitchFamily="34" charset="0"/>
              </a:rPr>
              <a:t>Closing more lanes/creating a longer work zone area to create a larger buffer for crews</a:t>
            </a:r>
          </a:p>
          <a:p>
            <a:pPr>
              <a:spcBef>
                <a:spcPts val="0"/>
              </a:spcBef>
              <a:spcAft>
                <a:spcPts val="0"/>
              </a:spcAft>
            </a:pPr>
            <a:r>
              <a:rPr lang="en-US" sz="1800" dirty="0">
                <a:solidFill>
                  <a:srgbClr val="000000"/>
                </a:solidFill>
                <a:effectLst/>
                <a:ea typeface="Calibri" panose="020F0502020204030204" pitchFamily="34" charset="0"/>
              </a:rPr>
              <a:t>Re-examining existing tools</a:t>
            </a:r>
            <a:r>
              <a:rPr lang="en-US" sz="1800" dirty="0">
                <a:solidFill>
                  <a:srgbClr val="000000"/>
                </a:solidFill>
                <a:ea typeface="Calibri" panose="020F0502020204030204" pitchFamily="34" charset="0"/>
              </a:rPr>
              <a:t> as well as</a:t>
            </a:r>
            <a:r>
              <a:rPr lang="en-US" sz="1800" dirty="0">
                <a:solidFill>
                  <a:srgbClr val="000000"/>
                </a:solidFill>
                <a:effectLst/>
                <a:ea typeface="Calibri" panose="020F0502020204030204" pitchFamily="34" charset="0"/>
              </a:rPr>
              <a:t> new strategies and proven techniques to improve work zone safety</a:t>
            </a:r>
          </a:p>
          <a:p>
            <a:pPr>
              <a:spcBef>
                <a:spcPts val="0"/>
              </a:spcBef>
              <a:spcAft>
                <a:spcPts val="0"/>
              </a:spcAft>
            </a:pPr>
            <a:r>
              <a:rPr lang="en-US" sz="1800" dirty="0"/>
              <a:t>Reviewing and evaluating contractor safety suggestions on every project</a:t>
            </a:r>
          </a:p>
          <a:p>
            <a:pPr>
              <a:spcBef>
                <a:spcPts val="0"/>
              </a:spcBef>
              <a:spcAft>
                <a:spcPts val="0"/>
              </a:spcAft>
            </a:pPr>
            <a:endParaRPr lang="en-US" sz="1800" dirty="0"/>
          </a:p>
          <a:p>
            <a:endParaRPr lang="en-US" dirty="0"/>
          </a:p>
        </p:txBody>
      </p:sp>
      <p:sp>
        <p:nvSpPr>
          <p:cNvPr id="5" name="Slide Number Placeholder 4">
            <a:extLst>
              <a:ext uri="{FF2B5EF4-FFF2-40B4-BE49-F238E27FC236}">
                <a16:creationId xmlns:a16="http://schemas.microsoft.com/office/drawing/2014/main" id="{2F0BE197-B17A-B1C5-FE70-D8112A8FC8B8}"/>
              </a:ext>
            </a:extLst>
          </p:cNvPr>
          <p:cNvSpPr>
            <a:spLocks noGrp="1"/>
          </p:cNvSpPr>
          <p:nvPr>
            <p:ph type="sldNum" sz="quarter" idx="12"/>
          </p:nvPr>
        </p:nvSpPr>
        <p:spPr/>
        <p:txBody>
          <a:bodyPr/>
          <a:lstStyle/>
          <a:p>
            <a:pPr>
              <a:defRPr/>
            </a:pPr>
            <a:fld id="{07A1B390-8C00-49C7-BEED-470B249615B6}" type="slidenum">
              <a:rPr lang="en-US" smtClean="0"/>
              <a:pPr>
                <a:defRPr/>
              </a:pPr>
              <a:t>11</a:t>
            </a:fld>
            <a:endParaRPr lang="en-US" dirty="0"/>
          </a:p>
        </p:txBody>
      </p:sp>
    </p:spTree>
    <p:extLst>
      <p:ext uri="{BB962C8B-B14F-4D97-AF65-F5344CB8AC3E}">
        <p14:creationId xmlns:p14="http://schemas.microsoft.com/office/powerpoint/2010/main" val="2540604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591270-6511-500A-DC43-8D67554C0F9A}"/>
              </a:ext>
            </a:extLst>
          </p:cNvPr>
          <p:cNvSpPr>
            <a:spLocks noGrp="1"/>
          </p:cNvSpPr>
          <p:nvPr>
            <p:ph type="title"/>
          </p:nvPr>
        </p:nvSpPr>
        <p:spPr/>
        <p:txBody>
          <a:bodyPr/>
          <a:lstStyle/>
          <a:p>
            <a:r>
              <a:rPr lang="en-US" dirty="0"/>
              <a:t>1. Real-time information to motorists</a:t>
            </a:r>
          </a:p>
        </p:txBody>
      </p:sp>
      <p:sp>
        <p:nvSpPr>
          <p:cNvPr id="4" name="Slide Number Placeholder 3">
            <a:extLst>
              <a:ext uri="{FF2B5EF4-FFF2-40B4-BE49-F238E27FC236}">
                <a16:creationId xmlns:a16="http://schemas.microsoft.com/office/drawing/2014/main" id="{802E08D0-0805-EC39-5F71-58BFF76F8ECE}"/>
              </a:ext>
            </a:extLst>
          </p:cNvPr>
          <p:cNvSpPr>
            <a:spLocks noGrp="1"/>
          </p:cNvSpPr>
          <p:nvPr>
            <p:ph type="sldNum" sz="quarter" idx="12"/>
          </p:nvPr>
        </p:nvSpPr>
        <p:spPr/>
        <p:txBody>
          <a:bodyPr/>
          <a:lstStyle/>
          <a:p>
            <a:fld id="{F1459671-F946-4426-833B-CF426DE406E9}" type="slidenum">
              <a:rPr lang="en-US" smtClean="0"/>
              <a:t>12</a:t>
            </a:fld>
            <a:endParaRPr lang="en-US"/>
          </a:p>
        </p:txBody>
      </p:sp>
      <p:pic>
        <p:nvPicPr>
          <p:cNvPr id="7" name="Content Placeholder 6">
            <a:extLst>
              <a:ext uri="{FF2B5EF4-FFF2-40B4-BE49-F238E27FC236}">
                <a16:creationId xmlns:a16="http://schemas.microsoft.com/office/drawing/2014/main" id="{4CD1480E-BAD7-EAB6-4B89-17E7C727E778}"/>
              </a:ext>
            </a:extLst>
          </p:cNvPr>
          <p:cNvPicPr>
            <a:picLocks noGrp="1" noChangeAspect="1"/>
          </p:cNvPicPr>
          <p:nvPr>
            <p:ph idx="1"/>
          </p:nvPr>
        </p:nvPicPr>
        <p:blipFill>
          <a:blip r:embed="rId3"/>
          <a:stretch>
            <a:fillRect/>
          </a:stretch>
        </p:blipFill>
        <p:spPr>
          <a:xfrm>
            <a:off x="101512" y="1865051"/>
            <a:ext cx="3739873" cy="4486577"/>
          </a:xfrm>
          <a:prstGeom prst="rect">
            <a:avLst/>
          </a:prstGeom>
        </p:spPr>
      </p:pic>
      <p:pic>
        <p:nvPicPr>
          <p:cNvPr id="8" name="Picture 7" descr="P797#yIS1">
            <a:extLst>
              <a:ext uri="{FF2B5EF4-FFF2-40B4-BE49-F238E27FC236}">
                <a16:creationId xmlns:a16="http://schemas.microsoft.com/office/drawing/2014/main" id="{C9258A58-69FA-6261-F20C-FDDC5C4E802A}"/>
              </a:ext>
            </a:extLst>
          </p:cNvPr>
          <p:cNvPicPr>
            <a:picLocks/>
          </p:cNvPicPr>
          <p:nvPr/>
        </p:nvPicPr>
        <p:blipFill rotWithShape="1">
          <a:blip r:embed="rId4"/>
          <a:srcRect t="5474" b="413"/>
          <a:stretch/>
        </p:blipFill>
        <p:spPr bwMode="auto">
          <a:xfrm>
            <a:off x="3908804" y="2150802"/>
            <a:ext cx="2372457" cy="114300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A118AF7-C8A5-278A-F1B0-B52D7C6E79B2}"/>
              </a:ext>
            </a:extLst>
          </p:cNvPr>
          <p:cNvPicPr>
            <a:picLocks noChangeAspect="1"/>
          </p:cNvPicPr>
          <p:nvPr/>
        </p:nvPicPr>
        <p:blipFill>
          <a:blip r:embed="rId5"/>
          <a:stretch>
            <a:fillRect/>
          </a:stretch>
        </p:blipFill>
        <p:spPr>
          <a:xfrm>
            <a:off x="4096998" y="3856096"/>
            <a:ext cx="2270612" cy="1539182"/>
          </a:xfrm>
          <a:prstGeom prst="rect">
            <a:avLst/>
          </a:prstGeom>
        </p:spPr>
      </p:pic>
      <p:pic>
        <p:nvPicPr>
          <p:cNvPr id="10" name="Picture 9">
            <a:hlinkClick r:id="rId6"/>
            <a:extLst>
              <a:ext uri="{FF2B5EF4-FFF2-40B4-BE49-F238E27FC236}">
                <a16:creationId xmlns:a16="http://schemas.microsoft.com/office/drawing/2014/main" id="{00B617CB-BEF0-36A2-337B-BFCBD301868B}"/>
              </a:ext>
            </a:extLst>
          </p:cNvPr>
          <p:cNvPicPr>
            <a:picLocks noChangeAspect="1"/>
          </p:cNvPicPr>
          <p:nvPr/>
        </p:nvPicPr>
        <p:blipFill rotWithShape="1">
          <a:blip r:embed="rId7">
            <a:extLst>
              <a:ext uri="{28A0092B-C50C-407E-A947-70E740481C1C}">
                <a14:useLocalDpi xmlns:a14="http://schemas.microsoft.com/office/drawing/2010/main" val="0"/>
              </a:ext>
            </a:extLst>
          </a:blip>
          <a:srcRect l="5354" r="6322"/>
          <a:stretch/>
        </p:blipFill>
        <p:spPr bwMode="auto">
          <a:xfrm>
            <a:off x="6623223" y="1875874"/>
            <a:ext cx="1334453" cy="2506980"/>
          </a:xfrm>
          <a:prstGeom prst="rect">
            <a:avLst/>
          </a:prstGeom>
          <a:ln w="19050" cap="flat" cmpd="sng" algn="ctr">
            <a:solidFill>
              <a:srgbClr val="0070C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CECE6CFA-66A5-E954-8916-DB70226E1F94}"/>
              </a:ext>
            </a:extLst>
          </p:cNvPr>
          <p:cNvPicPr>
            <a:picLocks noChangeAspect="1"/>
          </p:cNvPicPr>
          <p:nvPr/>
        </p:nvPicPr>
        <p:blipFill>
          <a:blip r:embed="rId8"/>
          <a:stretch>
            <a:fillRect/>
          </a:stretch>
        </p:blipFill>
        <p:spPr>
          <a:xfrm>
            <a:off x="7010400" y="4625687"/>
            <a:ext cx="1894553" cy="1381521"/>
          </a:xfrm>
          <a:prstGeom prst="rect">
            <a:avLst/>
          </a:prstGeom>
        </p:spPr>
      </p:pic>
    </p:spTree>
    <p:extLst>
      <p:ext uri="{BB962C8B-B14F-4D97-AF65-F5344CB8AC3E}">
        <p14:creationId xmlns:p14="http://schemas.microsoft.com/office/powerpoint/2010/main" val="110164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C6110E-40E1-1A46-9BF5-5CB52018369B}"/>
              </a:ext>
            </a:extLst>
          </p:cNvPr>
          <p:cNvSpPr>
            <a:spLocks noGrp="1"/>
          </p:cNvSpPr>
          <p:nvPr>
            <p:ph type="title"/>
          </p:nvPr>
        </p:nvSpPr>
        <p:spPr/>
        <p:txBody>
          <a:bodyPr/>
          <a:lstStyle/>
          <a:p>
            <a:r>
              <a:rPr lang="en-US" dirty="0"/>
              <a:t>2. Utilizing smart work zone technology</a:t>
            </a:r>
          </a:p>
        </p:txBody>
      </p:sp>
      <p:pic>
        <p:nvPicPr>
          <p:cNvPr id="8" name="Content Placeholder 7">
            <a:extLst>
              <a:ext uri="{FF2B5EF4-FFF2-40B4-BE49-F238E27FC236}">
                <a16:creationId xmlns:a16="http://schemas.microsoft.com/office/drawing/2014/main" id="{EFF7F395-A196-F440-C2B4-BE267B3C2ED9}"/>
              </a:ext>
            </a:extLst>
          </p:cNvPr>
          <p:cNvPicPr>
            <a:picLocks noGrp="1" noChangeAspect="1"/>
          </p:cNvPicPr>
          <p:nvPr>
            <p:ph idx="1"/>
          </p:nvPr>
        </p:nvPicPr>
        <p:blipFill>
          <a:blip r:embed="rId3"/>
          <a:stretch>
            <a:fillRect/>
          </a:stretch>
        </p:blipFill>
        <p:spPr>
          <a:xfrm>
            <a:off x="194108" y="2386550"/>
            <a:ext cx="3654285" cy="3964780"/>
          </a:xfrm>
        </p:spPr>
      </p:pic>
      <p:sp>
        <p:nvSpPr>
          <p:cNvPr id="4" name="Slide Number Placeholder 3">
            <a:extLst>
              <a:ext uri="{FF2B5EF4-FFF2-40B4-BE49-F238E27FC236}">
                <a16:creationId xmlns:a16="http://schemas.microsoft.com/office/drawing/2014/main" id="{6E9CF651-DCD1-BF5A-AB18-FCCD62682A5C}"/>
              </a:ext>
            </a:extLst>
          </p:cNvPr>
          <p:cNvSpPr>
            <a:spLocks noGrp="1"/>
          </p:cNvSpPr>
          <p:nvPr>
            <p:ph type="sldNum" sz="quarter" idx="12"/>
          </p:nvPr>
        </p:nvSpPr>
        <p:spPr/>
        <p:txBody>
          <a:bodyPr/>
          <a:lstStyle/>
          <a:p>
            <a:fld id="{F1459671-F946-4426-833B-CF426DE406E9}" type="slidenum">
              <a:rPr lang="en-US" smtClean="0"/>
              <a:t>13</a:t>
            </a:fld>
            <a:endParaRPr lang="en-US"/>
          </a:p>
        </p:txBody>
      </p:sp>
      <p:pic>
        <p:nvPicPr>
          <p:cNvPr id="9" name="Picture 8" descr="A picture containing text, outdoor, device, miller&#10;&#10;Description automatically generated">
            <a:extLst>
              <a:ext uri="{FF2B5EF4-FFF2-40B4-BE49-F238E27FC236}">
                <a16:creationId xmlns:a16="http://schemas.microsoft.com/office/drawing/2014/main" id="{A66F0F73-623F-93ED-967F-8FD75B09A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2663" y="2544519"/>
            <a:ext cx="2928194" cy="3033872"/>
          </a:xfrm>
          <a:prstGeom prst="rect">
            <a:avLst/>
          </a:prstGeom>
        </p:spPr>
      </p:pic>
      <p:pic>
        <p:nvPicPr>
          <p:cNvPr id="10" name="Picture 9" descr="Graphical user interface, diagram, application&#10;&#10;Description automatically generated">
            <a:extLst>
              <a:ext uri="{FF2B5EF4-FFF2-40B4-BE49-F238E27FC236}">
                <a16:creationId xmlns:a16="http://schemas.microsoft.com/office/drawing/2014/main" id="{BD9BACCB-36EC-3C4D-33AD-2D126EB6B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6496" y="1966018"/>
            <a:ext cx="2133396" cy="4385312"/>
          </a:xfrm>
          <a:prstGeom prst="rect">
            <a:avLst/>
          </a:prstGeom>
        </p:spPr>
      </p:pic>
      <p:sp>
        <p:nvSpPr>
          <p:cNvPr id="11" name="TextBox 10">
            <a:extLst>
              <a:ext uri="{FF2B5EF4-FFF2-40B4-BE49-F238E27FC236}">
                <a16:creationId xmlns:a16="http://schemas.microsoft.com/office/drawing/2014/main" id="{9A9A616B-FD46-35BF-7724-7D6F98CD4662}"/>
              </a:ext>
            </a:extLst>
          </p:cNvPr>
          <p:cNvSpPr txBox="1"/>
          <p:nvPr/>
        </p:nvSpPr>
        <p:spPr>
          <a:xfrm>
            <a:off x="384519" y="1678996"/>
            <a:ext cx="6446722" cy="707886"/>
          </a:xfrm>
          <a:prstGeom prst="rect">
            <a:avLst/>
          </a:prstGeom>
          <a:noFill/>
        </p:spPr>
        <p:txBody>
          <a:bodyPr wrap="square" rtlCol="0">
            <a:spAutoFit/>
          </a:bodyPr>
          <a:lstStyle/>
          <a:p>
            <a:r>
              <a:rPr lang="en-US" sz="2000" b="1" u="sng" dirty="0"/>
              <a:t>Smart Arrow Boards now required on all interstate projects</a:t>
            </a:r>
          </a:p>
        </p:txBody>
      </p:sp>
    </p:spTree>
    <p:extLst>
      <p:ext uri="{BB962C8B-B14F-4D97-AF65-F5344CB8AC3E}">
        <p14:creationId xmlns:p14="http://schemas.microsoft.com/office/powerpoint/2010/main" val="74267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AA6A92-1319-295C-5006-4B1AFE9FCA69}"/>
              </a:ext>
            </a:extLst>
          </p:cNvPr>
          <p:cNvSpPr>
            <a:spLocks noGrp="1"/>
          </p:cNvSpPr>
          <p:nvPr>
            <p:ph type="title"/>
          </p:nvPr>
        </p:nvSpPr>
        <p:spPr/>
        <p:txBody>
          <a:bodyPr/>
          <a:lstStyle/>
          <a:p>
            <a:r>
              <a:rPr lang="en-US" sz="3200" dirty="0"/>
              <a:t>3. Speed limit reductions in work zones</a:t>
            </a:r>
          </a:p>
        </p:txBody>
      </p:sp>
      <p:sp>
        <p:nvSpPr>
          <p:cNvPr id="4" name="Slide Number Placeholder 3">
            <a:extLst>
              <a:ext uri="{FF2B5EF4-FFF2-40B4-BE49-F238E27FC236}">
                <a16:creationId xmlns:a16="http://schemas.microsoft.com/office/drawing/2014/main" id="{1E6028DF-6019-B126-6EF7-057996978742}"/>
              </a:ext>
            </a:extLst>
          </p:cNvPr>
          <p:cNvSpPr>
            <a:spLocks noGrp="1"/>
          </p:cNvSpPr>
          <p:nvPr>
            <p:ph type="sldNum" sz="quarter" idx="12"/>
          </p:nvPr>
        </p:nvSpPr>
        <p:spPr/>
        <p:txBody>
          <a:bodyPr/>
          <a:lstStyle/>
          <a:p>
            <a:fld id="{F1459671-F946-4426-833B-CF426DE406E9}" type="slidenum">
              <a:rPr lang="en-US" smtClean="0"/>
              <a:t>14</a:t>
            </a:fld>
            <a:endParaRPr lang="en-US"/>
          </a:p>
        </p:txBody>
      </p:sp>
      <p:pic>
        <p:nvPicPr>
          <p:cNvPr id="7" name="Content Placeholder 6">
            <a:extLst>
              <a:ext uri="{FF2B5EF4-FFF2-40B4-BE49-F238E27FC236}">
                <a16:creationId xmlns:a16="http://schemas.microsoft.com/office/drawing/2014/main" id="{47A40E33-55CA-9C95-20AA-893A048D3FE4}"/>
              </a:ext>
            </a:extLst>
          </p:cNvPr>
          <p:cNvPicPr>
            <a:picLocks noGrp="1" noChangeAspect="1"/>
          </p:cNvPicPr>
          <p:nvPr>
            <p:ph idx="1"/>
          </p:nvPr>
        </p:nvPicPr>
        <p:blipFill>
          <a:blip r:embed="rId3"/>
          <a:stretch>
            <a:fillRect/>
          </a:stretch>
        </p:blipFill>
        <p:spPr>
          <a:xfrm>
            <a:off x="3086099" y="2488601"/>
            <a:ext cx="5987095" cy="2552029"/>
          </a:xfrm>
          <a:prstGeom prst="rect">
            <a:avLst/>
          </a:prstGeom>
        </p:spPr>
      </p:pic>
      <p:pic>
        <p:nvPicPr>
          <p:cNvPr id="8" name="Picture 7">
            <a:extLst>
              <a:ext uri="{FF2B5EF4-FFF2-40B4-BE49-F238E27FC236}">
                <a16:creationId xmlns:a16="http://schemas.microsoft.com/office/drawing/2014/main" id="{C2E26F0B-7121-0271-B470-884F32483379}"/>
              </a:ext>
            </a:extLst>
          </p:cNvPr>
          <p:cNvPicPr>
            <a:picLocks noChangeAspect="1"/>
          </p:cNvPicPr>
          <p:nvPr/>
        </p:nvPicPr>
        <p:blipFill>
          <a:blip r:embed="rId4"/>
          <a:stretch>
            <a:fillRect/>
          </a:stretch>
        </p:blipFill>
        <p:spPr>
          <a:xfrm>
            <a:off x="403720" y="2053699"/>
            <a:ext cx="2519413" cy="2305974"/>
          </a:xfrm>
          <a:prstGeom prst="rect">
            <a:avLst/>
          </a:prstGeom>
          <a:ln w="25400">
            <a:noFill/>
          </a:ln>
        </p:spPr>
      </p:pic>
      <p:pic>
        <p:nvPicPr>
          <p:cNvPr id="9" name="Picture 8" descr="P1474#yIS2">
            <a:extLst>
              <a:ext uri="{FF2B5EF4-FFF2-40B4-BE49-F238E27FC236}">
                <a16:creationId xmlns:a16="http://schemas.microsoft.com/office/drawing/2014/main" id="{10CC9C47-08F1-D255-58EB-454D2D8E49D0}"/>
              </a:ext>
            </a:extLst>
          </p:cNvPr>
          <p:cNvPicPr>
            <a:picLocks noChangeAspect="1"/>
          </p:cNvPicPr>
          <p:nvPr/>
        </p:nvPicPr>
        <p:blipFill>
          <a:blip r:embed="rId5"/>
          <a:stretch>
            <a:fillRect/>
          </a:stretch>
        </p:blipFill>
        <p:spPr>
          <a:xfrm>
            <a:off x="307762" y="4571928"/>
            <a:ext cx="884951" cy="1605032"/>
          </a:xfrm>
          <a:prstGeom prst="rect">
            <a:avLst/>
          </a:prstGeom>
        </p:spPr>
      </p:pic>
      <p:pic>
        <p:nvPicPr>
          <p:cNvPr id="10" name="Picture 9">
            <a:extLst>
              <a:ext uri="{FF2B5EF4-FFF2-40B4-BE49-F238E27FC236}">
                <a16:creationId xmlns:a16="http://schemas.microsoft.com/office/drawing/2014/main" id="{6E6D75E1-295C-30C5-D1BC-0C2D57954D73}"/>
              </a:ext>
            </a:extLst>
          </p:cNvPr>
          <p:cNvPicPr>
            <a:picLocks noChangeAspect="1"/>
          </p:cNvPicPr>
          <p:nvPr/>
        </p:nvPicPr>
        <p:blipFill>
          <a:blip r:embed="rId6"/>
          <a:stretch>
            <a:fillRect/>
          </a:stretch>
        </p:blipFill>
        <p:spPr>
          <a:xfrm>
            <a:off x="1192713" y="4571928"/>
            <a:ext cx="1730420" cy="1136367"/>
          </a:xfrm>
          <a:prstGeom prst="rect">
            <a:avLst/>
          </a:prstGeom>
        </p:spPr>
      </p:pic>
    </p:spTree>
    <p:extLst>
      <p:ext uri="{BB962C8B-B14F-4D97-AF65-F5344CB8AC3E}">
        <p14:creationId xmlns:p14="http://schemas.microsoft.com/office/powerpoint/2010/main" val="326239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1B9DEC-62DB-D81C-29CE-3634DA420D47}"/>
              </a:ext>
            </a:extLst>
          </p:cNvPr>
          <p:cNvSpPr>
            <a:spLocks noGrp="1"/>
          </p:cNvSpPr>
          <p:nvPr>
            <p:ph type="title"/>
          </p:nvPr>
        </p:nvSpPr>
        <p:spPr/>
        <p:txBody>
          <a:bodyPr/>
          <a:lstStyle/>
          <a:p>
            <a:r>
              <a:rPr lang="en-US" sz="3200" dirty="0"/>
              <a:t>4. Work zone safety contingency</a:t>
            </a:r>
          </a:p>
        </p:txBody>
      </p:sp>
      <p:sp>
        <p:nvSpPr>
          <p:cNvPr id="4" name="Slide Number Placeholder 3">
            <a:extLst>
              <a:ext uri="{FF2B5EF4-FFF2-40B4-BE49-F238E27FC236}">
                <a16:creationId xmlns:a16="http://schemas.microsoft.com/office/drawing/2014/main" id="{E8AD5721-111A-E2D2-BD7C-146E6774C258}"/>
              </a:ext>
            </a:extLst>
          </p:cNvPr>
          <p:cNvSpPr>
            <a:spLocks noGrp="1"/>
          </p:cNvSpPr>
          <p:nvPr>
            <p:ph type="sldNum" sz="quarter" idx="12"/>
          </p:nvPr>
        </p:nvSpPr>
        <p:spPr/>
        <p:txBody>
          <a:bodyPr/>
          <a:lstStyle/>
          <a:p>
            <a:fld id="{F1459671-F946-4426-833B-CF426DE406E9}" type="slidenum">
              <a:rPr lang="en-US" smtClean="0"/>
              <a:t>15</a:t>
            </a:fld>
            <a:endParaRPr lang="en-US"/>
          </a:p>
        </p:txBody>
      </p:sp>
      <p:sp>
        <p:nvSpPr>
          <p:cNvPr id="7" name="Content Placeholder 6">
            <a:extLst>
              <a:ext uri="{FF2B5EF4-FFF2-40B4-BE49-F238E27FC236}">
                <a16:creationId xmlns:a16="http://schemas.microsoft.com/office/drawing/2014/main" id="{4D0BBD4A-02D3-AC89-82C1-D024131DE520}"/>
              </a:ext>
            </a:extLst>
          </p:cNvPr>
          <p:cNvSpPr txBox="1">
            <a:spLocks noGrp="1"/>
          </p:cNvSpPr>
          <p:nvPr>
            <p:ph idx="1"/>
          </p:nvPr>
        </p:nvSpPr>
        <p:spPr>
          <a:xfrm>
            <a:off x="1314450" y="1274933"/>
            <a:ext cx="6515100" cy="5583067"/>
          </a:xfrm>
          <a:prstGeom prst="rect">
            <a:avLst/>
          </a:prstGeom>
          <a:noFill/>
        </p:spPr>
        <p:txBody>
          <a:bodyPr wrap="square" numCol="1" rtlCol="0">
            <a:spAutoFit/>
          </a:bodyPr>
          <a:lstStyle/>
          <a:p>
            <a:r>
              <a:rPr lang="en-US" sz="1600" b="1" u="sng" dirty="0"/>
              <a:t>New force account bid item added </a:t>
            </a:r>
            <a:r>
              <a:rPr lang="en-US" sz="1600" dirty="0"/>
              <a:t>to efficiently implement enhancements to work zones without going through the change order process</a:t>
            </a:r>
            <a:br>
              <a:rPr lang="en-US" sz="1600" dirty="0"/>
            </a:br>
            <a:endParaRPr lang="en-US" sz="1600" dirty="0"/>
          </a:p>
          <a:p>
            <a:pPr marL="557213" lvl="1" indent="-214313">
              <a:buFont typeface="Arial" panose="020B0604020202020204" pitchFamily="34" charset="0"/>
              <a:buChar char="•"/>
            </a:pPr>
            <a:r>
              <a:rPr lang="en-US" sz="1600" dirty="0"/>
              <a:t>Weekly meeting between Contractor and Engineer to discuss traffic management</a:t>
            </a:r>
          </a:p>
          <a:p>
            <a:pPr marL="557213" lvl="1" indent="-214313">
              <a:buFont typeface="Arial" panose="020B0604020202020204" pitchFamily="34" charset="0"/>
              <a:buChar char="•"/>
            </a:pPr>
            <a:r>
              <a:rPr lang="en-US" sz="1600" dirty="0"/>
              <a:t>If mutually agreed, implementation of enhancement paid as force account</a:t>
            </a:r>
          </a:p>
          <a:p>
            <a:endParaRPr lang="en-US" sz="1600" dirty="0"/>
          </a:p>
          <a:p>
            <a:endParaRPr lang="en-US" sz="1600" dirty="0"/>
          </a:p>
          <a:p>
            <a:pPr marL="600075" lvl="1" indent="-257175">
              <a:buFont typeface="Wingdings" panose="05000000000000000000" pitchFamily="2" charset="2"/>
              <a:buChar char="Ø"/>
            </a:pPr>
            <a:r>
              <a:rPr lang="en-US" sz="1600" u="sng" dirty="0"/>
              <a:t>Work Zone Safety Contingency enhancements include</a:t>
            </a:r>
          </a:p>
          <a:p>
            <a:pPr marL="1085850" lvl="2" indent="-171450">
              <a:buFontTx/>
              <a:buChar char="-"/>
            </a:pPr>
            <a:r>
              <a:rPr lang="en-US" sz="1600" dirty="0"/>
              <a:t>Additional Signing			</a:t>
            </a:r>
          </a:p>
          <a:p>
            <a:pPr marL="1085850" lvl="2" indent="-171450">
              <a:buFontTx/>
              <a:buChar char="-"/>
            </a:pPr>
            <a:r>
              <a:rPr lang="en-US" sz="1600" dirty="0"/>
              <a:t>Radar Speed Display Signs</a:t>
            </a:r>
          </a:p>
          <a:p>
            <a:pPr marL="1085850" lvl="2" indent="-171450">
              <a:buFontTx/>
              <a:buChar char="-"/>
            </a:pPr>
            <a:r>
              <a:rPr lang="en-US" sz="1600" dirty="0"/>
              <a:t>Additional PCMS or Arrow Boards	</a:t>
            </a:r>
          </a:p>
          <a:p>
            <a:pPr marL="1085850" lvl="2" indent="-171450">
              <a:buFontTx/>
              <a:buChar char="-"/>
            </a:pPr>
            <a:r>
              <a:rPr lang="en-US" sz="1600" dirty="0"/>
              <a:t>Temporary Rumble Strips</a:t>
            </a:r>
          </a:p>
          <a:p>
            <a:pPr marL="1085850" lvl="2" indent="-171450">
              <a:buFontTx/>
              <a:buChar char="-"/>
            </a:pPr>
            <a:r>
              <a:rPr lang="en-US" sz="1600" dirty="0"/>
              <a:t>Use of Automated Flagging Devices</a:t>
            </a:r>
          </a:p>
          <a:p>
            <a:pPr marL="1085850" lvl="2" indent="-171450">
              <a:buFontTx/>
              <a:buChar char="-"/>
            </a:pPr>
            <a:r>
              <a:rPr lang="en-US" sz="1600" dirty="0"/>
              <a:t>Mobile barriers or additional Truck Mounted </a:t>
            </a:r>
            <a:br>
              <a:rPr lang="en-US" sz="1600" dirty="0"/>
            </a:br>
            <a:r>
              <a:rPr lang="en-US" sz="1600" dirty="0"/>
              <a:t>Attenuators (TMAs)</a:t>
            </a:r>
          </a:p>
          <a:p>
            <a:pPr lvl="1"/>
            <a:endParaRPr lang="en-US" sz="1200" dirty="0"/>
          </a:p>
          <a:p>
            <a:pPr marL="214313" indent="-214313">
              <a:buFont typeface="Arial" panose="020B0604020202020204" pitchFamily="34" charset="0"/>
              <a:buChar char="•"/>
            </a:pPr>
            <a:endParaRPr lang="en-US" dirty="0"/>
          </a:p>
        </p:txBody>
      </p:sp>
      <p:pic>
        <p:nvPicPr>
          <p:cNvPr id="8" name="Picture 7" descr="A picture containing text&#10;&#10;Description automatically generated">
            <a:extLst>
              <a:ext uri="{FF2B5EF4-FFF2-40B4-BE49-F238E27FC236}">
                <a16:creationId xmlns:a16="http://schemas.microsoft.com/office/drawing/2014/main" id="{FD48E745-33D7-F91A-F3D1-985783E1B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14" y="2054317"/>
            <a:ext cx="985975" cy="1650437"/>
          </a:xfrm>
          <a:prstGeom prst="rect">
            <a:avLst/>
          </a:prstGeom>
        </p:spPr>
      </p:pic>
      <p:pic>
        <p:nvPicPr>
          <p:cNvPr id="9" name="Picture 8">
            <a:extLst>
              <a:ext uri="{FF2B5EF4-FFF2-40B4-BE49-F238E27FC236}">
                <a16:creationId xmlns:a16="http://schemas.microsoft.com/office/drawing/2014/main" id="{7AABA9E7-12BF-0C81-8C36-A6A5EA7C0AD5}"/>
              </a:ext>
            </a:extLst>
          </p:cNvPr>
          <p:cNvPicPr>
            <a:picLocks noChangeAspect="1"/>
          </p:cNvPicPr>
          <p:nvPr/>
        </p:nvPicPr>
        <p:blipFill>
          <a:blip r:embed="rId4"/>
          <a:stretch>
            <a:fillRect/>
          </a:stretch>
        </p:blipFill>
        <p:spPr>
          <a:xfrm>
            <a:off x="149133" y="5296839"/>
            <a:ext cx="1939712" cy="814076"/>
          </a:xfrm>
          <a:prstGeom prst="rect">
            <a:avLst/>
          </a:prstGeom>
        </p:spPr>
      </p:pic>
      <p:pic>
        <p:nvPicPr>
          <p:cNvPr id="10" name="Picture 9" descr="A road sign on the side of a road&#10;&#10;Description automatically generated with medium confidence">
            <a:extLst>
              <a:ext uri="{FF2B5EF4-FFF2-40B4-BE49-F238E27FC236}">
                <a16:creationId xmlns:a16="http://schemas.microsoft.com/office/drawing/2014/main" id="{E5046B4A-A10C-FB6E-D628-FE83B4BFD9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3956" y="3492955"/>
            <a:ext cx="1552844" cy="1164632"/>
          </a:xfrm>
          <a:prstGeom prst="rect">
            <a:avLst/>
          </a:prstGeom>
        </p:spPr>
      </p:pic>
      <p:pic>
        <p:nvPicPr>
          <p:cNvPr id="12" name="Picture 11">
            <a:hlinkClick r:id="rId6"/>
            <a:extLst>
              <a:ext uri="{FF2B5EF4-FFF2-40B4-BE49-F238E27FC236}">
                <a16:creationId xmlns:a16="http://schemas.microsoft.com/office/drawing/2014/main" id="{08F41D9C-FA6C-4FFC-A158-23EA4B6226AD}"/>
              </a:ext>
            </a:extLst>
          </p:cNvPr>
          <p:cNvPicPr>
            <a:picLocks noChangeAspect="1"/>
          </p:cNvPicPr>
          <p:nvPr/>
        </p:nvPicPr>
        <p:blipFill>
          <a:blip r:embed="rId7"/>
          <a:stretch>
            <a:fillRect/>
          </a:stretch>
        </p:blipFill>
        <p:spPr>
          <a:xfrm>
            <a:off x="6741443" y="5296839"/>
            <a:ext cx="2176214" cy="1048190"/>
          </a:xfrm>
          <a:prstGeom prst="rect">
            <a:avLst/>
          </a:prstGeom>
          <a:ln w="31750">
            <a:solidFill>
              <a:srgbClr val="0070C0"/>
            </a:solidFill>
          </a:ln>
        </p:spPr>
      </p:pic>
    </p:spTree>
    <p:extLst>
      <p:ext uri="{BB962C8B-B14F-4D97-AF65-F5344CB8AC3E}">
        <p14:creationId xmlns:p14="http://schemas.microsoft.com/office/powerpoint/2010/main" val="2936650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DD632B-8D31-8BF2-B1E3-29089F3C0652}"/>
              </a:ext>
            </a:extLst>
          </p:cNvPr>
          <p:cNvSpPr>
            <a:spLocks noGrp="1"/>
          </p:cNvSpPr>
          <p:nvPr>
            <p:ph type="title"/>
          </p:nvPr>
        </p:nvSpPr>
        <p:spPr/>
        <p:txBody>
          <a:bodyPr/>
          <a:lstStyle/>
          <a:p>
            <a:r>
              <a:rPr lang="en-US" dirty="0"/>
              <a:t>5. Design-build contracts and work zone strategies </a:t>
            </a:r>
          </a:p>
        </p:txBody>
      </p:sp>
      <p:sp>
        <p:nvSpPr>
          <p:cNvPr id="4" name="Slide Number Placeholder 3">
            <a:extLst>
              <a:ext uri="{FF2B5EF4-FFF2-40B4-BE49-F238E27FC236}">
                <a16:creationId xmlns:a16="http://schemas.microsoft.com/office/drawing/2014/main" id="{F3F3D6AE-650C-EAD1-5AA6-18176AACB050}"/>
              </a:ext>
            </a:extLst>
          </p:cNvPr>
          <p:cNvSpPr>
            <a:spLocks noGrp="1"/>
          </p:cNvSpPr>
          <p:nvPr>
            <p:ph type="sldNum" sz="quarter" idx="12"/>
          </p:nvPr>
        </p:nvSpPr>
        <p:spPr/>
        <p:txBody>
          <a:bodyPr/>
          <a:lstStyle/>
          <a:p>
            <a:fld id="{F1459671-F946-4426-833B-CF426DE406E9}" type="slidenum">
              <a:rPr lang="en-US" smtClean="0"/>
              <a:t>16</a:t>
            </a:fld>
            <a:endParaRPr lang="en-US"/>
          </a:p>
        </p:txBody>
      </p:sp>
      <p:sp>
        <p:nvSpPr>
          <p:cNvPr id="11" name="Content Placeholder 10">
            <a:extLst>
              <a:ext uri="{FF2B5EF4-FFF2-40B4-BE49-F238E27FC236}">
                <a16:creationId xmlns:a16="http://schemas.microsoft.com/office/drawing/2014/main" id="{CD01D937-DE41-0CAC-302F-A475DC5CBCA0}"/>
              </a:ext>
            </a:extLst>
          </p:cNvPr>
          <p:cNvSpPr>
            <a:spLocks noGrp="1"/>
          </p:cNvSpPr>
          <p:nvPr>
            <p:ph idx="1"/>
          </p:nvPr>
        </p:nvSpPr>
        <p:spPr/>
        <p:txBody>
          <a:bodyPr/>
          <a:lstStyle/>
          <a:p>
            <a:pPr marL="0" indent="0">
              <a:buNone/>
            </a:pPr>
            <a:r>
              <a:rPr lang="en-US" sz="2000" dirty="0"/>
              <a:t>Creating safe work zones will now be added to the contract scoring criteria for design-build contracts.</a:t>
            </a:r>
          </a:p>
          <a:p>
            <a:pPr marL="0" indent="0">
              <a:buNone/>
            </a:pPr>
            <a:r>
              <a:rPr lang="en-US" sz="2000" dirty="0"/>
              <a:t>This includes:</a:t>
            </a:r>
          </a:p>
          <a:p>
            <a:pPr lvl="1"/>
            <a:r>
              <a:rPr lang="en-US" sz="1800" dirty="0"/>
              <a:t>Strategies to reduce worker exposure with equipment/devices</a:t>
            </a:r>
          </a:p>
          <a:p>
            <a:pPr lvl="1"/>
            <a:r>
              <a:rPr lang="en-US" sz="1800" dirty="0"/>
              <a:t>Manage overall worker exposure with closure/detour strategies</a:t>
            </a:r>
          </a:p>
          <a:p>
            <a:pPr lvl="1"/>
            <a:r>
              <a:rPr lang="en-US" sz="1800" dirty="0"/>
              <a:t>Incorporate smart work zone devices and applications to better manage traffic through work zone</a:t>
            </a:r>
            <a:br>
              <a:rPr lang="en-US" sz="1800" dirty="0"/>
            </a:br>
            <a:endParaRPr lang="en-US" sz="1800" dirty="0"/>
          </a:p>
          <a:p>
            <a:r>
              <a:rPr lang="en-US" sz="2000" dirty="0"/>
              <a:t>Ensures that work zone safety is included in the project from the very beginning</a:t>
            </a:r>
          </a:p>
          <a:p>
            <a:r>
              <a:rPr lang="en-US" sz="2000" dirty="0"/>
              <a:t>Reinforces the critical nature and priority of work zone safety </a:t>
            </a:r>
          </a:p>
        </p:txBody>
      </p:sp>
    </p:spTree>
    <p:extLst>
      <p:ext uri="{BB962C8B-B14F-4D97-AF65-F5344CB8AC3E}">
        <p14:creationId xmlns:p14="http://schemas.microsoft.com/office/powerpoint/2010/main" val="1235111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39BDFF-19B3-E28A-3AD1-0CA94FE99B1D}"/>
              </a:ext>
            </a:extLst>
          </p:cNvPr>
          <p:cNvSpPr>
            <a:spLocks noGrp="1"/>
          </p:cNvSpPr>
          <p:nvPr>
            <p:ph type="title"/>
          </p:nvPr>
        </p:nvSpPr>
        <p:spPr/>
        <p:txBody>
          <a:bodyPr/>
          <a:lstStyle/>
          <a:p>
            <a:r>
              <a:rPr lang="en-US" dirty="0"/>
              <a:t>6. Updating our work zone training</a:t>
            </a:r>
          </a:p>
        </p:txBody>
      </p:sp>
      <p:sp>
        <p:nvSpPr>
          <p:cNvPr id="4" name="Slide Number Placeholder 3">
            <a:extLst>
              <a:ext uri="{FF2B5EF4-FFF2-40B4-BE49-F238E27FC236}">
                <a16:creationId xmlns:a16="http://schemas.microsoft.com/office/drawing/2014/main" id="{2DF8AF79-49D1-B47A-85DC-603B12E3C999}"/>
              </a:ext>
            </a:extLst>
          </p:cNvPr>
          <p:cNvSpPr>
            <a:spLocks noGrp="1"/>
          </p:cNvSpPr>
          <p:nvPr>
            <p:ph type="sldNum" sz="quarter" idx="12"/>
          </p:nvPr>
        </p:nvSpPr>
        <p:spPr/>
        <p:txBody>
          <a:bodyPr/>
          <a:lstStyle/>
          <a:p>
            <a:fld id="{F1459671-F946-4426-833B-CF426DE406E9}" type="slidenum">
              <a:rPr lang="en-US" smtClean="0"/>
              <a:t>17</a:t>
            </a:fld>
            <a:endParaRPr lang="en-US"/>
          </a:p>
        </p:txBody>
      </p:sp>
      <p:sp>
        <p:nvSpPr>
          <p:cNvPr id="8" name="Content Placeholder 7">
            <a:extLst>
              <a:ext uri="{FF2B5EF4-FFF2-40B4-BE49-F238E27FC236}">
                <a16:creationId xmlns:a16="http://schemas.microsoft.com/office/drawing/2014/main" id="{F3CDC7A5-A7F3-1784-9066-FC77181872A0}"/>
              </a:ext>
            </a:extLst>
          </p:cNvPr>
          <p:cNvSpPr txBox="1">
            <a:spLocks noGrp="1"/>
          </p:cNvSpPr>
          <p:nvPr>
            <p:ph idx="1"/>
          </p:nvPr>
        </p:nvSpPr>
        <p:spPr>
          <a:xfrm>
            <a:off x="457200" y="1600200"/>
            <a:ext cx="4114800" cy="4173450"/>
          </a:xfrm>
          <a:prstGeom prst="rect">
            <a:avLst/>
          </a:prstGeom>
          <a:noFill/>
        </p:spPr>
        <p:txBody>
          <a:bodyPr wrap="square" rtlCol="0">
            <a:spAutoFit/>
          </a:bodyPr>
          <a:lstStyle/>
          <a:p>
            <a:r>
              <a:rPr lang="en-US" dirty="0"/>
              <a:t>Reflecting the “Reset” perspective:</a:t>
            </a:r>
          </a:p>
          <a:p>
            <a:r>
              <a:rPr lang="en-US" dirty="0"/>
              <a:t>Extending roadway closure times</a:t>
            </a:r>
          </a:p>
          <a:p>
            <a:r>
              <a:rPr lang="en-US" dirty="0"/>
              <a:t>Proactive public outreach</a:t>
            </a:r>
          </a:p>
          <a:p>
            <a:r>
              <a:rPr lang="en-US" dirty="0"/>
              <a:t>Smart work zone technology</a:t>
            </a:r>
          </a:p>
          <a:p>
            <a:r>
              <a:rPr lang="en-US" dirty="0"/>
              <a:t>Queue warning systems</a:t>
            </a:r>
          </a:p>
          <a:p>
            <a:r>
              <a:rPr lang="en-US" dirty="0"/>
              <a:t>Other items such as temporary rumble strips</a:t>
            </a:r>
          </a:p>
          <a:p>
            <a:r>
              <a:rPr lang="en-US" dirty="0"/>
              <a:t>Great existing training made even better!</a:t>
            </a:r>
          </a:p>
          <a:p>
            <a:pPr marL="214313" indent="-214313">
              <a:buFont typeface="Arial" panose="020B0604020202020204" pitchFamily="34" charset="0"/>
              <a:buChar char="•"/>
            </a:pPr>
            <a:endParaRPr lang="en-US" sz="2100"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26D6D2FF-05F1-76AB-BEAF-80C2DA5C0DB6}"/>
              </a:ext>
            </a:extLst>
          </p:cNvPr>
          <p:cNvPicPr>
            <a:picLocks noChangeAspect="1"/>
          </p:cNvPicPr>
          <p:nvPr/>
        </p:nvPicPr>
        <p:blipFill>
          <a:blip r:embed="rId3"/>
          <a:stretch>
            <a:fillRect/>
          </a:stretch>
        </p:blipFill>
        <p:spPr>
          <a:xfrm>
            <a:off x="423859" y="4240421"/>
            <a:ext cx="4581767" cy="1817523"/>
          </a:xfrm>
          <a:prstGeom prst="rect">
            <a:avLst/>
          </a:prstGeom>
        </p:spPr>
      </p:pic>
      <p:pic>
        <p:nvPicPr>
          <p:cNvPr id="10" name="Picture 9">
            <a:hlinkClick r:id="rId4"/>
            <a:extLst>
              <a:ext uri="{FF2B5EF4-FFF2-40B4-BE49-F238E27FC236}">
                <a16:creationId xmlns:a16="http://schemas.microsoft.com/office/drawing/2014/main" id="{ACF30EAB-E038-102F-71FA-7683912F8083}"/>
              </a:ext>
            </a:extLst>
          </p:cNvPr>
          <p:cNvPicPr>
            <a:picLocks noChangeAspect="1"/>
          </p:cNvPicPr>
          <p:nvPr/>
        </p:nvPicPr>
        <p:blipFill rotWithShape="1">
          <a:blip r:embed="rId5">
            <a:extLst>
              <a:ext uri="{28A0092B-C50C-407E-A947-70E740481C1C}">
                <a14:useLocalDpi xmlns:a14="http://schemas.microsoft.com/office/drawing/2010/main" val="0"/>
              </a:ext>
            </a:extLst>
          </a:blip>
          <a:srcRect l="5354" r="6322"/>
          <a:stretch/>
        </p:blipFill>
        <p:spPr bwMode="auto">
          <a:xfrm>
            <a:off x="4973143" y="1802553"/>
            <a:ext cx="1334453" cy="2506980"/>
          </a:xfrm>
          <a:prstGeom prst="rect">
            <a:avLst/>
          </a:prstGeom>
          <a:ln w="19050" cap="flat" cmpd="sng" algn="ctr">
            <a:solidFill>
              <a:srgbClr val="0070C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descr="P797#yIS1">
            <a:extLst>
              <a:ext uri="{FF2B5EF4-FFF2-40B4-BE49-F238E27FC236}">
                <a16:creationId xmlns:a16="http://schemas.microsoft.com/office/drawing/2014/main" id="{36F6E0D5-5C15-30BC-DA10-9CE04E706E36}"/>
              </a:ext>
            </a:extLst>
          </p:cNvPr>
          <p:cNvPicPr>
            <a:picLocks/>
          </p:cNvPicPr>
          <p:nvPr/>
        </p:nvPicPr>
        <p:blipFill rotWithShape="1">
          <a:blip r:embed="rId6"/>
          <a:srcRect t="5474" b="413"/>
          <a:stretch/>
        </p:blipFill>
        <p:spPr bwMode="auto">
          <a:xfrm>
            <a:off x="6407954" y="2194560"/>
            <a:ext cx="2475548" cy="123444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A14746A-16F3-1600-F743-DDEF06F230E5}"/>
              </a:ext>
            </a:extLst>
          </p:cNvPr>
          <p:cNvPicPr>
            <a:picLocks noChangeAspect="1"/>
          </p:cNvPicPr>
          <p:nvPr/>
        </p:nvPicPr>
        <p:blipFill>
          <a:blip r:embed="rId7"/>
          <a:stretch>
            <a:fillRect/>
          </a:stretch>
        </p:blipFill>
        <p:spPr>
          <a:xfrm>
            <a:off x="6569751" y="3684868"/>
            <a:ext cx="2432714" cy="2633581"/>
          </a:xfrm>
          <a:prstGeom prst="rect">
            <a:avLst/>
          </a:prstGeom>
        </p:spPr>
      </p:pic>
    </p:spTree>
    <p:extLst>
      <p:ext uri="{BB962C8B-B14F-4D97-AF65-F5344CB8AC3E}">
        <p14:creationId xmlns:p14="http://schemas.microsoft.com/office/powerpoint/2010/main" val="1667789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1F8132-FCED-782E-4787-66644E67B88D}"/>
              </a:ext>
            </a:extLst>
          </p:cNvPr>
          <p:cNvSpPr>
            <a:spLocks noGrp="1"/>
          </p:cNvSpPr>
          <p:nvPr>
            <p:ph type="title"/>
          </p:nvPr>
        </p:nvSpPr>
        <p:spPr>
          <a:xfrm>
            <a:off x="457200" y="274638"/>
            <a:ext cx="8801100" cy="1143000"/>
          </a:xfrm>
        </p:spPr>
        <p:txBody>
          <a:bodyPr/>
          <a:lstStyle/>
          <a:p>
            <a:r>
              <a:rPr lang="en-US" dirty="0"/>
              <a:t>7. Orange contrast marking pilot</a:t>
            </a:r>
          </a:p>
        </p:txBody>
      </p:sp>
      <p:sp>
        <p:nvSpPr>
          <p:cNvPr id="6" name="Content Placeholder 5">
            <a:extLst>
              <a:ext uri="{FF2B5EF4-FFF2-40B4-BE49-F238E27FC236}">
                <a16:creationId xmlns:a16="http://schemas.microsoft.com/office/drawing/2014/main" id="{82274685-FB16-F2A8-8430-FF64142F0E32}"/>
              </a:ext>
            </a:extLst>
          </p:cNvPr>
          <p:cNvSpPr>
            <a:spLocks noGrp="1"/>
          </p:cNvSpPr>
          <p:nvPr>
            <p:ph idx="1"/>
          </p:nvPr>
        </p:nvSpPr>
        <p:spPr>
          <a:xfrm>
            <a:off x="457200" y="1600200"/>
            <a:ext cx="5550195" cy="4525963"/>
          </a:xfrm>
        </p:spPr>
        <p:txBody>
          <a:bodyPr/>
          <a:lstStyle/>
          <a:p>
            <a:r>
              <a:rPr lang="en-US" sz="1800" dirty="0"/>
              <a:t>Experimental contrast orange markings will be included </a:t>
            </a:r>
            <a:r>
              <a:rPr lang="en-US" sz="1800" dirty="0">
                <a:hlinkClick r:id="rId3"/>
              </a:rPr>
              <a:t>State Route 167 Completion Project</a:t>
            </a:r>
            <a:r>
              <a:rPr lang="en-US" sz="1800" dirty="0"/>
              <a:t> </a:t>
            </a:r>
          </a:p>
          <a:p>
            <a:r>
              <a:rPr lang="en-US" sz="1800" dirty="0"/>
              <a:t>Experiment is like black contrast markings already in use</a:t>
            </a:r>
          </a:p>
          <a:p>
            <a:r>
              <a:rPr lang="en-US" sz="1800" dirty="0"/>
              <a:t>Primary objectives </a:t>
            </a:r>
          </a:p>
          <a:p>
            <a:pPr lvl="1"/>
            <a:r>
              <a:rPr lang="en-US" sz="1800" dirty="0"/>
              <a:t>Increase driver awareness </a:t>
            </a:r>
          </a:p>
          <a:p>
            <a:pPr lvl="1"/>
            <a:r>
              <a:rPr lang="en-US" sz="1800" dirty="0"/>
              <a:t>Reduce work zone incidents </a:t>
            </a:r>
          </a:p>
          <a:p>
            <a:r>
              <a:rPr lang="en-US" sz="1800" dirty="0"/>
              <a:t>Caltrans is current conducting a similar experiment </a:t>
            </a:r>
          </a:p>
          <a:p>
            <a:endParaRPr lang="en-US" dirty="0"/>
          </a:p>
        </p:txBody>
      </p:sp>
      <p:sp>
        <p:nvSpPr>
          <p:cNvPr id="4" name="Slide Number Placeholder 3">
            <a:extLst>
              <a:ext uri="{FF2B5EF4-FFF2-40B4-BE49-F238E27FC236}">
                <a16:creationId xmlns:a16="http://schemas.microsoft.com/office/drawing/2014/main" id="{21929F3D-038D-66D9-B084-F731428B9C8F}"/>
              </a:ext>
            </a:extLst>
          </p:cNvPr>
          <p:cNvSpPr>
            <a:spLocks noGrp="1"/>
          </p:cNvSpPr>
          <p:nvPr>
            <p:ph type="sldNum" sz="quarter" idx="12"/>
          </p:nvPr>
        </p:nvSpPr>
        <p:spPr/>
        <p:txBody>
          <a:bodyPr/>
          <a:lstStyle/>
          <a:p>
            <a:fld id="{F1459671-F946-4426-833B-CF426DE406E9}" type="slidenum">
              <a:rPr lang="en-US" smtClean="0"/>
              <a:t>18</a:t>
            </a:fld>
            <a:endParaRPr lang="en-US"/>
          </a:p>
        </p:txBody>
      </p:sp>
      <p:pic>
        <p:nvPicPr>
          <p:cNvPr id="7" name="Picture 6">
            <a:extLst>
              <a:ext uri="{FF2B5EF4-FFF2-40B4-BE49-F238E27FC236}">
                <a16:creationId xmlns:a16="http://schemas.microsoft.com/office/drawing/2014/main" id="{51268966-68F6-62B3-237C-E9F9E9E83F2D}"/>
              </a:ext>
            </a:extLst>
          </p:cNvPr>
          <p:cNvPicPr>
            <a:picLocks noChangeAspect="1"/>
          </p:cNvPicPr>
          <p:nvPr/>
        </p:nvPicPr>
        <p:blipFill rotWithShape="1">
          <a:blip r:embed="rId4"/>
          <a:srcRect r="3217" b="3163"/>
          <a:stretch/>
        </p:blipFill>
        <p:spPr>
          <a:xfrm>
            <a:off x="5811187" y="1695963"/>
            <a:ext cx="3071207" cy="2275228"/>
          </a:xfrm>
          <a:prstGeom prst="rect">
            <a:avLst/>
          </a:prstGeom>
        </p:spPr>
      </p:pic>
      <p:pic>
        <p:nvPicPr>
          <p:cNvPr id="9" name="Picture 8">
            <a:extLst>
              <a:ext uri="{FF2B5EF4-FFF2-40B4-BE49-F238E27FC236}">
                <a16:creationId xmlns:a16="http://schemas.microsoft.com/office/drawing/2014/main" id="{67D19394-8EBF-483C-2473-4E70881026D3}"/>
              </a:ext>
            </a:extLst>
          </p:cNvPr>
          <p:cNvPicPr>
            <a:picLocks noChangeAspect="1"/>
          </p:cNvPicPr>
          <p:nvPr/>
        </p:nvPicPr>
        <p:blipFill rotWithShape="1">
          <a:blip r:embed="rId5"/>
          <a:srcRect r="30833"/>
          <a:stretch/>
        </p:blipFill>
        <p:spPr>
          <a:xfrm>
            <a:off x="1583594" y="4562254"/>
            <a:ext cx="6367876" cy="1735359"/>
          </a:xfrm>
          <a:prstGeom prst="rect">
            <a:avLst/>
          </a:prstGeom>
        </p:spPr>
      </p:pic>
    </p:spTree>
    <p:extLst>
      <p:ext uri="{BB962C8B-B14F-4D97-AF65-F5344CB8AC3E}">
        <p14:creationId xmlns:p14="http://schemas.microsoft.com/office/powerpoint/2010/main" val="3764389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466141-CF5A-A414-10D4-257FAD0F4C0B}"/>
              </a:ext>
            </a:extLst>
          </p:cNvPr>
          <p:cNvSpPr>
            <a:spLocks noGrp="1"/>
          </p:cNvSpPr>
          <p:nvPr>
            <p:ph type="sldNum" sz="quarter" idx="12"/>
          </p:nvPr>
        </p:nvSpPr>
        <p:spPr/>
        <p:txBody>
          <a:bodyPr/>
          <a:lstStyle/>
          <a:p>
            <a:pPr>
              <a:defRPr/>
            </a:pPr>
            <a:fld id="{07A1B390-8C00-49C7-BEED-470B249615B6}" type="slidenum">
              <a:rPr lang="en-US" smtClean="0"/>
              <a:pPr>
                <a:defRPr/>
              </a:pPr>
              <a:t>19</a:t>
            </a:fld>
            <a:endParaRPr lang="en-US" dirty="0"/>
          </a:p>
        </p:txBody>
      </p:sp>
      <p:sp>
        <p:nvSpPr>
          <p:cNvPr id="5" name="Rectangle 4">
            <a:extLst>
              <a:ext uri="{FF2B5EF4-FFF2-40B4-BE49-F238E27FC236}">
                <a16:creationId xmlns:a16="http://schemas.microsoft.com/office/drawing/2014/main" id="{A949902C-45AA-AB6B-D28A-DB21A2C53468}"/>
              </a:ext>
            </a:extLst>
          </p:cNvPr>
          <p:cNvSpPr/>
          <p:nvPr/>
        </p:nvSpPr>
        <p:spPr>
          <a:xfrm>
            <a:off x="5281705" y="2057402"/>
            <a:ext cx="3793402" cy="3384375"/>
          </a:xfrm>
          <a:prstGeom prst="rect">
            <a:avLst/>
          </a:prstGeom>
          <a:solidFill>
            <a:srgbClr val="1B6C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spcAft>
                <a:spcPts val="600"/>
              </a:spcAft>
            </a:pPr>
            <a:endParaRPr lang="en-US" sz="1600" dirty="0">
              <a:solidFill>
                <a:schemeClr val="bg1"/>
              </a:solidFill>
            </a:endParaRPr>
          </a:p>
          <a:p>
            <a:pPr algn="ctr">
              <a:spcBef>
                <a:spcPts val="1200"/>
              </a:spcBef>
              <a:spcAft>
                <a:spcPts val="600"/>
              </a:spcAft>
            </a:pPr>
            <a:r>
              <a:rPr lang="en-US" sz="1600" dirty="0">
                <a:solidFill>
                  <a:schemeClr val="bg1"/>
                </a:solidFill>
              </a:rPr>
              <a:t>Marking Visibility</a:t>
            </a:r>
          </a:p>
          <a:p>
            <a:pPr algn="ctr">
              <a:spcBef>
                <a:spcPts val="600"/>
              </a:spcBef>
              <a:spcAft>
                <a:spcPts val="600"/>
              </a:spcAft>
            </a:pPr>
            <a:r>
              <a:rPr lang="en-US" sz="1600" dirty="0">
                <a:solidFill>
                  <a:schemeClr val="bg1"/>
                </a:solidFill>
              </a:rPr>
              <a:t>Traffic Volumes</a:t>
            </a:r>
          </a:p>
          <a:p>
            <a:pPr algn="ctr">
              <a:spcBef>
                <a:spcPts val="600"/>
              </a:spcBef>
              <a:spcAft>
                <a:spcPts val="600"/>
              </a:spcAft>
            </a:pPr>
            <a:r>
              <a:rPr lang="en-US" sz="1600" dirty="0">
                <a:solidFill>
                  <a:schemeClr val="bg1"/>
                </a:solidFill>
              </a:rPr>
              <a:t>Traffic Speeds</a:t>
            </a:r>
          </a:p>
          <a:p>
            <a:pPr algn="ctr">
              <a:spcBef>
                <a:spcPts val="600"/>
              </a:spcBef>
              <a:spcAft>
                <a:spcPts val="600"/>
              </a:spcAft>
            </a:pPr>
            <a:r>
              <a:rPr lang="en-US" sz="1600" dirty="0">
                <a:solidFill>
                  <a:schemeClr val="bg1"/>
                </a:solidFill>
              </a:rPr>
              <a:t>Reported Crashes</a:t>
            </a:r>
          </a:p>
          <a:p>
            <a:pPr algn="ctr">
              <a:spcBef>
                <a:spcPts val="600"/>
              </a:spcBef>
              <a:spcAft>
                <a:spcPts val="600"/>
              </a:spcAft>
            </a:pPr>
            <a:r>
              <a:rPr lang="en-US" sz="1600" dirty="0">
                <a:solidFill>
                  <a:schemeClr val="bg1"/>
                </a:solidFill>
              </a:rPr>
              <a:t>Driver Behavior</a:t>
            </a:r>
          </a:p>
          <a:p>
            <a:pPr algn="ctr">
              <a:spcBef>
                <a:spcPts val="600"/>
              </a:spcBef>
              <a:spcAft>
                <a:spcPts val="600"/>
              </a:spcAft>
            </a:pPr>
            <a:r>
              <a:rPr lang="en-US" sz="1600" dirty="0">
                <a:solidFill>
                  <a:schemeClr val="bg1"/>
                </a:solidFill>
              </a:rPr>
              <a:t>Work Zone Intrusions</a:t>
            </a:r>
          </a:p>
          <a:p>
            <a:pPr algn="ctr">
              <a:spcBef>
                <a:spcPts val="600"/>
              </a:spcBef>
              <a:spcAft>
                <a:spcPts val="600"/>
              </a:spcAft>
            </a:pPr>
            <a:r>
              <a:rPr lang="en-US" sz="1600" dirty="0">
                <a:solidFill>
                  <a:schemeClr val="bg1"/>
                </a:solidFill>
              </a:rPr>
              <a:t>Public Perceptions</a:t>
            </a:r>
          </a:p>
        </p:txBody>
      </p:sp>
      <p:sp>
        <p:nvSpPr>
          <p:cNvPr id="6" name="TextBox 5">
            <a:extLst>
              <a:ext uri="{FF2B5EF4-FFF2-40B4-BE49-F238E27FC236}">
                <a16:creationId xmlns:a16="http://schemas.microsoft.com/office/drawing/2014/main" id="{A7C590DA-541C-C668-4554-0DF33DCFF3F4}"/>
              </a:ext>
            </a:extLst>
          </p:cNvPr>
          <p:cNvSpPr txBox="1"/>
          <p:nvPr/>
        </p:nvSpPr>
        <p:spPr>
          <a:xfrm>
            <a:off x="5350598" y="2018947"/>
            <a:ext cx="3793402" cy="477054"/>
          </a:xfrm>
          <a:prstGeom prst="rect">
            <a:avLst/>
          </a:prstGeom>
          <a:noFill/>
        </p:spPr>
        <p:txBody>
          <a:bodyPr wrap="square" rtlCol="0">
            <a:spAutoFit/>
          </a:bodyPr>
          <a:lstStyle/>
          <a:p>
            <a:pPr algn="ctr"/>
            <a:r>
              <a:rPr lang="en-US" sz="2500" dirty="0">
                <a:solidFill>
                  <a:schemeClr val="bg1"/>
                </a:solidFill>
              </a:rPr>
              <a:t>What will be measured?</a:t>
            </a:r>
          </a:p>
        </p:txBody>
      </p:sp>
      <p:pic>
        <p:nvPicPr>
          <p:cNvPr id="8" name="Picture 7">
            <a:extLst>
              <a:ext uri="{FF2B5EF4-FFF2-40B4-BE49-F238E27FC236}">
                <a16:creationId xmlns:a16="http://schemas.microsoft.com/office/drawing/2014/main" id="{461CE953-024C-E53C-45D3-0246278A5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222" y="2058979"/>
            <a:ext cx="3641472" cy="1645920"/>
          </a:xfrm>
          <a:prstGeom prst="rect">
            <a:avLst/>
          </a:prstGeom>
        </p:spPr>
      </p:pic>
      <p:pic>
        <p:nvPicPr>
          <p:cNvPr id="9" name="Picture 8">
            <a:extLst>
              <a:ext uri="{FF2B5EF4-FFF2-40B4-BE49-F238E27FC236}">
                <a16:creationId xmlns:a16="http://schemas.microsoft.com/office/drawing/2014/main" id="{3B2557F7-E11F-F463-D9ED-9C6FB3E26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224" y="3982007"/>
            <a:ext cx="3641471" cy="1645920"/>
          </a:xfrm>
          <a:prstGeom prst="rect">
            <a:avLst/>
          </a:prstGeom>
        </p:spPr>
      </p:pic>
      <p:sp>
        <p:nvSpPr>
          <p:cNvPr id="10" name="TextBox 9">
            <a:extLst>
              <a:ext uri="{FF2B5EF4-FFF2-40B4-BE49-F238E27FC236}">
                <a16:creationId xmlns:a16="http://schemas.microsoft.com/office/drawing/2014/main" id="{812C78E5-7FBC-5651-F248-11CEE25A9DBD}"/>
              </a:ext>
            </a:extLst>
          </p:cNvPr>
          <p:cNvSpPr txBox="1"/>
          <p:nvPr/>
        </p:nvSpPr>
        <p:spPr>
          <a:xfrm>
            <a:off x="583222" y="1920480"/>
            <a:ext cx="3641472" cy="276999"/>
          </a:xfrm>
          <a:prstGeom prst="rect">
            <a:avLst/>
          </a:prstGeom>
          <a:noFill/>
        </p:spPr>
        <p:txBody>
          <a:bodyPr wrap="square" rtlCol="0">
            <a:spAutoFit/>
          </a:bodyPr>
          <a:lstStyle/>
          <a:p>
            <a:pPr algn="ctr"/>
            <a:r>
              <a:rPr lang="en-US" sz="1200" dirty="0"/>
              <a:t>Before Condition (typical)</a:t>
            </a:r>
          </a:p>
        </p:txBody>
      </p:sp>
      <p:sp>
        <p:nvSpPr>
          <p:cNvPr id="11" name="TextBox 10">
            <a:extLst>
              <a:ext uri="{FF2B5EF4-FFF2-40B4-BE49-F238E27FC236}">
                <a16:creationId xmlns:a16="http://schemas.microsoft.com/office/drawing/2014/main" id="{ADFD3B7D-7482-1BDC-E200-52A65CFFD49E}"/>
              </a:ext>
            </a:extLst>
          </p:cNvPr>
          <p:cNvSpPr txBox="1"/>
          <p:nvPr/>
        </p:nvSpPr>
        <p:spPr>
          <a:xfrm>
            <a:off x="617669" y="3858982"/>
            <a:ext cx="3641472" cy="276999"/>
          </a:xfrm>
          <a:prstGeom prst="rect">
            <a:avLst/>
          </a:prstGeom>
          <a:noFill/>
        </p:spPr>
        <p:txBody>
          <a:bodyPr wrap="square" rtlCol="0">
            <a:spAutoFit/>
          </a:bodyPr>
          <a:lstStyle/>
          <a:p>
            <a:pPr algn="ctr"/>
            <a:r>
              <a:rPr lang="en-US" sz="1200" dirty="0"/>
              <a:t>After (Orange) Condition (typical)</a:t>
            </a:r>
          </a:p>
        </p:txBody>
      </p:sp>
      <p:sp>
        <p:nvSpPr>
          <p:cNvPr id="12" name="Title 4">
            <a:extLst>
              <a:ext uri="{FF2B5EF4-FFF2-40B4-BE49-F238E27FC236}">
                <a16:creationId xmlns:a16="http://schemas.microsoft.com/office/drawing/2014/main" id="{DF2BA227-8641-F485-9B29-7FF4BB41A055}"/>
              </a:ext>
            </a:extLst>
          </p:cNvPr>
          <p:cNvSpPr>
            <a:spLocks noGrp="1"/>
          </p:cNvSpPr>
          <p:nvPr>
            <p:ph type="title"/>
          </p:nvPr>
        </p:nvSpPr>
        <p:spPr>
          <a:xfrm>
            <a:off x="457200" y="274638"/>
            <a:ext cx="8801100" cy="1143000"/>
          </a:xfrm>
        </p:spPr>
        <p:txBody>
          <a:bodyPr/>
          <a:lstStyle/>
          <a:p>
            <a:r>
              <a:rPr lang="en-US" dirty="0"/>
              <a:t>7. Orange contrast marking pilot</a:t>
            </a:r>
          </a:p>
        </p:txBody>
      </p:sp>
    </p:spTree>
    <p:extLst>
      <p:ext uri="{BB962C8B-B14F-4D97-AF65-F5344CB8AC3E}">
        <p14:creationId xmlns:p14="http://schemas.microsoft.com/office/powerpoint/2010/main" val="2228289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F61192-832B-4720-8DC4-B78DC5C382B0}"/>
              </a:ext>
            </a:extLst>
          </p:cNvPr>
          <p:cNvSpPr>
            <a:spLocks noGrp="1"/>
          </p:cNvSpPr>
          <p:nvPr>
            <p:ph type="title"/>
          </p:nvPr>
        </p:nvSpPr>
        <p:spPr/>
        <p:txBody>
          <a:bodyPr/>
          <a:lstStyle/>
          <a:p>
            <a:r>
              <a:rPr lang="en-US" dirty="0"/>
              <a:t>Work zones are getting more dangerous</a:t>
            </a:r>
          </a:p>
        </p:txBody>
      </p:sp>
      <p:sp>
        <p:nvSpPr>
          <p:cNvPr id="4" name="Slide Number Placeholder 3">
            <a:extLst>
              <a:ext uri="{FF2B5EF4-FFF2-40B4-BE49-F238E27FC236}">
                <a16:creationId xmlns:a16="http://schemas.microsoft.com/office/drawing/2014/main" id="{B26B26BC-7B43-B4D7-4929-8C33D4B345C4}"/>
              </a:ext>
            </a:extLst>
          </p:cNvPr>
          <p:cNvSpPr>
            <a:spLocks noGrp="1"/>
          </p:cNvSpPr>
          <p:nvPr>
            <p:ph type="sldNum" sz="quarter" idx="12"/>
          </p:nvPr>
        </p:nvSpPr>
        <p:spPr/>
        <p:txBody>
          <a:bodyPr/>
          <a:lstStyle/>
          <a:p>
            <a:fld id="{F1459671-F946-4426-833B-CF426DE406E9}" type="slidenum">
              <a:rPr lang="en-US" smtClean="0"/>
              <a:t>2</a:t>
            </a:fld>
            <a:endParaRPr lang="en-US"/>
          </a:p>
        </p:txBody>
      </p:sp>
      <p:pic>
        <p:nvPicPr>
          <p:cNvPr id="7" name="Content Placeholder 6">
            <a:extLst>
              <a:ext uri="{FF2B5EF4-FFF2-40B4-BE49-F238E27FC236}">
                <a16:creationId xmlns:a16="http://schemas.microsoft.com/office/drawing/2014/main" id="{39C1977D-9D33-D714-13EB-B4A6CCF16281}"/>
              </a:ext>
            </a:extLst>
          </p:cNvPr>
          <p:cNvPicPr>
            <a:picLocks noGrp="1" noChangeAspect="1"/>
          </p:cNvPicPr>
          <p:nvPr>
            <p:ph idx="1"/>
          </p:nvPr>
        </p:nvPicPr>
        <p:blipFill>
          <a:blip r:embed="rId3"/>
          <a:stretch>
            <a:fillRect/>
          </a:stretch>
        </p:blipFill>
        <p:spPr>
          <a:xfrm>
            <a:off x="1054846" y="1714500"/>
            <a:ext cx="4816888" cy="4525963"/>
          </a:xfrm>
          <a:prstGeom prst="rect">
            <a:avLst/>
          </a:prstGeom>
        </p:spPr>
      </p:pic>
      <p:sp>
        <p:nvSpPr>
          <p:cNvPr id="8" name="TextBox 7">
            <a:extLst>
              <a:ext uri="{FF2B5EF4-FFF2-40B4-BE49-F238E27FC236}">
                <a16:creationId xmlns:a16="http://schemas.microsoft.com/office/drawing/2014/main" id="{DFB02615-8EFB-1579-FCA1-3D61066861B3}"/>
              </a:ext>
            </a:extLst>
          </p:cNvPr>
          <p:cNvSpPr txBox="1"/>
          <p:nvPr/>
        </p:nvSpPr>
        <p:spPr>
          <a:xfrm>
            <a:off x="4572000" y="5780137"/>
            <a:ext cx="4572000" cy="646331"/>
          </a:xfrm>
          <a:prstGeom prst="rect">
            <a:avLst/>
          </a:prstGeom>
          <a:noFill/>
        </p:spPr>
        <p:txBody>
          <a:bodyPr wrap="square">
            <a:spAutoFit/>
          </a:bodyPr>
          <a:lstStyle/>
          <a:p>
            <a:r>
              <a:rPr lang="en-US" dirty="0">
                <a:hlinkClick r:id="rId4"/>
              </a:rPr>
              <a:t>Tacoma contractors severely injured in crash in I-5 construction zone (q13fox.com)</a:t>
            </a:r>
            <a:endParaRPr lang="en-US" dirty="0"/>
          </a:p>
        </p:txBody>
      </p:sp>
    </p:spTree>
    <p:extLst>
      <p:ext uri="{BB962C8B-B14F-4D97-AF65-F5344CB8AC3E}">
        <p14:creationId xmlns:p14="http://schemas.microsoft.com/office/powerpoint/2010/main" val="3119169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466141-CF5A-A414-10D4-257FAD0F4C0B}"/>
              </a:ext>
            </a:extLst>
          </p:cNvPr>
          <p:cNvSpPr>
            <a:spLocks noGrp="1"/>
          </p:cNvSpPr>
          <p:nvPr>
            <p:ph type="sldNum" sz="quarter" idx="12"/>
          </p:nvPr>
        </p:nvSpPr>
        <p:spPr/>
        <p:txBody>
          <a:bodyPr/>
          <a:lstStyle/>
          <a:p>
            <a:pPr>
              <a:defRPr/>
            </a:pPr>
            <a:fld id="{07A1B390-8C00-49C7-BEED-470B249615B6}" type="slidenum">
              <a:rPr lang="en-US" smtClean="0"/>
              <a:pPr>
                <a:defRPr/>
              </a:pPr>
              <a:t>20</a:t>
            </a:fld>
            <a:endParaRPr lang="en-US" dirty="0"/>
          </a:p>
        </p:txBody>
      </p:sp>
      <p:pic>
        <p:nvPicPr>
          <p:cNvPr id="2052" name="Picture 4">
            <a:extLst>
              <a:ext uri="{FF2B5EF4-FFF2-40B4-BE49-F238E27FC236}">
                <a16:creationId xmlns:a16="http://schemas.microsoft.com/office/drawing/2014/main" id="{C7905FA4-BCBC-DFAF-4076-792978AED7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9" t="2456" r="1908" b="6710"/>
          <a:stretch/>
        </p:blipFill>
        <p:spPr bwMode="auto">
          <a:xfrm>
            <a:off x="660742" y="660790"/>
            <a:ext cx="7864280" cy="4597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6764A8-53C7-1A47-50EE-A9C5571B1143}"/>
              </a:ext>
            </a:extLst>
          </p:cNvPr>
          <p:cNvSpPr txBox="1"/>
          <p:nvPr/>
        </p:nvSpPr>
        <p:spPr>
          <a:xfrm>
            <a:off x="1392261" y="5778871"/>
            <a:ext cx="5433268" cy="276999"/>
          </a:xfrm>
          <a:prstGeom prst="rect">
            <a:avLst/>
          </a:prstGeom>
          <a:noFill/>
        </p:spPr>
        <p:txBody>
          <a:bodyPr wrap="square" rtlCol="0">
            <a:spAutoFit/>
          </a:bodyPr>
          <a:lstStyle/>
          <a:p>
            <a:pPr algn="ctr"/>
            <a:r>
              <a:rPr lang="en-US" sz="1200" dirty="0">
                <a:solidFill>
                  <a:schemeClr val="tx1">
                    <a:lumMod val="65000"/>
                    <a:lumOff val="35000"/>
                  </a:schemeClr>
                </a:solidFill>
              </a:rPr>
              <a:t>Interstate 5 – southward view of work zone</a:t>
            </a:r>
          </a:p>
        </p:txBody>
      </p:sp>
    </p:spTree>
    <p:extLst>
      <p:ext uri="{BB962C8B-B14F-4D97-AF65-F5344CB8AC3E}">
        <p14:creationId xmlns:p14="http://schemas.microsoft.com/office/powerpoint/2010/main" val="2972673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63F3A9-8234-93EB-9C6E-6DB886FAC6C9}"/>
              </a:ext>
            </a:extLst>
          </p:cNvPr>
          <p:cNvSpPr>
            <a:spLocks noGrp="1"/>
          </p:cNvSpPr>
          <p:nvPr>
            <p:ph type="title"/>
          </p:nvPr>
        </p:nvSpPr>
        <p:spPr/>
        <p:txBody>
          <a:bodyPr/>
          <a:lstStyle/>
          <a:p>
            <a:r>
              <a:rPr lang="en-US" dirty="0"/>
              <a:t>8. USI group formed</a:t>
            </a:r>
          </a:p>
        </p:txBody>
      </p:sp>
      <p:sp>
        <p:nvSpPr>
          <p:cNvPr id="9" name="Content Placeholder 8">
            <a:extLst>
              <a:ext uri="{FF2B5EF4-FFF2-40B4-BE49-F238E27FC236}">
                <a16:creationId xmlns:a16="http://schemas.microsoft.com/office/drawing/2014/main" id="{7CDC9506-EB00-7FA9-CF3E-A6ACFADAD8FF}"/>
              </a:ext>
            </a:extLst>
          </p:cNvPr>
          <p:cNvSpPr>
            <a:spLocks noGrp="1"/>
          </p:cNvSpPr>
          <p:nvPr>
            <p:ph sz="half" idx="2"/>
          </p:nvPr>
        </p:nvSpPr>
        <p:spPr>
          <a:xfrm>
            <a:off x="4827181" y="1450562"/>
            <a:ext cx="3859619" cy="4525963"/>
          </a:xfrm>
        </p:spPr>
        <p:txBody>
          <a:bodyPr/>
          <a:lstStyle/>
          <a:p>
            <a:pPr marL="342900" lvl="1" indent="0" algn="ctr">
              <a:lnSpc>
                <a:spcPct val="115000"/>
              </a:lnSpc>
              <a:spcBef>
                <a:spcPts val="0"/>
              </a:spcBef>
              <a:spcAft>
                <a:spcPts val="750"/>
              </a:spcAft>
              <a:buNone/>
            </a:pPr>
            <a:r>
              <a:rPr lang="en-US" sz="2400" b="1" u="sng" dirty="0"/>
              <a:t>U</a:t>
            </a:r>
            <a:r>
              <a:rPr lang="en-US" sz="2400" dirty="0"/>
              <a:t>nions, </a:t>
            </a:r>
            <a:r>
              <a:rPr lang="en-US" sz="2400" b="1" u="sng" dirty="0"/>
              <a:t>S</a:t>
            </a:r>
            <a:r>
              <a:rPr lang="en-US" sz="2400" dirty="0"/>
              <a:t>tate Legislators, </a:t>
            </a:r>
            <a:r>
              <a:rPr lang="en-US" sz="2400" b="1" u="sng" dirty="0"/>
              <a:t>I</a:t>
            </a:r>
            <a:r>
              <a:rPr lang="en-US" sz="2400" dirty="0"/>
              <a:t>ndustry</a:t>
            </a:r>
          </a:p>
          <a:p>
            <a:pPr marL="342900" lvl="1" indent="0" algn="ctr">
              <a:lnSpc>
                <a:spcPct val="115000"/>
              </a:lnSpc>
              <a:spcBef>
                <a:spcPts val="0"/>
              </a:spcBef>
              <a:spcAft>
                <a:spcPts val="750"/>
              </a:spcAft>
              <a:buNone/>
            </a:pPr>
            <a:endParaRPr lang="en-US" sz="800" dirty="0">
              <a:solidFill>
                <a:srgbClr val="000000"/>
              </a:solidFill>
              <a:ea typeface="Calibri" panose="020F0502020204030204" pitchFamily="34" charset="0"/>
            </a:endParaRPr>
          </a:p>
          <a:p>
            <a:pPr marL="342900" lvl="1" indent="0">
              <a:lnSpc>
                <a:spcPct val="115000"/>
              </a:lnSpc>
              <a:spcBef>
                <a:spcPts val="0"/>
              </a:spcBef>
              <a:spcAft>
                <a:spcPts val="750"/>
              </a:spcAft>
              <a:buNone/>
            </a:pPr>
            <a:r>
              <a:rPr lang="en-US" sz="1800" dirty="0">
                <a:solidFill>
                  <a:srgbClr val="000000"/>
                </a:solidFill>
                <a:ea typeface="Calibri" panose="020F0502020204030204" pitchFamily="34" charset="0"/>
              </a:rPr>
              <a:t>Goal – Partner with WSDOT, Unions, State Legislators &amp; Industry to enhance work zone safety:</a:t>
            </a:r>
            <a:endParaRPr lang="en-US" sz="1800" dirty="0">
              <a:ea typeface="Times New Roman" panose="02020603050405020304" pitchFamily="18" charset="0"/>
            </a:endParaRPr>
          </a:p>
          <a:p>
            <a:pPr marL="900113" lvl="2" indent="-214313">
              <a:lnSpc>
                <a:spcPct val="115000"/>
              </a:lnSpc>
              <a:spcBef>
                <a:spcPts val="0"/>
              </a:spcBef>
              <a:spcAft>
                <a:spcPts val="0"/>
              </a:spcAft>
              <a:buFont typeface="Arial" panose="020B0604020202020204" pitchFamily="34" charset="0"/>
              <a:buChar char="•"/>
            </a:pPr>
            <a:r>
              <a:rPr lang="en-US" sz="1800" dirty="0">
                <a:solidFill>
                  <a:srgbClr val="000000"/>
                </a:solidFill>
                <a:ea typeface="Calibri" panose="020F0502020204030204" pitchFamily="34" charset="0"/>
              </a:rPr>
              <a:t>Work zone design</a:t>
            </a:r>
            <a:endParaRPr lang="en-US" sz="1800" dirty="0">
              <a:ea typeface="Times New Roman" panose="02020603050405020304" pitchFamily="18" charset="0"/>
            </a:endParaRPr>
          </a:p>
          <a:p>
            <a:pPr marL="900113" lvl="2" indent="-214313">
              <a:lnSpc>
                <a:spcPct val="115000"/>
              </a:lnSpc>
              <a:spcBef>
                <a:spcPts val="0"/>
              </a:spcBef>
              <a:spcAft>
                <a:spcPts val="0"/>
              </a:spcAft>
              <a:buFont typeface="Arial" panose="020B0604020202020204" pitchFamily="34" charset="0"/>
              <a:buChar char="•"/>
            </a:pPr>
            <a:r>
              <a:rPr lang="en-US" sz="1800" dirty="0">
                <a:solidFill>
                  <a:srgbClr val="000000"/>
                </a:solidFill>
                <a:ea typeface="Calibri" panose="020F0502020204030204" pitchFamily="34" charset="0"/>
              </a:rPr>
              <a:t>Legislative actions</a:t>
            </a:r>
            <a:endParaRPr lang="en-US" sz="1800" dirty="0">
              <a:ea typeface="Times New Roman" panose="02020603050405020304" pitchFamily="18" charset="0"/>
            </a:endParaRPr>
          </a:p>
          <a:p>
            <a:pPr marL="900113" lvl="2" indent="-214313">
              <a:lnSpc>
                <a:spcPct val="115000"/>
              </a:lnSpc>
              <a:spcBef>
                <a:spcPts val="0"/>
              </a:spcBef>
              <a:spcAft>
                <a:spcPts val="0"/>
              </a:spcAft>
              <a:buFont typeface="Arial" panose="020B0604020202020204" pitchFamily="34" charset="0"/>
              <a:buChar char="•"/>
            </a:pPr>
            <a:r>
              <a:rPr lang="en-US" sz="1800" dirty="0">
                <a:solidFill>
                  <a:srgbClr val="000000"/>
                </a:solidFill>
                <a:ea typeface="Calibri" panose="020F0502020204030204" pitchFamily="34" charset="0"/>
              </a:rPr>
              <a:t>Public awareness &amp; training</a:t>
            </a:r>
            <a:endParaRPr lang="en-US" sz="1800" dirty="0">
              <a:ea typeface="Calibri" panose="020F0502020204030204" pitchFamily="34" charset="0"/>
            </a:endParaRPr>
          </a:p>
          <a:p>
            <a:pPr marL="900113" lvl="2" indent="-214313">
              <a:lnSpc>
                <a:spcPct val="115000"/>
              </a:lnSpc>
              <a:spcBef>
                <a:spcPts val="0"/>
              </a:spcBef>
              <a:spcAft>
                <a:spcPts val="0"/>
              </a:spcAft>
              <a:buFont typeface="Arial" panose="020B0604020202020204" pitchFamily="34" charset="0"/>
              <a:buChar char="•"/>
            </a:pPr>
            <a:r>
              <a:rPr lang="en-US" sz="1800" dirty="0">
                <a:solidFill>
                  <a:srgbClr val="000000"/>
                </a:solidFill>
                <a:ea typeface="Calibri" panose="020F0502020204030204" pitchFamily="34" charset="0"/>
              </a:rPr>
              <a:t>Sen. </a:t>
            </a:r>
            <a:r>
              <a:rPr lang="en-US" sz="1800" dirty="0" err="1">
                <a:solidFill>
                  <a:srgbClr val="000000"/>
                </a:solidFill>
                <a:ea typeface="Calibri" panose="020F0502020204030204" pitchFamily="34" charset="0"/>
              </a:rPr>
              <a:t>Liias</a:t>
            </a:r>
            <a:r>
              <a:rPr lang="en-US" sz="1800" dirty="0">
                <a:solidFill>
                  <a:srgbClr val="000000"/>
                </a:solidFill>
                <a:ea typeface="Calibri" panose="020F0502020204030204" pitchFamily="34" charset="0"/>
              </a:rPr>
              <a:t> and Sen. King actively involved</a:t>
            </a:r>
          </a:p>
          <a:p>
            <a:endParaRPr lang="en-US" dirty="0"/>
          </a:p>
        </p:txBody>
      </p:sp>
      <p:sp>
        <p:nvSpPr>
          <p:cNvPr id="4" name="Slide Number Placeholder 3">
            <a:extLst>
              <a:ext uri="{FF2B5EF4-FFF2-40B4-BE49-F238E27FC236}">
                <a16:creationId xmlns:a16="http://schemas.microsoft.com/office/drawing/2014/main" id="{0D5CF00E-7F7D-251C-E177-F9821EC87377}"/>
              </a:ext>
            </a:extLst>
          </p:cNvPr>
          <p:cNvSpPr>
            <a:spLocks noGrp="1"/>
          </p:cNvSpPr>
          <p:nvPr>
            <p:ph type="sldNum" sz="quarter" idx="12"/>
          </p:nvPr>
        </p:nvSpPr>
        <p:spPr/>
        <p:txBody>
          <a:bodyPr/>
          <a:lstStyle/>
          <a:p>
            <a:fld id="{F1459671-F946-4426-833B-CF426DE406E9}" type="slidenum">
              <a:rPr lang="en-US" smtClean="0"/>
              <a:t>21</a:t>
            </a:fld>
            <a:endParaRPr lang="en-US"/>
          </a:p>
        </p:txBody>
      </p:sp>
      <p:pic>
        <p:nvPicPr>
          <p:cNvPr id="15" name="Picture 14" descr="Logo, company name&#10;&#10;Description automatically generated">
            <a:extLst>
              <a:ext uri="{FF2B5EF4-FFF2-40B4-BE49-F238E27FC236}">
                <a16:creationId xmlns:a16="http://schemas.microsoft.com/office/drawing/2014/main" id="{2A097750-E0DF-A35C-875F-864FCF328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415" y="4010398"/>
            <a:ext cx="2482477" cy="2482477"/>
          </a:xfrm>
          <a:prstGeom prst="rect">
            <a:avLst/>
          </a:prstGeom>
        </p:spPr>
      </p:pic>
      <p:pic>
        <p:nvPicPr>
          <p:cNvPr id="18" name="Content Placeholder 17">
            <a:extLst>
              <a:ext uri="{FF2B5EF4-FFF2-40B4-BE49-F238E27FC236}">
                <a16:creationId xmlns:a16="http://schemas.microsoft.com/office/drawing/2014/main" id="{EC06AE77-31B3-9778-D5E8-B122380A717A}"/>
              </a:ext>
            </a:extLst>
          </p:cNvPr>
          <p:cNvPicPr>
            <a:picLocks noGrp="1" noChangeAspect="1"/>
          </p:cNvPicPr>
          <p:nvPr>
            <p:ph sz="half" idx="1"/>
          </p:nvPr>
        </p:nvPicPr>
        <p:blipFill rotWithShape="1">
          <a:blip r:embed="rId4"/>
          <a:srcRect b="8530"/>
          <a:stretch/>
        </p:blipFill>
        <p:spPr>
          <a:xfrm>
            <a:off x="533400" y="1506774"/>
            <a:ext cx="4038600" cy="2500684"/>
          </a:xfrm>
          <a:prstGeom prst="rect">
            <a:avLst/>
          </a:prstGeom>
        </p:spPr>
      </p:pic>
    </p:spTree>
    <p:extLst>
      <p:ext uri="{BB962C8B-B14F-4D97-AF65-F5344CB8AC3E}">
        <p14:creationId xmlns:p14="http://schemas.microsoft.com/office/powerpoint/2010/main" val="2923798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611162-3D48-BE31-E69D-DED38E104D5D}"/>
              </a:ext>
            </a:extLst>
          </p:cNvPr>
          <p:cNvSpPr>
            <a:spLocks noGrp="1"/>
          </p:cNvSpPr>
          <p:nvPr>
            <p:ph type="title"/>
          </p:nvPr>
        </p:nvSpPr>
        <p:spPr/>
        <p:txBody>
          <a:bodyPr/>
          <a:lstStyle/>
          <a:p>
            <a:r>
              <a:rPr lang="en-US" sz="3200" dirty="0"/>
              <a:t>Work Zone Risk Reduction Committee </a:t>
            </a:r>
          </a:p>
        </p:txBody>
      </p:sp>
      <p:sp>
        <p:nvSpPr>
          <p:cNvPr id="6" name="Content Placeholder 5">
            <a:extLst>
              <a:ext uri="{FF2B5EF4-FFF2-40B4-BE49-F238E27FC236}">
                <a16:creationId xmlns:a16="http://schemas.microsoft.com/office/drawing/2014/main" id="{1BBE491B-8151-B90F-84D9-ECBEB3E791AC}"/>
              </a:ext>
            </a:extLst>
          </p:cNvPr>
          <p:cNvSpPr>
            <a:spLocks noGrp="1"/>
          </p:cNvSpPr>
          <p:nvPr>
            <p:ph idx="1"/>
          </p:nvPr>
        </p:nvSpPr>
        <p:spPr>
          <a:xfrm>
            <a:off x="457200" y="1417638"/>
            <a:ext cx="8229600" cy="4525963"/>
          </a:xfrm>
        </p:spPr>
        <p:txBody>
          <a:bodyPr/>
          <a:lstStyle/>
          <a:p>
            <a:pPr marL="342900" lvl="1" indent="0">
              <a:lnSpc>
                <a:spcPct val="115000"/>
              </a:lnSpc>
              <a:spcAft>
                <a:spcPts val="750"/>
              </a:spcAft>
              <a:buNone/>
            </a:pPr>
            <a:r>
              <a:rPr lang="en-US" sz="1800" dirty="0">
                <a:solidFill>
                  <a:srgbClr val="000000"/>
                </a:solidFill>
                <a:ea typeface="Calibri" panose="020F0502020204030204" pitchFamily="34" charset="0"/>
              </a:rPr>
              <a:t>Members:</a:t>
            </a:r>
          </a:p>
          <a:p>
            <a:pPr marL="1028700" lvl="2">
              <a:spcBef>
                <a:spcPts val="400"/>
              </a:spcBef>
              <a:spcAft>
                <a:spcPts val="400"/>
              </a:spcAft>
            </a:pPr>
            <a:r>
              <a:rPr lang="en-US" sz="1800" dirty="0">
                <a:solidFill>
                  <a:srgbClr val="000000"/>
                </a:solidFill>
                <a:ea typeface="Calibri" panose="020F0502020204030204" pitchFamily="34" charset="0"/>
              </a:rPr>
              <a:t>Washington Asphalt Paving Assoc. (WAPA)</a:t>
            </a:r>
          </a:p>
          <a:p>
            <a:pPr marL="1028700" lvl="2">
              <a:spcBef>
                <a:spcPts val="400"/>
              </a:spcBef>
              <a:spcAft>
                <a:spcPts val="400"/>
              </a:spcAft>
            </a:pPr>
            <a:r>
              <a:rPr lang="en-US" sz="1800" dirty="0">
                <a:solidFill>
                  <a:srgbClr val="000000"/>
                </a:solidFill>
                <a:ea typeface="Calibri" panose="020F0502020204030204" pitchFamily="34" charset="0"/>
              </a:rPr>
              <a:t>WSP</a:t>
            </a:r>
          </a:p>
          <a:p>
            <a:pPr marL="1028700" lvl="2">
              <a:spcBef>
                <a:spcPts val="400"/>
              </a:spcBef>
              <a:spcAft>
                <a:spcPts val="400"/>
              </a:spcAft>
            </a:pPr>
            <a:r>
              <a:rPr lang="en-US" sz="1800" dirty="0">
                <a:solidFill>
                  <a:srgbClr val="000000"/>
                </a:solidFill>
                <a:ea typeface="Calibri" panose="020F0502020204030204" pitchFamily="34" charset="0"/>
              </a:rPr>
              <a:t>Unions</a:t>
            </a:r>
          </a:p>
          <a:p>
            <a:pPr marL="1028700" lvl="2">
              <a:spcBef>
                <a:spcPts val="400"/>
              </a:spcBef>
              <a:spcAft>
                <a:spcPts val="400"/>
              </a:spcAft>
            </a:pPr>
            <a:r>
              <a:rPr lang="en-US" sz="1800" dirty="0">
                <a:solidFill>
                  <a:srgbClr val="000000"/>
                </a:solidFill>
                <a:ea typeface="Calibri" panose="020F0502020204030204" pitchFamily="34" charset="0"/>
              </a:rPr>
              <a:t>Paving contractors</a:t>
            </a:r>
          </a:p>
          <a:p>
            <a:pPr marL="1028700" lvl="2">
              <a:spcBef>
                <a:spcPts val="400"/>
              </a:spcBef>
              <a:spcAft>
                <a:spcPts val="400"/>
              </a:spcAft>
            </a:pPr>
            <a:r>
              <a:rPr lang="en-US" sz="1800" dirty="0">
                <a:solidFill>
                  <a:srgbClr val="000000"/>
                </a:solidFill>
                <a:ea typeface="Calibri" panose="020F0502020204030204" pitchFamily="34" charset="0"/>
              </a:rPr>
              <a:t>AGC</a:t>
            </a:r>
          </a:p>
          <a:p>
            <a:pPr marL="1028700" lvl="2">
              <a:spcBef>
                <a:spcPts val="400"/>
              </a:spcBef>
              <a:spcAft>
                <a:spcPts val="400"/>
              </a:spcAft>
            </a:pPr>
            <a:r>
              <a:rPr lang="en-US" sz="1800" dirty="0">
                <a:solidFill>
                  <a:srgbClr val="000000"/>
                </a:solidFill>
                <a:ea typeface="Calibri" panose="020F0502020204030204" pitchFamily="34" charset="0"/>
              </a:rPr>
              <a:t>WSDOT</a:t>
            </a:r>
          </a:p>
          <a:p>
            <a:pPr marL="628650" lvl="1">
              <a:lnSpc>
                <a:spcPct val="115000"/>
              </a:lnSpc>
              <a:spcAft>
                <a:spcPts val="750"/>
              </a:spcAft>
            </a:pPr>
            <a:r>
              <a:rPr lang="en-US" sz="1800" dirty="0">
                <a:solidFill>
                  <a:srgbClr val="000000"/>
                </a:solidFill>
                <a:ea typeface="Calibri" panose="020F0502020204030204" pitchFamily="34" charset="0"/>
              </a:rPr>
              <a:t>Meets quarterly</a:t>
            </a:r>
          </a:p>
          <a:p>
            <a:pPr marL="628650" lvl="1">
              <a:lnSpc>
                <a:spcPct val="115000"/>
              </a:lnSpc>
              <a:spcAft>
                <a:spcPts val="750"/>
              </a:spcAft>
            </a:pPr>
            <a:r>
              <a:rPr lang="en-US" sz="1800" dirty="0">
                <a:solidFill>
                  <a:srgbClr val="000000"/>
                </a:solidFill>
                <a:ea typeface="Calibri" panose="020F0502020204030204" pitchFamily="34" charset="0"/>
              </a:rPr>
              <a:t>Detailed work zone issues worked through in a collaborative manner  - i.e. specification changes, procedural changes etc.</a:t>
            </a:r>
          </a:p>
          <a:p>
            <a:pPr marL="628650" lvl="1">
              <a:lnSpc>
                <a:spcPct val="115000"/>
              </a:lnSpc>
              <a:spcAft>
                <a:spcPts val="750"/>
              </a:spcAft>
            </a:pPr>
            <a:r>
              <a:rPr lang="en-US" sz="1800" dirty="0">
                <a:solidFill>
                  <a:srgbClr val="000000"/>
                </a:solidFill>
                <a:ea typeface="Calibri" panose="020F0502020204030204" pitchFamily="34" charset="0"/>
              </a:rPr>
              <a:t>New ideas/concepts discussed, along with implementation </a:t>
            </a:r>
          </a:p>
          <a:p>
            <a:endParaRPr lang="en-US" dirty="0"/>
          </a:p>
        </p:txBody>
      </p:sp>
      <p:sp>
        <p:nvSpPr>
          <p:cNvPr id="4" name="Slide Number Placeholder 3">
            <a:extLst>
              <a:ext uri="{FF2B5EF4-FFF2-40B4-BE49-F238E27FC236}">
                <a16:creationId xmlns:a16="http://schemas.microsoft.com/office/drawing/2014/main" id="{849F79C6-A0E6-CD43-EB70-C1C0125D6A5C}"/>
              </a:ext>
            </a:extLst>
          </p:cNvPr>
          <p:cNvSpPr>
            <a:spLocks noGrp="1"/>
          </p:cNvSpPr>
          <p:nvPr>
            <p:ph type="sldNum" sz="quarter" idx="12"/>
          </p:nvPr>
        </p:nvSpPr>
        <p:spPr/>
        <p:txBody>
          <a:bodyPr/>
          <a:lstStyle/>
          <a:p>
            <a:fld id="{F1459671-F946-4426-833B-CF426DE406E9}" type="slidenum">
              <a:rPr lang="en-US" smtClean="0"/>
              <a:t>22</a:t>
            </a:fld>
            <a:endParaRPr lang="en-US"/>
          </a:p>
        </p:txBody>
      </p:sp>
    </p:spTree>
    <p:extLst>
      <p:ext uri="{BB962C8B-B14F-4D97-AF65-F5344CB8AC3E}">
        <p14:creationId xmlns:p14="http://schemas.microsoft.com/office/powerpoint/2010/main" val="3470186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29B292-FFAF-8558-87AB-0E162B76968B}"/>
              </a:ext>
            </a:extLst>
          </p:cNvPr>
          <p:cNvSpPr>
            <a:spLocks noGrp="1"/>
          </p:cNvSpPr>
          <p:nvPr>
            <p:ph type="title"/>
          </p:nvPr>
        </p:nvSpPr>
        <p:spPr/>
        <p:txBody>
          <a:bodyPr/>
          <a:lstStyle/>
          <a:p>
            <a:r>
              <a:rPr lang="en-US" dirty="0"/>
              <a:t>9. Continued significant public outreach</a:t>
            </a:r>
          </a:p>
        </p:txBody>
      </p:sp>
      <p:sp>
        <p:nvSpPr>
          <p:cNvPr id="8" name="Content Placeholder 7">
            <a:extLst>
              <a:ext uri="{FF2B5EF4-FFF2-40B4-BE49-F238E27FC236}">
                <a16:creationId xmlns:a16="http://schemas.microsoft.com/office/drawing/2014/main" id="{84B16B34-48B1-8BB4-0EE6-C6B47B334771}"/>
              </a:ext>
            </a:extLst>
          </p:cNvPr>
          <p:cNvSpPr>
            <a:spLocks noGrp="1"/>
          </p:cNvSpPr>
          <p:nvPr>
            <p:ph sz="half" idx="1"/>
          </p:nvPr>
        </p:nvSpPr>
        <p:spPr>
          <a:xfrm>
            <a:off x="457202" y="1600200"/>
            <a:ext cx="4199858" cy="4525963"/>
          </a:xfrm>
        </p:spPr>
        <p:txBody>
          <a:bodyPr/>
          <a:lstStyle/>
          <a:p>
            <a:pPr marL="0" indent="0">
              <a:spcBef>
                <a:spcPts val="0"/>
              </a:spcBef>
              <a:spcAft>
                <a:spcPts val="0"/>
              </a:spcAft>
              <a:buNone/>
            </a:pPr>
            <a:r>
              <a:rPr lang="en-US" sz="1800" dirty="0"/>
              <a:t>Both internal with WSDOT and external w/ USI, etc.</a:t>
            </a:r>
          </a:p>
          <a:p>
            <a:pPr marL="0" indent="0">
              <a:spcBef>
                <a:spcPts val="0"/>
              </a:spcBef>
              <a:spcAft>
                <a:spcPts val="0"/>
              </a:spcAft>
              <a:buNone/>
            </a:pPr>
            <a:endParaRPr lang="en-US" sz="1800" dirty="0"/>
          </a:p>
          <a:p>
            <a:pPr marL="0" indent="0">
              <a:spcBef>
                <a:spcPts val="0"/>
              </a:spcBef>
              <a:spcAft>
                <a:spcPts val="0"/>
              </a:spcAft>
              <a:buNone/>
            </a:pPr>
            <a:r>
              <a:rPr lang="en-US" sz="1800" dirty="0"/>
              <a:t>Safety is key to </a:t>
            </a:r>
            <a:r>
              <a:rPr lang="en-US" sz="1800" i="1" dirty="0"/>
              <a:t>all</a:t>
            </a:r>
            <a:r>
              <a:rPr lang="en-US" sz="1800" dirty="0"/>
              <a:t> WSDOT outreach using many tools and outlets</a:t>
            </a:r>
            <a:endParaRPr lang="en-US" dirty="0">
              <a:latin typeface="+mn-lt"/>
              <a:ea typeface="Times New Roman" panose="02020603050405020304" pitchFamily="18" charset="0"/>
            </a:endParaRPr>
          </a:p>
          <a:p>
            <a:pPr marL="57150" lvl="1" indent="0">
              <a:spcBef>
                <a:spcPts val="0"/>
              </a:spcBef>
              <a:spcAft>
                <a:spcPts val="0"/>
              </a:spcAft>
              <a:buNone/>
            </a:pPr>
            <a:endParaRPr lang="en-US" sz="900" dirty="0">
              <a:latin typeface="+mn-lt"/>
              <a:ea typeface="Calibri" panose="020F0502020204030204" pitchFamily="34" charset="0"/>
            </a:endParaRPr>
          </a:p>
          <a:p>
            <a:pPr marL="257175" indent="-257175">
              <a:spcBef>
                <a:spcPts val="0"/>
              </a:spcBef>
              <a:spcAft>
                <a:spcPts val="0"/>
              </a:spcAft>
              <a:buFont typeface="Arial" panose="020B0604020202020204" pitchFamily="34" charset="0"/>
              <a:buChar char="•"/>
            </a:pPr>
            <a:r>
              <a:rPr lang="en-US" dirty="0">
                <a:latin typeface="+mn-lt"/>
                <a:ea typeface="Times New Roman" panose="02020603050405020304" pitchFamily="18" charset="0"/>
              </a:rPr>
              <a:t>2022-2023 winter </a:t>
            </a:r>
            <a:r>
              <a:rPr lang="en-US" dirty="0">
                <a:ea typeface="Times New Roman" panose="02020603050405020304" pitchFamily="18" charset="0"/>
              </a:rPr>
              <a:t>m</a:t>
            </a:r>
            <a:r>
              <a:rPr lang="en-US" dirty="0">
                <a:latin typeface="+mn-lt"/>
                <a:ea typeface="Times New Roman" panose="02020603050405020304" pitchFamily="18" charset="0"/>
              </a:rPr>
              <a:t>essaging</a:t>
            </a:r>
          </a:p>
          <a:p>
            <a:pPr marL="657225" lvl="1" indent="-257175">
              <a:spcBef>
                <a:spcPts val="0"/>
              </a:spcBef>
              <a:spcAft>
                <a:spcPts val="0"/>
              </a:spcAft>
              <a:buFont typeface="Arial" panose="020B0604020202020204" pitchFamily="34" charset="0"/>
              <a:buChar char="•"/>
            </a:pPr>
            <a:r>
              <a:rPr lang="en-US" dirty="0">
                <a:latin typeface="+mn-lt"/>
                <a:ea typeface="Times New Roman" panose="02020603050405020304" pitchFamily="18" charset="0"/>
              </a:rPr>
              <a:t>Stresses driver preparedness</a:t>
            </a:r>
          </a:p>
          <a:p>
            <a:pPr marL="657225" lvl="1" indent="-257175">
              <a:spcBef>
                <a:spcPts val="0"/>
              </a:spcBef>
              <a:spcAft>
                <a:spcPts val="0"/>
              </a:spcAft>
              <a:buFont typeface="Arial" panose="020B0604020202020204" pitchFamily="34" charset="0"/>
              <a:buChar char="•"/>
            </a:pPr>
            <a:r>
              <a:rPr lang="en-US" dirty="0">
                <a:ea typeface="Times New Roman" panose="02020603050405020304" pitchFamily="18" charset="0"/>
              </a:rPr>
              <a:t>Safety of workers and travelers key to all messaging</a:t>
            </a:r>
          </a:p>
          <a:p>
            <a:pPr marL="657225" lvl="1" indent="-257175">
              <a:spcBef>
                <a:spcPts val="0"/>
              </a:spcBef>
              <a:spcAft>
                <a:spcPts val="0"/>
              </a:spcAft>
              <a:buFont typeface="Arial" panose="020B0604020202020204" pitchFamily="34" charset="0"/>
              <a:buChar char="•"/>
            </a:pPr>
            <a:endParaRPr lang="en-US" sz="900" dirty="0">
              <a:latin typeface="+mn-lt"/>
              <a:ea typeface="Calibri" panose="020F0502020204030204" pitchFamily="34" charset="0"/>
            </a:endParaRPr>
          </a:p>
          <a:p>
            <a:pPr marL="257175" indent="-257175">
              <a:spcBef>
                <a:spcPts val="0"/>
              </a:spcBef>
              <a:spcAft>
                <a:spcPts val="0"/>
              </a:spcAft>
              <a:buFont typeface="Arial" panose="020B0604020202020204" pitchFamily="34" charset="0"/>
              <a:buChar char="•"/>
            </a:pPr>
            <a:r>
              <a:rPr lang="en-US" dirty="0">
                <a:solidFill>
                  <a:srgbClr val="000000"/>
                </a:solidFill>
                <a:latin typeface="+mn-lt"/>
                <a:ea typeface="Times New Roman" panose="02020603050405020304" pitchFamily="18" charset="0"/>
              </a:rPr>
              <a:t>2023 Work Zone Safety Planning/Efforts</a:t>
            </a:r>
          </a:p>
          <a:p>
            <a:pPr marL="657225" lvl="1" indent="-257175">
              <a:spcBef>
                <a:spcPts val="0"/>
              </a:spcBef>
              <a:spcAft>
                <a:spcPts val="0"/>
              </a:spcAft>
              <a:buFont typeface="Arial" panose="020B0604020202020204" pitchFamily="34" charset="0"/>
              <a:buChar char="•"/>
            </a:pPr>
            <a:r>
              <a:rPr lang="en-US" dirty="0">
                <a:solidFill>
                  <a:srgbClr val="000000"/>
                </a:solidFill>
                <a:ea typeface="Times New Roman" panose="02020603050405020304" pitchFamily="18" charset="0"/>
              </a:rPr>
              <a:t>Continue to share messages with </a:t>
            </a:r>
            <a:r>
              <a:rPr lang="en-US" i="1" dirty="0">
                <a:solidFill>
                  <a:srgbClr val="000000"/>
                </a:solidFill>
                <a:ea typeface="Times New Roman" panose="02020603050405020304" pitchFamily="18" charset="0"/>
              </a:rPr>
              <a:t>each</a:t>
            </a:r>
            <a:r>
              <a:rPr lang="en-US" dirty="0">
                <a:solidFill>
                  <a:srgbClr val="000000"/>
                </a:solidFill>
                <a:ea typeface="Times New Roman" panose="02020603050405020304" pitchFamily="18" charset="0"/>
              </a:rPr>
              <a:t> incident for on-going impact</a:t>
            </a:r>
          </a:p>
          <a:p>
            <a:pPr marL="657225" lvl="1" indent="-257175">
              <a:spcBef>
                <a:spcPts val="0"/>
              </a:spcBef>
              <a:spcAft>
                <a:spcPts val="0"/>
              </a:spcAft>
              <a:buFont typeface="Arial" panose="020B0604020202020204" pitchFamily="34" charset="0"/>
              <a:buChar char="•"/>
            </a:pPr>
            <a:r>
              <a:rPr lang="en-US" dirty="0">
                <a:solidFill>
                  <a:srgbClr val="000000"/>
                </a:solidFill>
                <a:latin typeface="+mn-lt"/>
                <a:ea typeface="Times New Roman" panose="02020603050405020304" pitchFamily="18" charset="0"/>
              </a:rPr>
              <a:t>Stress safety in all outreach</a:t>
            </a:r>
          </a:p>
          <a:p>
            <a:pPr marL="657225" lvl="1" indent="-257175">
              <a:spcBef>
                <a:spcPts val="0"/>
              </a:spcBef>
              <a:spcAft>
                <a:spcPts val="0"/>
              </a:spcAft>
              <a:buFont typeface="Arial" panose="020B0604020202020204" pitchFamily="34" charset="0"/>
              <a:buChar char="•"/>
            </a:pPr>
            <a:r>
              <a:rPr lang="en-US" dirty="0">
                <a:solidFill>
                  <a:srgbClr val="000000"/>
                </a:solidFill>
                <a:ea typeface="Times New Roman" panose="02020603050405020304" pitchFamily="18" charset="0"/>
              </a:rPr>
              <a:t>Amplify others’ safety messages</a:t>
            </a:r>
          </a:p>
          <a:p>
            <a:pPr marL="657225" lvl="1" indent="-257175">
              <a:spcBef>
                <a:spcPts val="0"/>
              </a:spcBef>
              <a:spcAft>
                <a:spcPts val="0"/>
              </a:spcAft>
              <a:buFont typeface="Arial" panose="020B0604020202020204" pitchFamily="34" charset="0"/>
              <a:buChar char="•"/>
            </a:pPr>
            <a:r>
              <a:rPr lang="en-US" dirty="0">
                <a:solidFill>
                  <a:srgbClr val="000000"/>
                </a:solidFill>
                <a:latin typeface="+mn-lt"/>
                <a:ea typeface="Times New Roman" panose="02020603050405020304" pitchFamily="18" charset="0"/>
              </a:rPr>
              <a:t>Month-long Work Zone Safety emphasis in April</a:t>
            </a:r>
            <a:br>
              <a:rPr lang="en-US" dirty="0">
                <a:solidFill>
                  <a:srgbClr val="000000"/>
                </a:solidFill>
                <a:latin typeface="+mn-lt"/>
                <a:ea typeface="Times New Roman" panose="02020603050405020304" pitchFamily="18" charset="0"/>
              </a:rPr>
            </a:br>
            <a:endParaRPr lang="en-US" dirty="0">
              <a:latin typeface="+mn-lt"/>
              <a:ea typeface="Times New Roman" panose="02020603050405020304" pitchFamily="18" charset="0"/>
            </a:endParaRPr>
          </a:p>
        </p:txBody>
      </p:sp>
      <p:sp>
        <p:nvSpPr>
          <p:cNvPr id="4" name="Slide Number Placeholder 3">
            <a:extLst>
              <a:ext uri="{FF2B5EF4-FFF2-40B4-BE49-F238E27FC236}">
                <a16:creationId xmlns:a16="http://schemas.microsoft.com/office/drawing/2014/main" id="{7AC0A6EC-DB5F-725C-B6E9-669DC7D47A8D}"/>
              </a:ext>
            </a:extLst>
          </p:cNvPr>
          <p:cNvSpPr>
            <a:spLocks noGrp="1"/>
          </p:cNvSpPr>
          <p:nvPr>
            <p:ph type="sldNum" sz="quarter" idx="12"/>
          </p:nvPr>
        </p:nvSpPr>
        <p:spPr/>
        <p:txBody>
          <a:bodyPr/>
          <a:lstStyle/>
          <a:p>
            <a:fld id="{F1459671-F946-4426-833B-CF426DE406E9}" type="slidenum">
              <a:rPr lang="en-US" smtClean="0"/>
              <a:t>23</a:t>
            </a:fld>
            <a:endParaRPr lang="en-US"/>
          </a:p>
        </p:txBody>
      </p:sp>
      <p:pic>
        <p:nvPicPr>
          <p:cNvPr id="10" name="Content Placeholder 9">
            <a:extLst>
              <a:ext uri="{FF2B5EF4-FFF2-40B4-BE49-F238E27FC236}">
                <a16:creationId xmlns:a16="http://schemas.microsoft.com/office/drawing/2014/main" id="{BB7B056D-B05C-7B04-468E-888AFA576AA2}"/>
              </a:ext>
            </a:extLst>
          </p:cNvPr>
          <p:cNvPicPr>
            <a:picLocks noGrp="1" noChangeAspect="1"/>
          </p:cNvPicPr>
          <p:nvPr>
            <p:ph sz="half" idx="2"/>
          </p:nvPr>
        </p:nvPicPr>
        <p:blipFill>
          <a:blip r:embed="rId3"/>
          <a:stretch>
            <a:fillRect/>
          </a:stretch>
        </p:blipFill>
        <p:spPr>
          <a:xfrm>
            <a:off x="4974850" y="1522197"/>
            <a:ext cx="3007604" cy="2236424"/>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96A52D42-3E35-E3C5-6204-B8D68D020885}"/>
              </a:ext>
            </a:extLst>
          </p:cNvPr>
          <p:cNvPicPr>
            <a:picLocks noChangeAspect="1"/>
          </p:cNvPicPr>
          <p:nvPr/>
        </p:nvPicPr>
        <p:blipFill rotWithShape="1">
          <a:blip r:embed="rId4">
            <a:extLst>
              <a:ext uri="{28A0092B-C50C-407E-A947-70E740481C1C}">
                <a14:useLocalDpi xmlns:a14="http://schemas.microsoft.com/office/drawing/2010/main" val="0"/>
              </a:ext>
            </a:extLst>
          </a:blip>
          <a:srcRect t="19011"/>
          <a:stretch/>
        </p:blipFill>
        <p:spPr>
          <a:xfrm>
            <a:off x="5295014" y="3863181"/>
            <a:ext cx="2860158" cy="2611155"/>
          </a:xfrm>
          <a:prstGeom prst="rect">
            <a:avLst/>
          </a:prstGeom>
        </p:spPr>
      </p:pic>
    </p:spTree>
    <p:extLst>
      <p:ext uri="{BB962C8B-B14F-4D97-AF65-F5344CB8AC3E}">
        <p14:creationId xmlns:p14="http://schemas.microsoft.com/office/powerpoint/2010/main" val="2545087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2376-360D-B167-C49C-C015AEB3D905}"/>
              </a:ext>
            </a:extLst>
          </p:cNvPr>
          <p:cNvSpPr>
            <a:spLocks noGrp="1"/>
          </p:cNvSpPr>
          <p:nvPr>
            <p:ph type="title"/>
          </p:nvPr>
        </p:nvSpPr>
        <p:spPr/>
        <p:txBody>
          <a:bodyPr/>
          <a:lstStyle/>
          <a:p>
            <a:r>
              <a:rPr lang="en-US" dirty="0"/>
              <a:t>Ongoing public outreach and education</a:t>
            </a:r>
          </a:p>
        </p:txBody>
      </p:sp>
      <p:sp>
        <p:nvSpPr>
          <p:cNvPr id="3" name="Content Placeholder 2">
            <a:extLst>
              <a:ext uri="{FF2B5EF4-FFF2-40B4-BE49-F238E27FC236}">
                <a16:creationId xmlns:a16="http://schemas.microsoft.com/office/drawing/2014/main" id="{42D3849F-CD43-F785-ABF2-365F136F36BD}"/>
              </a:ext>
            </a:extLst>
          </p:cNvPr>
          <p:cNvSpPr>
            <a:spLocks noGrp="1"/>
          </p:cNvSpPr>
          <p:nvPr>
            <p:ph sz="half" idx="1"/>
          </p:nvPr>
        </p:nvSpPr>
        <p:spPr>
          <a:xfrm>
            <a:off x="320423" y="1600200"/>
            <a:ext cx="4175377" cy="4525963"/>
          </a:xfrm>
        </p:spPr>
        <p:txBody>
          <a:bodyPr/>
          <a:lstStyle/>
          <a:p>
            <a:pPr marL="0" indent="0">
              <a:buNone/>
            </a:pPr>
            <a:r>
              <a:rPr lang="en-US" b="1" dirty="0"/>
              <a:t>No Distractions – Lives are on the Line</a:t>
            </a:r>
          </a:p>
          <a:p>
            <a:pPr marL="0" indent="0">
              <a:buNone/>
            </a:pPr>
            <a:endParaRPr lang="en-US" dirty="0"/>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FC9579BF-5421-F66E-5E46-C46509F0DAFC}"/>
              </a:ext>
            </a:extLst>
          </p:cNvPr>
          <p:cNvSpPr>
            <a:spLocks noGrp="1"/>
          </p:cNvSpPr>
          <p:nvPr>
            <p:ph sz="half" idx="2"/>
          </p:nvPr>
        </p:nvSpPr>
        <p:spPr/>
        <p:txBody>
          <a:bodyPr/>
          <a:lstStyle/>
          <a:p>
            <a:pPr marL="0" indent="0">
              <a:buNone/>
            </a:pPr>
            <a:r>
              <a:rPr lang="en-US" sz="1800" b="1" dirty="0"/>
              <a:t>Drive safe, safe lives</a:t>
            </a:r>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pPr marL="0" indent="0">
              <a:buNone/>
            </a:pPr>
            <a:r>
              <a:rPr lang="en-US" sz="1800" dirty="0">
                <a:hlinkClick r:id="rId3"/>
              </a:rPr>
              <a:t>https://www.youtube.com/watch?v=amuCObfbJsM</a:t>
            </a:r>
            <a:r>
              <a:rPr lang="en-US" sz="1800" dirty="0"/>
              <a:t> </a:t>
            </a:r>
          </a:p>
        </p:txBody>
      </p:sp>
      <p:sp>
        <p:nvSpPr>
          <p:cNvPr id="5" name="Slide Number Placeholder 4">
            <a:extLst>
              <a:ext uri="{FF2B5EF4-FFF2-40B4-BE49-F238E27FC236}">
                <a16:creationId xmlns:a16="http://schemas.microsoft.com/office/drawing/2014/main" id="{03212626-B797-1612-E5E4-B9AE30B85CD1}"/>
              </a:ext>
            </a:extLst>
          </p:cNvPr>
          <p:cNvSpPr>
            <a:spLocks noGrp="1"/>
          </p:cNvSpPr>
          <p:nvPr>
            <p:ph type="sldNum" sz="quarter" idx="12"/>
          </p:nvPr>
        </p:nvSpPr>
        <p:spPr/>
        <p:txBody>
          <a:bodyPr/>
          <a:lstStyle/>
          <a:p>
            <a:pPr>
              <a:defRPr/>
            </a:pPr>
            <a:fld id="{07A1B390-8C00-49C7-BEED-470B249615B6}" type="slidenum">
              <a:rPr lang="en-US" smtClean="0"/>
              <a:pPr>
                <a:defRPr/>
              </a:pPr>
              <a:t>24</a:t>
            </a:fld>
            <a:endParaRPr lang="en-US" dirty="0"/>
          </a:p>
        </p:txBody>
      </p:sp>
      <p:pic>
        <p:nvPicPr>
          <p:cNvPr id="6" name="Picture 5">
            <a:extLst>
              <a:ext uri="{FF2B5EF4-FFF2-40B4-BE49-F238E27FC236}">
                <a16:creationId xmlns:a16="http://schemas.microsoft.com/office/drawing/2014/main" id="{9B11AFA1-62EB-E04B-06FE-57E1F992E01A}"/>
              </a:ext>
            </a:extLst>
          </p:cNvPr>
          <p:cNvPicPr>
            <a:picLocks noChangeAspect="1"/>
          </p:cNvPicPr>
          <p:nvPr/>
        </p:nvPicPr>
        <p:blipFill rotWithShape="1">
          <a:blip r:embed="rId4"/>
          <a:srcRect t="7500"/>
          <a:stretch/>
        </p:blipFill>
        <p:spPr>
          <a:xfrm>
            <a:off x="320423" y="2001520"/>
            <a:ext cx="4077483" cy="2329864"/>
          </a:xfrm>
          <a:prstGeom prst="rect">
            <a:avLst/>
          </a:prstGeom>
        </p:spPr>
      </p:pic>
      <p:sp>
        <p:nvSpPr>
          <p:cNvPr id="8" name="TextBox 7">
            <a:extLst>
              <a:ext uri="{FF2B5EF4-FFF2-40B4-BE49-F238E27FC236}">
                <a16:creationId xmlns:a16="http://schemas.microsoft.com/office/drawing/2014/main" id="{B2FC2468-EBF9-87DA-47F9-A9E9DDE10721}"/>
              </a:ext>
            </a:extLst>
          </p:cNvPr>
          <p:cNvSpPr txBox="1"/>
          <p:nvPr/>
        </p:nvSpPr>
        <p:spPr>
          <a:xfrm>
            <a:off x="359306" y="4331384"/>
            <a:ext cx="4038600" cy="646331"/>
          </a:xfrm>
          <a:prstGeom prst="rect">
            <a:avLst/>
          </a:prstGeom>
          <a:noFill/>
        </p:spPr>
        <p:txBody>
          <a:bodyPr wrap="square">
            <a:spAutoFit/>
          </a:bodyPr>
          <a:lstStyle/>
          <a:p>
            <a:r>
              <a:rPr lang="en-US" dirty="0">
                <a:hlinkClick r:id="rId5"/>
              </a:rPr>
              <a:t>https://www.youtube.com/watch?v=H8SXTngGpZY</a:t>
            </a:r>
            <a:r>
              <a:rPr lang="en-US" dirty="0"/>
              <a:t> </a:t>
            </a:r>
          </a:p>
        </p:txBody>
      </p:sp>
      <p:pic>
        <p:nvPicPr>
          <p:cNvPr id="9" name="Picture 8">
            <a:extLst>
              <a:ext uri="{FF2B5EF4-FFF2-40B4-BE49-F238E27FC236}">
                <a16:creationId xmlns:a16="http://schemas.microsoft.com/office/drawing/2014/main" id="{74CDB954-B1B9-A8C3-B00E-CDD54D32B096}"/>
              </a:ext>
            </a:extLst>
          </p:cNvPr>
          <p:cNvPicPr>
            <a:picLocks noChangeAspect="1"/>
          </p:cNvPicPr>
          <p:nvPr/>
        </p:nvPicPr>
        <p:blipFill>
          <a:blip r:embed="rId6"/>
          <a:stretch>
            <a:fillRect/>
          </a:stretch>
        </p:blipFill>
        <p:spPr>
          <a:xfrm>
            <a:off x="4593694" y="2001520"/>
            <a:ext cx="4330065" cy="2479219"/>
          </a:xfrm>
          <a:prstGeom prst="rect">
            <a:avLst/>
          </a:prstGeom>
        </p:spPr>
      </p:pic>
    </p:spTree>
    <p:extLst>
      <p:ext uri="{BB962C8B-B14F-4D97-AF65-F5344CB8AC3E}">
        <p14:creationId xmlns:p14="http://schemas.microsoft.com/office/powerpoint/2010/main" val="711455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B0D1-3447-8DAC-409F-A1961368E2C7}"/>
              </a:ext>
            </a:extLst>
          </p:cNvPr>
          <p:cNvSpPr>
            <a:spLocks noGrp="1"/>
          </p:cNvSpPr>
          <p:nvPr>
            <p:ph type="title"/>
          </p:nvPr>
        </p:nvSpPr>
        <p:spPr/>
        <p:txBody>
          <a:bodyPr/>
          <a:lstStyle/>
          <a:p>
            <a:r>
              <a:rPr lang="en-US" dirty="0"/>
              <a:t>10. Automated enforcement</a:t>
            </a:r>
            <a:br>
              <a:rPr lang="en-US" dirty="0"/>
            </a:br>
            <a:r>
              <a:rPr lang="en-US" sz="2400" dirty="0"/>
              <a:t>Speed safety camera systems</a:t>
            </a:r>
          </a:p>
        </p:txBody>
      </p:sp>
      <p:sp>
        <p:nvSpPr>
          <p:cNvPr id="4" name="Slide Number Placeholder 3">
            <a:extLst>
              <a:ext uri="{FF2B5EF4-FFF2-40B4-BE49-F238E27FC236}">
                <a16:creationId xmlns:a16="http://schemas.microsoft.com/office/drawing/2014/main" id="{17B73E0D-AB6D-20EC-D7B7-A0A852A50F3B}"/>
              </a:ext>
            </a:extLst>
          </p:cNvPr>
          <p:cNvSpPr>
            <a:spLocks noGrp="1"/>
          </p:cNvSpPr>
          <p:nvPr>
            <p:ph type="sldNum" sz="quarter" idx="12"/>
          </p:nvPr>
        </p:nvSpPr>
        <p:spPr/>
        <p:txBody>
          <a:bodyPr/>
          <a:lstStyle/>
          <a:p>
            <a:pPr>
              <a:defRPr/>
            </a:pPr>
            <a:fld id="{07A1B390-8C00-49C7-BEED-470B249615B6}" type="slidenum">
              <a:rPr lang="en-US" smtClean="0"/>
              <a:pPr>
                <a:defRPr/>
              </a:pPr>
              <a:t>25</a:t>
            </a:fld>
            <a:endParaRPr lang="en-US" dirty="0"/>
          </a:p>
        </p:txBody>
      </p:sp>
      <p:pic>
        <p:nvPicPr>
          <p:cNvPr id="3" name="Picture 2" descr="A picture containing text, road, outdoor, sign&#10;&#10;Description automatically generated">
            <a:extLst>
              <a:ext uri="{FF2B5EF4-FFF2-40B4-BE49-F238E27FC236}">
                <a16:creationId xmlns:a16="http://schemas.microsoft.com/office/drawing/2014/main" id="{113CF11B-739F-4546-0B0F-AD69CE921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64" y="1708648"/>
            <a:ext cx="2514372" cy="3793142"/>
          </a:xfrm>
          <a:prstGeom prst="rect">
            <a:avLst/>
          </a:prstGeom>
        </p:spPr>
      </p:pic>
      <p:sp>
        <p:nvSpPr>
          <p:cNvPr id="8" name="TextBox 7">
            <a:extLst>
              <a:ext uri="{FF2B5EF4-FFF2-40B4-BE49-F238E27FC236}">
                <a16:creationId xmlns:a16="http://schemas.microsoft.com/office/drawing/2014/main" id="{3CA4D5A8-3A7C-748C-AB7B-E248554A9147}"/>
              </a:ext>
            </a:extLst>
          </p:cNvPr>
          <p:cNvSpPr txBox="1"/>
          <p:nvPr/>
        </p:nvSpPr>
        <p:spPr>
          <a:xfrm>
            <a:off x="3365665" y="1554599"/>
            <a:ext cx="5204671" cy="4801314"/>
          </a:xfrm>
          <a:prstGeom prst="rect">
            <a:avLst/>
          </a:prstGeom>
          <a:noFill/>
        </p:spPr>
        <p:txBody>
          <a:bodyPr wrap="square" rtlCol="0">
            <a:spAutoFit/>
          </a:bodyPr>
          <a:lstStyle/>
          <a:p>
            <a:pPr defTabSz="685800" fontAlgn="auto">
              <a:spcBef>
                <a:spcPts val="0"/>
              </a:spcBef>
              <a:spcAft>
                <a:spcPts val="0"/>
              </a:spcAft>
            </a:pPr>
            <a:r>
              <a:rPr lang="en-US" b="1" dirty="0">
                <a:solidFill>
                  <a:srgbClr val="000000"/>
                </a:solidFill>
                <a:latin typeface="Calibri" panose="020F0502020204030204" pitchFamily="34" charset="0"/>
              </a:rPr>
              <a:t>What would this legislation accomplish? </a:t>
            </a:r>
          </a:p>
          <a:p>
            <a:pPr defTabSz="685800" fontAlgn="auto">
              <a:spcBef>
                <a:spcPts val="0"/>
              </a:spcBef>
              <a:spcAft>
                <a:spcPts val="0"/>
              </a:spcAft>
            </a:pPr>
            <a:endParaRPr lang="en-US" sz="750" dirty="0">
              <a:solidFill>
                <a:srgbClr val="000000"/>
              </a:solidFill>
              <a:latin typeface="Calibri" panose="020F0502020204030204" pitchFamily="34" charset="0"/>
            </a:endParaRPr>
          </a:p>
          <a:p>
            <a:pPr marL="342900" lvl="1" defTabSz="685800" fontAlgn="auto">
              <a:spcBef>
                <a:spcPts val="0"/>
              </a:spcBef>
              <a:spcAft>
                <a:spcPts val="0"/>
              </a:spcAft>
            </a:pPr>
            <a:r>
              <a:rPr lang="en-US" sz="1500" dirty="0">
                <a:solidFill>
                  <a:srgbClr val="000000"/>
                </a:solidFill>
                <a:latin typeface="Calibri" panose="020F0502020204030204" pitchFamily="34" charset="0"/>
              </a:rPr>
              <a:t>The current Senate and House bill versions would generally authorize:</a:t>
            </a:r>
          </a:p>
          <a:p>
            <a:pPr marL="342900" lvl="1" defTabSz="685800" fontAlgn="auto">
              <a:spcBef>
                <a:spcPts val="0"/>
              </a:spcBef>
              <a:spcAft>
                <a:spcPts val="0"/>
              </a:spcAft>
            </a:pPr>
            <a:endParaRPr lang="en-US" sz="750" dirty="0">
              <a:solidFill>
                <a:srgbClr val="000000"/>
              </a:solidFill>
              <a:latin typeface="Calibri" panose="020F0502020204030204" pitchFamily="34" charset="0"/>
            </a:endParaRPr>
          </a:p>
          <a:p>
            <a:pPr marL="557213" lvl="1" indent="-214313" defTabSz="685800"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pitchFamily="34" charset="0"/>
              </a:rPr>
              <a:t>WSDOT to make rules to implement, administer and operate speed safety camera systems on state highway work zones.</a:t>
            </a:r>
          </a:p>
          <a:p>
            <a:pPr marL="557213" lvl="1" indent="-214313" defTabSz="685800"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pitchFamily="34" charset="0"/>
              </a:rPr>
              <a:t>Washington State Patrol (WSP) to make rules and manage law enforcement activities such as issuing infractions and adjudication processes with Washington’s Office of Administrative Hearings</a:t>
            </a:r>
          </a:p>
          <a:p>
            <a:pPr defTabSz="685800" fontAlgn="auto">
              <a:spcBef>
                <a:spcPts val="0"/>
              </a:spcBef>
              <a:spcAft>
                <a:spcPts val="0"/>
              </a:spcAft>
            </a:pPr>
            <a:endParaRPr lang="en-US" sz="750" dirty="0">
              <a:solidFill>
                <a:srgbClr val="000000"/>
              </a:solidFill>
              <a:latin typeface="Calibri" panose="020F0502020204030204" pitchFamily="34" charset="0"/>
            </a:endParaRPr>
          </a:p>
          <a:p>
            <a:pPr marL="342900" lvl="1" defTabSz="685800" fontAlgn="auto">
              <a:spcBef>
                <a:spcPts val="0"/>
              </a:spcBef>
              <a:spcAft>
                <a:spcPts val="0"/>
              </a:spcAft>
            </a:pPr>
            <a:r>
              <a:rPr lang="en-US" sz="1500" dirty="0">
                <a:solidFill>
                  <a:srgbClr val="000000"/>
                </a:solidFill>
                <a:latin typeface="Calibri" panose="020F0502020204030204" pitchFamily="34" charset="0"/>
              </a:rPr>
              <a:t>The current bill versions also require rulemaking to be done with input from agency partners including, but not limited to:</a:t>
            </a:r>
          </a:p>
          <a:p>
            <a:pPr marL="342900" lvl="1" defTabSz="685800" fontAlgn="auto">
              <a:spcBef>
                <a:spcPts val="0"/>
              </a:spcBef>
              <a:spcAft>
                <a:spcPts val="0"/>
              </a:spcAft>
            </a:pPr>
            <a:endParaRPr lang="en-US" sz="750" dirty="0">
              <a:solidFill>
                <a:srgbClr val="000000"/>
              </a:solidFill>
              <a:latin typeface="Calibri" panose="020F0502020204030204" pitchFamily="34" charset="0"/>
            </a:endParaRPr>
          </a:p>
          <a:p>
            <a:pPr marL="600075" lvl="1" indent="-257175" defTabSz="685800"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pitchFamily="34" charset="0"/>
              </a:rPr>
              <a:t>Department of Licensing</a:t>
            </a:r>
          </a:p>
          <a:p>
            <a:pPr marL="600075" lvl="1" indent="-257175" defTabSz="685800"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pitchFamily="34" charset="0"/>
              </a:rPr>
              <a:t>Washington Traffic Safety Commission</a:t>
            </a:r>
          </a:p>
          <a:p>
            <a:pPr marL="600075" lvl="1" indent="-257175" defTabSz="685800" fontAlgn="auto">
              <a:spcBef>
                <a:spcPts val="0"/>
              </a:spcBef>
              <a:spcAft>
                <a:spcPts val="0"/>
              </a:spcAft>
              <a:buFont typeface="Arial" panose="020B0604020202020204" pitchFamily="34" charset="0"/>
              <a:buChar char="•"/>
            </a:pPr>
            <a:r>
              <a:rPr lang="en-US" sz="1500" dirty="0">
                <a:solidFill>
                  <a:srgbClr val="000000"/>
                </a:solidFill>
                <a:latin typeface="Calibri" panose="020F0502020204030204" pitchFamily="34" charset="0"/>
              </a:rPr>
              <a:t>Organizations dedicated to the protection of civil liberties to ensure equity and access to justice for all</a:t>
            </a:r>
          </a:p>
          <a:p>
            <a:pPr defTabSz="685800" fontAlgn="auto">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4273828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9BF3D-BBE9-F1B0-0D0B-744BB2062903}"/>
              </a:ext>
            </a:extLst>
          </p:cNvPr>
          <p:cNvSpPr>
            <a:spLocks noGrp="1"/>
          </p:cNvSpPr>
          <p:nvPr>
            <p:ph type="title"/>
          </p:nvPr>
        </p:nvSpPr>
        <p:spPr/>
        <p:txBody>
          <a:bodyPr/>
          <a:lstStyle/>
          <a:p>
            <a:r>
              <a:rPr lang="en-US" sz="3200" dirty="0"/>
              <a:t>April: Work Zone Awareness month</a:t>
            </a:r>
          </a:p>
        </p:txBody>
      </p:sp>
      <p:sp>
        <p:nvSpPr>
          <p:cNvPr id="3" name="Content Placeholder 2">
            <a:extLst>
              <a:ext uri="{FF2B5EF4-FFF2-40B4-BE49-F238E27FC236}">
                <a16:creationId xmlns:a16="http://schemas.microsoft.com/office/drawing/2014/main" id="{14153B48-49B6-CEC3-209F-02FEA25E7E47}"/>
              </a:ext>
            </a:extLst>
          </p:cNvPr>
          <p:cNvSpPr>
            <a:spLocks noGrp="1"/>
          </p:cNvSpPr>
          <p:nvPr>
            <p:ph sz="half" idx="1"/>
          </p:nvPr>
        </p:nvSpPr>
        <p:spPr>
          <a:xfrm>
            <a:off x="405122" y="1607209"/>
            <a:ext cx="5794744" cy="4525963"/>
          </a:xfrm>
        </p:spPr>
        <p:txBody>
          <a:bodyPr/>
          <a:lstStyle/>
          <a:p>
            <a:pPr marL="0" indent="0">
              <a:buNone/>
            </a:pPr>
            <a:r>
              <a:rPr lang="en-US" dirty="0"/>
              <a:t>2023 National Work Zone Awareness Week April 12-21</a:t>
            </a:r>
          </a:p>
          <a:p>
            <a:r>
              <a:rPr lang="en-US" dirty="0"/>
              <a:t>Kick off to spring/summer construction season</a:t>
            </a:r>
          </a:p>
          <a:p>
            <a:r>
              <a:rPr lang="en-US" dirty="0"/>
              <a:t>Public education</a:t>
            </a:r>
          </a:p>
          <a:p>
            <a:r>
              <a:rPr lang="en-US" dirty="0"/>
              <a:t>National event is a week, but we do a month’s work of outreach</a:t>
            </a:r>
          </a:p>
          <a:p>
            <a:r>
              <a:rPr lang="en-US" dirty="0"/>
              <a:t>Working with USI to leverage reach</a:t>
            </a:r>
          </a:p>
          <a:p>
            <a:pPr marL="0" indent="0">
              <a:buNone/>
            </a:pPr>
            <a:endParaRPr lang="en-US" sz="1000" dirty="0"/>
          </a:p>
          <a:p>
            <a:pPr marL="0" indent="0">
              <a:buNone/>
            </a:pPr>
            <a:r>
              <a:rPr lang="en-US" dirty="0"/>
              <a:t>WSDOT Worker Memorial </a:t>
            </a:r>
            <a:r>
              <a:rPr lang="en-US"/>
              <a:t>returns – April 4</a:t>
            </a:r>
            <a:r>
              <a:rPr lang="en-US" baseline="30000"/>
              <a:t>th</a:t>
            </a:r>
            <a:r>
              <a:rPr lang="en-US"/>
              <a:t>, </a:t>
            </a:r>
            <a:r>
              <a:rPr lang="en-US" dirty="0"/>
              <a:t>2023</a:t>
            </a:r>
          </a:p>
          <a:p>
            <a:pPr marL="0" indent="0">
              <a:buNone/>
            </a:pPr>
            <a:endParaRPr lang="en-US" dirty="0"/>
          </a:p>
        </p:txBody>
      </p:sp>
      <p:pic>
        <p:nvPicPr>
          <p:cNvPr id="7" name="Content Placeholder 6">
            <a:extLst>
              <a:ext uri="{FF2B5EF4-FFF2-40B4-BE49-F238E27FC236}">
                <a16:creationId xmlns:a16="http://schemas.microsoft.com/office/drawing/2014/main" id="{D1EC92AC-C189-C8E0-B4F6-FB02E335E765}"/>
              </a:ext>
            </a:extLst>
          </p:cNvPr>
          <p:cNvPicPr>
            <a:picLocks noGrp="1" noChangeAspect="1"/>
          </p:cNvPicPr>
          <p:nvPr>
            <p:ph sz="half" idx="2"/>
          </p:nvPr>
        </p:nvPicPr>
        <p:blipFill>
          <a:blip r:embed="rId3"/>
          <a:stretch>
            <a:fillRect/>
          </a:stretch>
        </p:blipFill>
        <p:spPr>
          <a:xfrm>
            <a:off x="5750486" y="1403617"/>
            <a:ext cx="3148964" cy="4919127"/>
          </a:xfrm>
        </p:spPr>
      </p:pic>
      <p:sp>
        <p:nvSpPr>
          <p:cNvPr id="5" name="Slide Number Placeholder 4">
            <a:extLst>
              <a:ext uri="{FF2B5EF4-FFF2-40B4-BE49-F238E27FC236}">
                <a16:creationId xmlns:a16="http://schemas.microsoft.com/office/drawing/2014/main" id="{F14E2F76-12E6-1B4A-9AA3-4DC111218D73}"/>
              </a:ext>
            </a:extLst>
          </p:cNvPr>
          <p:cNvSpPr>
            <a:spLocks noGrp="1"/>
          </p:cNvSpPr>
          <p:nvPr>
            <p:ph type="sldNum" sz="quarter" idx="12"/>
          </p:nvPr>
        </p:nvSpPr>
        <p:spPr/>
        <p:txBody>
          <a:bodyPr/>
          <a:lstStyle/>
          <a:p>
            <a:pPr>
              <a:defRPr/>
            </a:pPr>
            <a:fld id="{07A1B390-8C00-49C7-BEED-470B249615B6}" type="slidenum">
              <a:rPr lang="en-US" smtClean="0"/>
              <a:pPr>
                <a:defRPr/>
              </a:pPr>
              <a:t>26</a:t>
            </a:fld>
            <a:endParaRPr lang="en-US" dirty="0"/>
          </a:p>
        </p:txBody>
      </p:sp>
      <p:pic>
        <p:nvPicPr>
          <p:cNvPr id="9" name="Picture 8">
            <a:extLst>
              <a:ext uri="{FF2B5EF4-FFF2-40B4-BE49-F238E27FC236}">
                <a16:creationId xmlns:a16="http://schemas.microsoft.com/office/drawing/2014/main" id="{8D59D83D-2BBC-19CA-7927-BF5173760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542" y="3957868"/>
            <a:ext cx="2681952" cy="2266585"/>
          </a:xfrm>
          <a:prstGeom prst="rect">
            <a:avLst/>
          </a:prstGeom>
        </p:spPr>
      </p:pic>
      <p:pic>
        <p:nvPicPr>
          <p:cNvPr id="11" name="Picture 10" descr="A group of people sitting outside&#10;&#10;Description automatically generated with low confidence">
            <a:extLst>
              <a:ext uri="{FF2B5EF4-FFF2-40B4-BE49-F238E27FC236}">
                <a16:creationId xmlns:a16="http://schemas.microsoft.com/office/drawing/2014/main" id="{B7CBC0DB-D1A7-A824-5966-D1889648AE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267328" y="4177971"/>
            <a:ext cx="2518322" cy="1888741"/>
          </a:xfrm>
          <a:prstGeom prst="rect">
            <a:avLst/>
          </a:prstGeom>
        </p:spPr>
      </p:pic>
    </p:spTree>
    <p:extLst>
      <p:ext uri="{BB962C8B-B14F-4D97-AF65-F5344CB8AC3E}">
        <p14:creationId xmlns:p14="http://schemas.microsoft.com/office/powerpoint/2010/main" val="113986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53A4A0-B87B-4D01-AD81-9584CA25B51A}"/>
              </a:ext>
            </a:extLst>
          </p:cNvPr>
          <p:cNvSpPr>
            <a:spLocks noGrp="1"/>
          </p:cNvSpPr>
          <p:nvPr>
            <p:ph type="title"/>
          </p:nvPr>
        </p:nvSpPr>
        <p:spPr>
          <a:xfrm>
            <a:off x="297180" y="661988"/>
            <a:ext cx="8229600" cy="1143000"/>
          </a:xfrm>
        </p:spPr>
        <p:txBody>
          <a:bodyPr/>
          <a:lstStyle/>
          <a:p>
            <a:r>
              <a:rPr lang="en-US" dirty="0"/>
              <a:t>Questions?</a:t>
            </a:r>
          </a:p>
        </p:txBody>
      </p:sp>
      <p:sp>
        <p:nvSpPr>
          <p:cNvPr id="7" name="Content Placeholder 6">
            <a:extLst>
              <a:ext uri="{FF2B5EF4-FFF2-40B4-BE49-F238E27FC236}">
                <a16:creationId xmlns:a16="http://schemas.microsoft.com/office/drawing/2014/main" id="{D9E4AE09-128B-44FC-F400-5B50516972B0}"/>
              </a:ext>
            </a:extLst>
          </p:cNvPr>
          <p:cNvSpPr>
            <a:spLocks noGrp="1"/>
          </p:cNvSpPr>
          <p:nvPr>
            <p:ph idx="1"/>
          </p:nvPr>
        </p:nvSpPr>
        <p:spPr/>
        <p:txBody>
          <a:bodyPr/>
          <a:lstStyle/>
          <a:p>
            <a:pPr marL="0" indent="0">
              <a:buNone/>
            </a:pPr>
            <a:r>
              <a:rPr lang="en-US" sz="2000" b="1" dirty="0">
                <a:cs typeface="Arial" charset="0"/>
              </a:rPr>
              <a:t>Chris Christopher</a:t>
            </a:r>
          </a:p>
          <a:p>
            <a:pPr marL="0" indent="0">
              <a:buNone/>
            </a:pPr>
            <a:r>
              <a:rPr lang="en-US" sz="1800" dirty="0">
                <a:cs typeface="Arial" charset="0"/>
              </a:rPr>
              <a:t>Director of Construction</a:t>
            </a:r>
          </a:p>
          <a:p>
            <a:pPr marL="0" indent="0">
              <a:buNone/>
            </a:pPr>
            <a:r>
              <a:rPr lang="en-US" sz="1800" dirty="0">
                <a:cs typeface="Arial" charset="0"/>
                <a:hlinkClick r:id="rId2"/>
              </a:rPr>
              <a:t>christc@wsdot.wa.gov</a:t>
            </a:r>
            <a:r>
              <a:rPr lang="en-US" sz="1800" dirty="0">
                <a:cs typeface="Arial" charset="0"/>
              </a:rPr>
              <a:t> </a:t>
            </a:r>
          </a:p>
          <a:p>
            <a:pPr marL="0" indent="0">
              <a:buNone/>
            </a:pPr>
            <a:r>
              <a:rPr lang="en-US" sz="1800" dirty="0">
                <a:cs typeface="Arial" charset="0"/>
              </a:rPr>
              <a:t>360-705-7821</a:t>
            </a:r>
          </a:p>
          <a:p>
            <a:pPr marL="0" indent="0">
              <a:buNone/>
            </a:pPr>
            <a:endParaRPr lang="en-US" dirty="0"/>
          </a:p>
        </p:txBody>
      </p:sp>
      <p:sp>
        <p:nvSpPr>
          <p:cNvPr id="5" name="Slide Number Placeholder 4">
            <a:extLst>
              <a:ext uri="{FF2B5EF4-FFF2-40B4-BE49-F238E27FC236}">
                <a16:creationId xmlns:a16="http://schemas.microsoft.com/office/drawing/2014/main" id="{4D030D52-5283-8DDE-727C-72524F5BB888}"/>
              </a:ext>
            </a:extLst>
          </p:cNvPr>
          <p:cNvSpPr>
            <a:spLocks noGrp="1"/>
          </p:cNvSpPr>
          <p:nvPr>
            <p:ph type="sldNum" sz="quarter" idx="12"/>
          </p:nvPr>
        </p:nvSpPr>
        <p:spPr/>
        <p:txBody>
          <a:bodyPr/>
          <a:lstStyle/>
          <a:p>
            <a:pPr>
              <a:defRPr/>
            </a:pPr>
            <a:fld id="{07A1B390-8C00-49C7-BEED-470B249615B6}" type="slidenum">
              <a:rPr lang="en-US" smtClean="0"/>
              <a:pPr>
                <a:defRPr/>
              </a:pPr>
              <a:t>27</a:t>
            </a:fld>
            <a:endParaRPr lang="en-US" dirty="0"/>
          </a:p>
        </p:txBody>
      </p:sp>
    </p:spTree>
    <p:extLst>
      <p:ext uri="{BB962C8B-B14F-4D97-AF65-F5344CB8AC3E}">
        <p14:creationId xmlns:p14="http://schemas.microsoft.com/office/powerpoint/2010/main" val="2331863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E50E9-FD94-BFE6-1BFA-596722AFF8B3}"/>
              </a:ext>
            </a:extLst>
          </p:cNvPr>
          <p:cNvSpPr>
            <a:spLocks noGrp="1"/>
          </p:cNvSpPr>
          <p:nvPr>
            <p:ph type="title"/>
          </p:nvPr>
        </p:nvSpPr>
        <p:spPr/>
        <p:txBody>
          <a:bodyPr/>
          <a:lstStyle/>
          <a:p>
            <a:r>
              <a:rPr lang="en-US" dirty="0"/>
              <a:t>Work zones are getting more dangerous</a:t>
            </a:r>
          </a:p>
        </p:txBody>
      </p:sp>
      <p:sp>
        <p:nvSpPr>
          <p:cNvPr id="4" name="Slide Number Placeholder 3">
            <a:extLst>
              <a:ext uri="{FF2B5EF4-FFF2-40B4-BE49-F238E27FC236}">
                <a16:creationId xmlns:a16="http://schemas.microsoft.com/office/drawing/2014/main" id="{2B66856B-D16C-B5BC-9D50-466E974AE697}"/>
              </a:ext>
            </a:extLst>
          </p:cNvPr>
          <p:cNvSpPr>
            <a:spLocks noGrp="1"/>
          </p:cNvSpPr>
          <p:nvPr>
            <p:ph type="sldNum" sz="quarter" idx="12"/>
          </p:nvPr>
        </p:nvSpPr>
        <p:spPr/>
        <p:txBody>
          <a:bodyPr/>
          <a:lstStyle/>
          <a:p>
            <a:fld id="{F1459671-F946-4426-833B-CF426DE406E9}" type="slidenum">
              <a:rPr lang="en-US" smtClean="0"/>
              <a:t>3</a:t>
            </a:fld>
            <a:endParaRPr lang="en-US"/>
          </a:p>
        </p:txBody>
      </p:sp>
      <p:pic>
        <p:nvPicPr>
          <p:cNvPr id="7" name="Content Placeholder 6">
            <a:extLst>
              <a:ext uri="{FF2B5EF4-FFF2-40B4-BE49-F238E27FC236}">
                <a16:creationId xmlns:a16="http://schemas.microsoft.com/office/drawing/2014/main" id="{E068338D-AB9D-3C9C-C2A0-C0D9702FFF2F}"/>
              </a:ext>
            </a:extLst>
          </p:cNvPr>
          <p:cNvPicPr>
            <a:picLocks noGrp="1" noChangeAspect="1"/>
          </p:cNvPicPr>
          <p:nvPr>
            <p:ph idx="1"/>
          </p:nvPr>
        </p:nvPicPr>
        <p:blipFill>
          <a:blip r:embed="rId3"/>
          <a:stretch>
            <a:fillRect/>
          </a:stretch>
        </p:blipFill>
        <p:spPr>
          <a:xfrm>
            <a:off x="503232" y="1692968"/>
            <a:ext cx="5608112" cy="4799907"/>
          </a:xfrm>
          <a:prstGeom prst="rect">
            <a:avLst/>
          </a:prstGeom>
        </p:spPr>
      </p:pic>
      <p:sp>
        <p:nvSpPr>
          <p:cNvPr id="8" name="TextBox 7">
            <a:extLst>
              <a:ext uri="{FF2B5EF4-FFF2-40B4-BE49-F238E27FC236}">
                <a16:creationId xmlns:a16="http://schemas.microsoft.com/office/drawing/2014/main" id="{0F320029-8180-9836-1DDF-9B5D5F631D24}"/>
              </a:ext>
            </a:extLst>
          </p:cNvPr>
          <p:cNvSpPr txBox="1"/>
          <p:nvPr/>
        </p:nvSpPr>
        <p:spPr>
          <a:xfrm>
            <a:off x="6553201" y="5015547"/>
            <a:ext cx="2133600" cy="1200329"/>
          </a:xfrm>
          <a:prstGeom prst="rect">
            <a:avLst/>
          </a:prstGeom>
          <a:noFill/>
        </p:spPr>
        <p:txBody>
          <a:bodyPr wrap="square">
            <a:spAutoFit/>
          </a:bodyPr>
          <a:lstStyle/>
          <a:p>
            <a:r>
              <a:rPr lang="en-US" dirty="0">
                <a:hlinkClick r:id="rId4"/>
              </a:rPr>
              <a:t>Fatal crash blocks southbound I-5 near Arlington | king5.com</a:t>
            </a:r>
            <a:endParaRPr lang="en-US" dirty="0"/>
          </a:p>
        </p:txBody>
      </p:sp>
    </p:spTree>
    <p:extLst>
      <p:ext uri="{BB962C8B-B14F-4D97-AF65-F5344CB8AC3E}">
        <p14:creationId xmlns:p14="http://schemas.microsoft.com/office/powerpoint/2010/main" val="264987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B004AE-C9FB-93B3-1D0E-5E8474E11C65}"/>
              </a:ext>
            </a:extLst>
          </p:cNvPr>
          <p:cNvSpPr>
            <a:spLocks noGrp="1"/>
          </p:cNvSpPr>
          <p:nvPr>
            <p:ph type="title"/>
          </p:nvPr>
        </p:nvSpPr>
        <p:spPr/>
        <p:txBody>
          <a:bodyPr/>
          <a:lstStyle/>
          <a:p>
            <a:r>
              <a:rPr lang="en-US" dirty="0"/>
              <a:t>Work zones are getting more dangerous</a:t>
            </a:r>
          </a:p>
        </p:txBody>
      </p:sp>
      <p:sp>
        <p:nvSpPr>
          <p:cNvPr id="4" name="Slide Number Placeholder 3">
            <a:extLst>
              <a:ext uri="{FF2B5EF4-FFF2-40B4-BE49-F238E27FC236}">
                <a16:creationId xmlns:a16="http://schemas.microsoft.com/office/drawing/2014/main" id="{5CFCF552-B41A-A067-B188-4CAD8CB64C1A}"/>
              </a:ext>
            </a:extLst>
          </p:cNvPr>
          <p:cNvSpPr>
            <a:spLocks noGrp="1"/>
          </p:cNvSpPr>
          <p:nvPr>
            <p:ph type="sldNum" sz="quarter" idx="12"/>
          </p:nvPr>
        </p:nvSpPr>
        <p:spPr/>
        <p:txBody>
          <a:bodyPr/>
          <a:lstStyle/>
          <a:p>
            <a:fld id="{F1459671-F946-4426-833B-CF426DE406E9}" type="slidenum">
              <a:rPr lang="en-US" smtClean="0"/>
              <a:t>4</a:t>
            </a:fld>
            <a:endParaRPr lang="en-US"/>
          </a:p>
        </p:txBody>
      </p:sp>
      <p:sp>
        <p:nvSpPr>
          <p:cNvPr id="9" name="Content Placeholder 8">
            <a:extLst>
              <a:ext uri="{FF2B5EF4-FFF2-40B4-BE49-F238E27FC236}">
                <a16:creationId xmlns:a16="http://schemas.microsoft.com/office/drawing/2014/main" id="{232D1D0D-C507-E69D-5ACA-7E251B6FA68F}"/>
              </a:ext>
            </a:extLst>
          </p:cNvPr>
          <p:cNvSpPr txBox="1">
            <a:spLocks noGrp="1"/>
          </p:cNvSpPr>
          <p:nvPr>
            <p:ph sz="half" idx="1"/>
          </p:nvPr>
        </p:nvSpPr>
        <p:spPr>
          <a:xfrm>
            <a:off x="457200" y="1600200"/>
            <a:ext cx="3326130" cy="4918269"/>
          </a:xfrm>
          <a:prstGeom prst="rect">
            <a:avLst/>
          </a:prstGeom>
          <a:noFill/>
        </p:spPr>
        <p:txBody>
          <a:bodyPr wrap="square">
            <a:spAutoFit/>
          </a:bodyPr>
          <a:lstStyle/>
          <a:p>
            <a:r>
              <a:rPr lang="en-US" sz="1600" b="0" i="0" dirty="0">
                <a:solidFill>
                  <a:srgbClr val="222222"/>
                </a:solidFill>
                <a:effectLst/>
              </a:rPr>
              <a:t>On October 7</a:t>
            </a:r>
            <a:r>
              <a:rPr lang="en-US" sz="1600" b="0" i="0" baseline="30000" dirty="0">
                <a:solidFill>
                  <a:srgbClr val="222222"/>
                </a:solidFill>
                <a:effectLst/>
              </a:rPr>
              <a:t>th</a:t>
            </a:r>
            <a:r>
              <a:rPr lang="en-US" sz="1600" b="0" i="0" dirty="0">
                <a:solidFill>
                  <a:srgbClr val="222222"/>
                </a:solidFill>
                <a:effectLst/>
              </a:rPr>
              <a:t> just after midnight on SB I-5 near 56th Street in Tacoma our maintenance crews were sweeping the shoulders. </a:t>
            </a:r>
            <a:br>
              <a:rPr lang="en-US" sz="1600" b="0" i="0" dirty="0">
                <a:solidFill>
                  <a:srgbClr val="222222"/>
                </a:solidFill>
                <a:effectLst/>
              </a:rPr>
            </a:br>
            <a:endParaRPr lang="en-US" sz="1600" b="0" i="0" dirty="0">
              <a:solidFill>
                <a:srgbClr val="222222"/>
              </a:solidFill>
              <a:effectLst/>
            </a:endParaRPr>
          </a:p>
          <a:p>
            <a:r>
              <a:rPr lang="en-US" sz="1600" b="0" i="0" dirty="0">
                <a:solidFill>
                  <a:srgbClr val="222222"/>
                </a:solidFill>
                <a:effectLst/>
              </a:rPr>
              <a:t>A driver hit our truck mounted attenuator (TMA) that was in place protecting our workers. </a:t>
            </a:r>
            <a:br>
              <a:rPr lang="en-US" sz="1600" b="0" i="0" dirty="0">
                <a:solidFill>
                  <a:srgbClr val="222222"/>
                </a:solidFill>
                <a:effectLst/>
              </a:rPr>
            </a:br>
            <a:endParaRPr lang="en-US" sz="1600" b="0" i="0" dirty="0">
              <a:solidFill>
                <a:srgbClr val="222222"/>
              </a:solidFill>
              <a:effectLst/>
            </a:endParaRPr>
          </a:p>
          <a:p>
            <a:r>
              <a:rPr lang="en-US" sz="1600" b="0" i="0" dirty="0">
                <a:solidFill>
                  <a:srgbClr val="222222"/>
                </a:solidFill>
                <a:effectLst/>
              </a:rPr>
              <a:t>Soon after, a TMA moved into place protecting the collision scene was also hit. </a:t>
            </a:r>
            <a:br>
              <a:rPr lang="en-US" sz="1600" b="0" i="0" dirty="0">
                <a:solidFill>
                  <a:srgbClr val="222222"/>
                </a:solidFill>
                <a:effectLst/>
              </a:rPr>
            </a:br>
            <a:endParaRPr lang="en-US" sz="1600" b="0" i="0" dirty="0">
              <a:solidFill>
                <a:srgbClr val="222222"/>
              </a:solidFill>
              <a:effectLst/>
            </a:endParaRPr>
          </a:p>
          <a:p>
            <a:r>
              <a:rPr lang="en-US" sz="1600" b="0" i="0" dirty="0">
                <a:solidFill>
                  <a:srgbClr val="222222"/>
                </a:solidFill>
                <a:effectLst/>
              </a:rPr>
              <a:t>A third vehicle then tried to cut through the scene to take the 56th street ramp and hit one of the cars involved in the first crash.</a:t>
            </a:r>
            <a:endParaRPr lang="en-US" sz="1600" dirty="0"/>
          </a:p>
        </p:txBody>
      </p:sp>
      <p:pic>
        <p:nvPicPr>
          <p:cNvPr id="10" name="Picture 2" descr="A rise in nighttime work zone crashes – like this one recently on I-5 in Tacoma – means we’re making some safety adjustments to help keep our workers and drivers safe.">
            <a:extLst>
              <a:ext uri="{FF2B5EF4-FFF2-40B4-BE49-F238E27FC236}">
                <a16:creationId xmlns:a16="http://schemas.microsoft.com/office/drawing/2014/main" id="{3DCDE029-7A33-1BE8-2126-6B5FC1626AB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893819" y="1260181"/>
            <a:ext cx="5138635" cy="38539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AB8F5A1-5F8E-930E-57AD-3433471D4FA8}"/>
              </a:ext>
            </a:extLst>
          </p:cNvPr>
          <p:cNvSpPr txBox="1"/>
          <p:nvPr/>
        </p:nvSpPr>
        <p:spPr>
          <a:xfrm>
            <a:off x="3893819" y="5388017"/>
            <a:ext cx="5326381" cy="830997"/>
          </a:xfrm>
          <a:prstGeom prst="rect">
            <a:avLst/>
          </a:prstGeom>
          <a:noFill/>
        </p:spPr>
        <p:txBody>
          <a:bodyPr wrap="square">
            <a:spAutoFit/>
          </a:bodyPr>
          <a:lstStyle/>
          <a:p>
            <a:r>
              <a:rPr lang="en-US" sz="1600" dirty="0">
                <a:hlinkClick r:id="rId4"/>
              </a:rPr>
              <a:t>The WSDOT Blog - Washington State Department of Transportation: Increase in work zone crashes leads to safety adjustments to protect workers, drivers</a:t>
            </a:r>
            <a:endParaRPr lang="en-US" sz="1600" dirty="0"/>
          </a:p>
        </p:txBody>
      </p:sp>
    </p:spTree>
    <p:extLst>
      <p:ext uri="{BB962C8B-B14F-4D97-AF65-F5344CB8AC3E}">
        <p14:creationId xmlns:p14="http://schemas.microsoft.com/office/powerpoint/2010/main" val="332045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BAD6-CA03-3443-EB65-163B0457DDEA}"/>
              </a:ext>
            </a:extLst>
          </p:cNvPr>
          <p:cNvSpPr>
            <a:spLocks noGrp="1"/>
          </p:cNvSpPr>
          <p:nvPr>
            <p:ph type="title"/>
          </p:nvPr>
        </p:nvSpPr>
        <p:spPr/>
        <p:txBody>
          <a:bodyPr/>
          <a:lstStyle/>
          <a:p>
            <a:r>
              <a:rPr lang="en-US" sz="3200" dirty="0"/>
              <a:t>WA work zone crashes by the numbers</a:t>
            </a:r>
          </a:p>
        </p:txBody>
      </p:sp>
      <p:sp>
        <p:nvSpPr>
          <p:cNvPr id="3" name="Content Placeholder 2">
            <a:extLst>
              <a:ext uri="{FF2B5EF4-FFF2-40B4-BE49-F238E27FC236}">
                <a16:creationId xmlns:a16="http://schemas.microsoft.com/office/drawing/2014/main" id="{09522413-70B8-D284-1B8B-5E3D19034A35}"/>
              </a:ext>
            </a:extLst>
          </p:cNvPr>
          <p:cNvSpPr>
            <a:spLocks noGrp="1"/>
          </p:cNvSpPr>
          <p:nvPr>
            <p:ph sz="half" idx="1"/>
          </p:nvPr>
        </p:nvSpPr>
        <p:spPr>
          <a:xfrm>
            <a:off x="457200" y="1600200"/>
            <a:ext cx="4937760" cy="4525963"/>
          </a:xfrm>
        </p:spPr>
        <p:txBody>
          <a:bodyPr>
            <a:noAutofit/>
          </a:bodyPr>
          <a:lstStyle/>
          <a:p>
            <a:pP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2021 work zone collisions resulted in:</a:t>
            </a:r>
          </a:p>
          <a:p>
            <a:pPr lvl="2" indent="-342900">
              <a:spcBef>
                <a:spcPts val="0"/>
              </a:spcBef>
              <a:spcAft>
                <a:spcPts val="0"/>
              </a:spcAft>
              <a:buFont typeface="Courier New" panose="02070309020205020404" pitchFamily="49" charset="0"/>
              <a:buChar char="o"/>
            </a:pP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5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fatalities</a:t>
            </a:r>
          </a:p>
          <a:p>
            <a:pPr lvl="2" indent="-342900">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 serious injuries</a:t>
            </a:r>
          </a:p>
          <a:p>
            <a:pPr lvl="2" indent="-342900">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283 minor injuries</a:t>
            </a:r>
          </a:p>
          <a:p>
            <a:pPr lvl="2" indent="-342900">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916 incidents of property damage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hangingPunct="0">
              <a:spcBef>
                <a:spcPts val="0"/>
              </a:spcBef>
              <a:spcAft>
                <a:spcPts val="0"/>
              </a:spcAft>
              <a:buFont typeface="Symbol" panose="05050102010706020507" pitchFamily="18" charset="2"/>
              <a:buChar char=""/>
            </a:pPr>
            <a:endParaRPr lang="en-US"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a:t>
            </a: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2022 (through mid-August)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have been:</a:t>
            </a:r>
          </a:p>
          <a:p>
            <a:pPr lvl="2" indent="-342900">
              <a:spcBef>
                <a:spcPts val="0"/>
              </a:spcBef>
              <a:spcAft>
                <a:spcPts val="0"/>
              </a:spcAft>
              <a:buFont typeface="Courier New" panose="02070309020205020404" pitchFamily="49" charset="0"/>
              <a:buChar char="o"/>
            </a:pP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4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fatalities</a:t>
            </a:r>
          </a:p>
          <a:p>
            <a:pPr lvl="2" indent="-342900">
              <a:spcBef>
                <a:spcPts val="0"/>
              </a:spcBef>
              <a:spcAft>
                <a:spcPts val="0"/>
              </a:spcAft>
              <a:buFont typeface="Courier New" panose="02070309020205020404" pitchFamily="49" charset="0"/>
              <a:buChar char="o"/>
            </a:pP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6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serious injury collisions </a:t>
            </a:r>
            <a:endParaRPr lang="en-US" sz="1800" dirty="0"/>
          </a:p>
          <a:p>
            <a:endParaRPr lang="en-US" sz="1200" dirty="0"/>
          </a:p>
          <a:p>
            <a:r>
              <a:rPr lang="en-US" sz="1800" dirty="0"/>
              <a:t>Washington 10-year work average</a:t>
            </a:r>
          </a:p>
          <a:p>
            <a:pPr lvl="2">
              <a:buFont typeface="Courier New" panose="02070309020205020404" pitchFamily="49" charset="0"/>
              <a:buChar char="o"/>
            </a:pPr>
            <a:r>
              <a:rPr lang="en-US" sz="1800" dirty="0"/>
              <a:t>626 work zone injuries a year</a:t>
            </a:r>
            <a:endPar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endPar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endPar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US" sz="1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i="1" dirty="0">
                <a:solidFill>
                  <a:srgbClr val="000000"/>
                </a:solidFill>
                <a:latin typeface="Arial" panose="020B0604020202020204" pitchFamily="34" charset="0"/>
                <a:ea typeface="Calibri" panose="020F0502020204030204" pitchFamily="34" charset="0"/>
                <a:cs typeface="Times New Roman" panose="02020603050405020304" pitchFamily="18" charset="0"/>
              </a:rPr>
              <a:t>Deaths and fatalities stats include roadway workers and travelers</a:t>
            </a:r>
            <a:endParaRPr lang="en-US"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lvl="2">
              <a:buFont typeface="Courier New" panose="02070309020205020404" pitchFamily="49" charset="0"/>
              <a:buChar char="o"/>
            </a:pPr>
            <a:endParaRPr lang="en-US" sz="1800" dirty="0"/>
          </a:p>
        </p:txBody>
      </p:sp>
      <p:sp>
        <p:nvSpPr>
          <p:cNvPr id="5" name="Slide Number Placeholder 4">
            <a:extLst>
              <a:ext uri="{FF2B5EF4-FFF2-40B4-BE49-F238E27FC236}">
                <a16:creationId xmlns:a16="http://schemas.microsoft.com/office/drawing/2014/main" id="{61146078-4C69-1041-7A45-020F80F06ED4}"/>
              </a:ext>
            </a:extLst>
          </p:cNvPr>
          <p:cNvSpPr>
            <a:spLocks noGrp="1"/>
          </p:cNvSpPr>
          <p:nvPr>
            <p:ph type="sldNum" sz="quarter" idx="12"/>
          </p:nvPr>
        </p:nvSpPr>
        <p:spPr/>
        <p:txBody>
          <a:bodyPr/>
          <a:lstStyle/>
          <a:p>
            <a:pPr>
              <a:defRPr/>
            </a:pPr>
            <a:fld id="{07A1B390-8C00-49C7-BEED-470B249615B6}" type="slidenum">
              <a:rPr lang="en-US" smtClean="0"/>
              <a:pPr>
                <a:defRPr/>
              </a:pPr>
              <a:t>5</a:t>
            </a:fld>
            <a:endParaRPr lang="en-US" dirty="0"/>
          </a:p>
        </p:txBody>
      </p:sp>
      <p:pic>
        <p:nvPicPr>
          <p:cNvPr id="11" name="Content Placeholder 10">
            <a:extLst>
              <a:ext uri="{FF2B5EF4-FFF2-40B4-BE49-F238E27FC236}">
                <a16:creationId xmlns:a16="http://schemas.microsoft.com/office/drawing/2014/main" id="{7A1B430F-3304-B44A-20D4-10733D74C1F0}"/>
              </a:ext>
            </a:extLst>
          </p:cNvPr>
          <p:cNvPicPr>
            <a:picLocks noGrp="1" noChangeAspect="1"/>
          </p:cNvPicPr>
          <p:nvPr>
            <p:ph sz="half" idx="2"/>
          </p:nvPr>
        </p:nvPicPr>
        <p:blipFill>
          <a:blip r:embed="rId3"/>
          <a:stretch>
            <a:fillRect/>
          </a:stretch>
        </p:blipFill>
        <p:spPr>
          <a:xfrm>
            <a:off x="5702617" y="1539645"/>
            <a:ext cx="2615565" cy="4647072"/>
          </a:xfrm>
        </p:spPr>
      </p:pic>
    </p:spTree>
    <p:extLst>
      <p:ext uri="{BB962C8B-B14F-4D97-AF65-F5344CB8AC3E}">
        <p14:creationId xmlns:p14="http://schemas.microsoft.com/office/powerpoint/2010/main" val="332096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A73E-26B3-A115-7302-5953AAE28A03}"/>
              </a:ext>
            </a:extLst>
          </p:cNvPr>
          <p:cNvSpPr>
            <a:spLocks noGrp="1"/>
          </p:cNvSpPr>
          <p:nvPr>
            <p:ph type="title"/>
          </p:nvPr>
        </p:nvSpPr>
        <p:spPr/>
        <p:txBody>
          <a:bodyPr/>
          <a:lstStyle/>
          <a:p>
            <a:r>
              <a:rPr lang="en-US" dirty="0"/>
              <a:t>Moving in the wrong direction</a:t>
            </a:r>
            <a:br>
              <a:rPr lang="en-US" dirty="0"/>
            </a:br>
            <a:r>
              <a:rPr lang="en-US" sz="2400" dirty="0">
                <a:solidFill>
                  <a:schemeClr val="tx1">
                    <a:lumMod val="65000"/>
                    <a:lumOff val="35000"/>
                  </a:schemeClr>
                </a:solidFill>
              </a:rPr>
              <a:t>WA state fatal and serious injury crash stats</a:t>
            </a:r>
          </a:p>
        </p:txBody>
      </p:sp>
      <p:pic>
        <p:nvPicPr>
          <p:cNvPr id="4" name="Content Placeholder 3" descr="Chart, bar chart&#10;&#10;Description automatically generated with medium confidence">
            <a:extLst>
              <a:ext uri="{FF2B5EF4-FFF2-40B4-BE49-F238E27FC236}">
                <a16:creationId xmlns:a16="http://schemas.microsoft.com/office/drawing/2014/main" id="{6627445D-08CD-5663-1C43-B1828B2B148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1764" y="2011136"/>
            <a:ext cx="8660472" cy="3410857"/>
          </a:xfrm>
        </p:spPr>
      </p:pic>
      <p:sp>
        <p:nvSpPr>
          <p:cNvPr id="5" name="Slide Number Placeholder 4">
            <a:extLst>
              <a:ext uri="{FF2B5EF4-FFF2-40B4-BE49-F238E27FC236}">
                <a16:creationId xmlns:a16="http://schemas.microsoft.com/office/drawing/2014/main" id="{B0029480-B552-18BA-1212-881B6A585F53}"/>
              </a:ext>
            </a:extLst>
          </p:cNvPr>
          <p:cNvSpPr>
            <a:spLocks noGrp="1"/>
          </p:cNvSpPr>
          <p:nvPr>
            <p:ph type="sldNum" sz="quarter" idx="12"/>
          </p:nvPr>
        </p:nvSpPr>
        <p:spPr/>
        <p:txBody>
          <a:bodyPr/>
          <a:lstStyle/>
          <a:p>
            <a:pPr>
              <a:defRPr/>
            </a:pPr>
            <a:fld id="{07A1B390-8C00-49C7-BEED-470B249615B6}" type="slidenum">
              <a:rPr lang="en-US" smtClean="0"/>
              <a:pPr>
                <a:defRPr/>
              </a:pPr>
              <a:t>6</a:t>
            </a:fld>
            <a:endParaRPr lang="en-US" dirty="0"/>
          </a:p>
        </p:txBody>
      </p:sp>
    </p:spTree>
    <p:extLst>
      <p:ext uri="{BB962C8B-B14F-4D97-AF65-F5344CB8AC3E}">
        <p14:creationId xmlns:p14="http://schemas.microsoft.com/office/powerpoint/2010/main" val="274840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4DD8FC-0C4A-FA6E-564A-D1BA080373FD}"/>
              </a:ext>
            </a:extLst>
          </p:cNvPr>
          <p:cNvSpPr>
            <a:spLocks noGrp="1"/>
          </p:cNvSpPr>
          <p:nvPr>
            <p:ph type="title"/>
          </p:nvPr>
        </p:nvSpPr>
        <p:spPr/>
        <p:txBody>
          <a:bodyPr/>
          <a:lstStyle/>
          <a:p>
            <a:r>
              <a:rPr lang="en-US" dirty="0"/>
              <a:t>The challenge</a:t>
            </a:r>
          </a:p>
        </p:txBody>
      </p:sp>
      <p:sp>
        <p:nvSpPr>
          <p:cNvPr id="4" name="Slide Number Placeholder 3">
            <a:extLst>
              <a:ext uri="{FF2B5EF4-FFF2-40B4-BE49-F238E27FC236}">
                <a16:creationId xmlns:a16="http://schemas.microsoft.com/office/drawing/2014/main" id="{53C46170-9247-1250-1FA8-7184FEFC7ED1}"/>
              </a:ext>
            </a:extLst>
          </p:cNvPr>
          <p:cNvSpPr>
            <a:spLocks noGrp="1"/>
          </p:cNvSpPr>
          <p:nvPr>
            <p:ph type="sldNum" sz="quarter" idx="12"/>
          </p:nvPr>
        </p:nvSpPr>
        <p:spPr/>
        <p:txBody>
          <a:bodyPr/>
          <a:lstStyle/>
          <a:p>
            <a:fld id="{F1459671-F946-4426-833B-CF426DE406E9}" type="slidenum">
              <a:rPr lang="en-US" smtClean="0"/>
              <a:t>7</a:t>
            </a:fld>
            <a:endParaRPr lang="en-US"/>
          </a:p>
        </p:txBody>
      </p:sp>
      <p:sp>
        <p:nvSpPr>
          <p:cNvPr id="7" name="object 3">
            <a:extLst>
              <a:ext uri="{FF2B5EF4-FFF2-40B4-BE49-F238E27FC236}">
                <a16:creationId xmlns:a16="http://schemas.microsoft.com/office/drawing/2014/main" id="{58F80C26-96A7-116F-CEDE-2B2DBB94D4B3}"/>
              </a:ext>
            </a:extLst>
          </p:cNvPr>
          <p:cNvSpPr txBox="1">
            <a:spLocks noGrp="1"/>
          </p:cNvSpPr>
          <p:nvPr>
            <p:ph idx="1"/>
          </p:nvPr>
        </p:nvSpPr>
        <p:spPr>
          <a:xfrm>
            <a:off x="457200" y="1206008"/>
            <a:ext cx="8229600" cy="2425023"/>
          </a:xfrm>
          <a:prstGeom prst="rect">
            <a:avLst/>
          </a:prstGeom>
        </p:spPr>
        <p:txBody>
          <a:bodyPr vert="horz" wrap="square" lIns="0" tIns="64770" rIns="0" bIns="0" rtlCol="0">
            <a:spAutoFit/>
          </a:bodyPr>
          <a:lstStyle/>
          <a:p>
            <a:pPr marL="352425" defTabSz="685800" fontAlgn="auto">
              <a:spcBef>
                <a:spcPts val="510"/>
              </a:spcBef>
              <a:spcAft>
                <a:spcPts val="0"/>
              </a:spcAft>
              <a:tabLst>
                <a:tab pos="266224" algn="l"/>
                <a:tab pos="266700" algn="l"/>
              </a:tabLst>
              <a:defRPr/>
            </a:pPr>
            <a:r>
              <a:rPr lang="en-US" sz="2000" dirty="0">
                <a:solidFill>
                  <a:prstClr val="black"/>
                </a:solidFill>
                <a:cs typeface="Arial"/>
              </a:rPr>
              <a:t>Recent changes in driver</a:t>
            </a:r>
            <a:r>
              <a:rPr lang="en-US" sz="2000" spc="-15" dirty="0">
                <a:solidFill>
                  <a:prstClr val="black"/>
                </a:solidFill>
                <a:cs typeface="Arial"/>
              </a:rPr>
              <a:t> b</a:t>
            </a:r>
            <a:r>
              <a:rPr lang="en-US" sz="2000" dirty="0">
                <a:solidFill>
                  <a:prstClr val="black"/>
                </a:solidFill>
                <a:cs typeface="Arial"/>
              </a:rPr>
              <a:t>ehavior</a:t>
            </a:r>
            <a:r>
              <a:rPr lang="en-US" sz="2000" spc="4" dirty="0">
                <a:solidFill>
                  <a:prstClr val="black"/>
                </a:solidFill>
                <a:cs typeface="Arial"/>
              </a:rPr>
              <a:t> and increasing crash trends are at odds with Worker Safety goals</a:t>
            </a:r>
            <a:endParaRPr lang="en-US" sz="2000" dirty="0">
              <a:solidFill>
                <a:prstClr val="black"/>
              </a:solidFill>
              <a:cs typeface="Arial"/>
            </a:endParaRPr>
          </a:p>
          <a:p>
            <a:pPr marL="352425" marR="3810" defTabSz="685800" fontAlgn="auto">
              <a:spcBef>
                <a:spcPts val="435"/>
              </a:spcBef>
              <a:spcAft>
                <a:spcPts val="0"/>
              </a:spcAft>
              <a:tabLst>
                <a:tab pos="266224" algn="l"/>
                <a:tab pos="266700" algn="l"/>
              </a:tabLst>
              <a:defRPr/>
            </a:pPr>
            <a:r>
              <a:rPr lang="en-US" sz="2000" dirty="0">
                <a:solidFill>
                  <a:prstClr val="black"/>
                </a:solidFill>
                <a:cs typeface="Arial"/>
              </a:rPr>
              <a:t>We MUST adjust our strategy to protect everyone working in the field</a:t>
            </a:r>
          </a:p>
          <a:p>
            <a:pPr marL="352425" marR="3810" defTabSz="685800" fontAlgn="auto">
              <a:spcBef>
                <a:spcPts val="435"/>
              </a:spcBef>
              <a:spcAft>
                <a:spcPts val="0"/>
              </a:spcAft>
              <a:tabLst>
                <a:tab pos="266224" algn="l"/>
                <a:tab pos="266700" algn="l"/>
              </a:tabLst>
              <a:defRPr/>
            </a:pPr>
            <a:r>
              <a:rPr lang="en-US" sz="2000" dirty="0">
                <a:solidFill>
                  <a:prstClr val="black"/>
                </a:solidFill>
                <a:cs typeface="Arial"/>
              </a:rPr>
              <a:t>Applies to all field work; Construction, Maintenance, Field Exploration</a:t>
            </a:r>
            <a:endParaRPr lang="en-US" sz="2000" spc="-19" dirty="0">
              <a:solidFill>
                <a:prstClr val="black"/>
              </a:solidFill>
              <a:cs typeface="Arial"/>
            </a:endParaRPr>
          </a:p>
          <a:p>
            <a:pPr marL="352425" defTabSz="685800" fontAlgn="auto">
              <a:spcBef>
                <a:spcPts val="431"/>
              </a:spcBef>
              <a:spcAft>
                <a:spcPts val="0"/>
              </a:spcAft>
              <a:tabLst>
                <a:tab pos="266224" algn="l"/>
                <a:tab pos="266700" algn="l"/>
              </a:tabLst>
              <a:defRPr/>
            </a:pPr>
            <a:r>
              <a:rPr lang="en-US" sz="2000" spc="-19" dirty="0">
                <a:solidFill>
                  <a:prstClr val="black"/>
                </a:solidFill>
                <a:cs typeface="Arial"/>
              </a:rPr>
              <a:t>Lots of newer people in key positions; huge delivery demands</a:t>
            </a:r>
          </a:p>
          <a:p>
            <a:pPr marL="352425" defTabSz="685800" fontAlgn="auto">
              <a:spcBef>
                <a:spcPts val="431"/>
              </a:spcBef>
              <a:spcAft>
                <a:spcPts val="0"/>
              </a:spcAft>
              <a:tabLst>
                <a:tab pos="266224" algn="l"/>
                <a:tab pos="266700" algn="l"/>
              </a:tabLst>
              <a:defRPr/>
            </a:pPr>
            <a:r>
              <a:rPr lang="en-US" sz="2000" spc="-19" dirty="0">
                <a:solidFill>
                  <a:prstClr val="black"/>
                </a:solidFill>
                <a:cs typeface="Arial"/>
              </a:rPr>
              <a:t>Many of our stakeholders are demanding that we respond and adapt quickly</a:t>
            </a:r>
            <a:endParaRPr sz="2000" dirty="0">
              <a:solidFill>
                <a:prstClr val="black"/>
              </a:solidFill>
              <a:latin typeface="Arial"/>
              <a:cs typeface="Arial"/>
            </a:endParaRPr>
          </a:p>
        </p:txBody>
      </p:sp>
      <p:pic>
        <p:nvPicPr>
          <p:cNvPr id="10" name="Picture 9">
            <a:extLst>
              <a:ext uri="{FF2B5EF4-FFF2-40B4-BE49-F238E27FC236}">
                <a16:creationId xmlns:a16="http://schemas.microsoft.com/office/drawing/2014/main" id="{0D5646E8-4207-98F2-C5A3-3990A800D63D}"/>
              </a:ext>
            </a:extLst>
          </p:cNvPr>
          <p:cNvPicPr>
            <a:picLocks noChangeAspect="1"/>
          </p:cNvPicPr>
          <p:nvPr/>
        </p:nvPicPr>
        <p:blipFill>
          <a:blip r:embed="rId3"/>
          <a:stretch>
            <a:fillRect/>
          </a:stretch>
        </p:blipFill>
        <p:spPr>
          <a:xfrm>
            <a:off x="32613" y="4203166"/>
            <a:ext cx="9078773" cy="1717574"/>
          </a:xfrm>
          <a:prstGeom prst="rect">
            <a:avLst/>
          </a:prstGeom>
        </p:spPr>
      </p:pic>
    </p:spTree>
    <p:extLst>
      <p:ext uri="{BB962C8B-B14F-4D97-AF65-F5344CB8AC3E}">
        <p14:creationId xmlns:p14="http://schemas.microsoft.com/office/powerpoint/2010/main" val="2029987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E1849-CD6C-E9A7-CB0A-888995C00238}"/>
              </a:ext>
            </a:extLst>
          </p:cNvPr>
          <p:cNvSpPr>
            <a:spLocks noGrp="1"/>
          </p:cNvSpPr>
          <p:nvPr>
            <p:ph type="title"/>
          </p:nvPr>
        </p:nvSpPr>
        <p:spPr/>
        <p:txBody>
          <a:bodyPr/>
          <a:lstStyle/>
          <a:p>
            <a:r>
              <a:rPr lang="en-US" dirty="0"/>
              <a:t>The impact triangle</a:t>
            </a:r>
          </a:p>
        </p:txBody>
      </p:sp>
      <p:pic>
        <p:nvPicPr>
          <p:cNvPr id="8" name="Content Placeholder 7">
            <a:extLst>
              <a:ext uri="{FF2B5EF4-FFF2-40B4-BE49-F238E27FC236}">
                <a16:creationId xmlns:a16="http://schemas.microsoft.com/office/drawing/2014/main" id="{054807ED-E801-C37E-D88A-D0E441C7CB6C}"/>
              </a:ext>
            </a:extLst>
          </p:cNvPr>
          <p:cNvPicPr>
            <a:picLocks noGrp="1" noChangeAspect="1"/>
          </p:cNvPicPr>
          <p:nvPr>
            <p:ph idx="1"/>
          </p:nvPr>
        </p:nvPicPr>
        <p:blipFill>
          <a:blip r:embed="rId3"/>
          <a:stretch>
            <a:fillRect/>
          </a:stretch>
        </p:blipFill>
        <p:spPr>
          <a:xfrm>
            <a:off x="457200" y="1417638"/>
            <a:ext cx="7835013" cy="4652418"/>
          </a:xfrm>
        </p:spPr>
      </p:pic>
      <p:sp>
        <p:nvSpPr>
          <p:cNvPr id="4" name="Slide Number Placeholder 3">
            <a:extLst>
              <a:ext uri="{FF2B5EF4-FFF2-40B4-BE49-F238E27FC236}">
                <a16:creationId xmlns:a16="http://schemas.microsoft.com/office/drawing/2014/main" id="{9923A127-3733-9F30-2D4F-9870FAB28C4D}"/>
              </a:ext>
            </a:extLst>
          </p:cNvPr>
          <p:cNvSpPr>
            <a:spLocks noGrp="1"/>
          </p:cNvSpPr>
          <p:nvPr>
            <p:ph type="sldNum" sz="quarter" idx="12"/>
          </p:nvPr>
        </p:nvSpPr>
        <p:spPr/>
        <p:txBody>
          <a:bodyPr/>
          <a:lstStyle/>
          <a:p>
            <a:fld id="{F1459671-F946-4426-833B-CF426DE406E9}" type="slidenum">
              <a:rPr lang="en-US" smtClean="0"/>
              <a:t>8</a:t>
            </a:fld>
            <a:endParaRPr lang="en-US"/>
          </a:p>
        </p:txBody>
      </p:sp>
    </p:spTree>
    <p:extLst>
      <p:ext uri="{BB962C8B-B14F-4D97-AF65-F5344CB8AC3E}">
        <p14:creationId xmlns:p14="http://schemas.microsoft.com/office/powerpoint/2010/main" val="3635994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161527-75DC-C07A-186F-951B5E78B37E}"/>
              </a:ext>
            </a:extLst>
          </p:cNvPr>
          <p:cNvSpPr>
            <a:spLocks noGrp="1"/>
          </p:cNvSpPr>
          <p:nvPr>
            <p:ph type="title"/>
          </p:nvPr>
        </p:nvSpPr>
        <p:spPr/>
        <p:txBody>
          <a:bodyPr/>
          <a:lstStyle/>
          <a:p>
            <a:r>
              <a:rPr lang="en-US" dirty="0"/>
              <a:t>July 11, 2022 Safety Reset</a:t>
            </a:r>
          </a:p>
        </p:txBody>
      </p:sp>
      <p:sp>
        <p:nvSpPr>
          <p:cNvPr id="4" name="Slide Number Placeholder 3">
            <a:extLst>
              <a:ext uri="{FF2B5EF4-FFF2-40B4-BE49-F238E27FC236}">
                <a16:creationId xmlns:a16="http://schemas.microsoft.com/office/drawing/2014/main" id="{8541CDAB-B8FA-23E4-8A2E-3E56AF63CD48}"/>
              </a:ext>
            </a:extLst>
          </p:cNvPr>
          <p:cNvSpPr>
            <a:spLocks noGrp="1"/>
          </p:cNvSpPr>
          <p:nvPr>
            <p:ph type="sldNum" sz="quarter" idx="12"/>
          </p:nvPr>
        </p:nvSpPr>
        <p:spPr/>
        <p:txBody>
          <a:bodyPr/>
          <a:lstStyle/>
          <a:p>
            <a:fld id="{F1459671-F946-4426-833B-CF426DE406E9}" type="slidenum">
              <a:rPr lang="en-US" smtClean="0"/>
              <a:t>9</a:t>
            </a:fld>
            <a:endParaRPr lang="en-US"/>
          </a:p>
        </p:txBody>
      </p:sp>
      <p:pic>
        <p:nvPicPr>
          <p:cNvPr id="7" name="Content Placeholder 6">
            <a:extLst>
              <a:ext uri="{FF2B5EF4-FFF2-40B4-BE49-F238E27FC236}">
                <a16:creationId xmlns:a16="http://schemas.microsoft.com/office/drawing/2014/main" id="{0ED456F0-C59E-148B-1775-A624CDA42507}"/>
              </a:ext>
            </a:extLst>
          </p:cNvPr>
          <p:cNvPicPr>
            <a:picLocks noGrp="1" noChangeAspect="1"/>
          </p:cNvPicPr>
          <p:nvPr>
            <p:ph idx="1"/>
          </p:nvPr>
        </p:nvPicPr>
        <p:blipFill>
          <a:blip r:embed="rId3"/>
          <a:stretch>
            <a:fillRect/>
          </a:stretch>
        </p:blipFill>
        <p:spPr>
          <a:xfrm>
            <a:off x="3994476" y="1906587"/>
            <a:ext cx="3172133" cy="2048669"/>
          </a:xfrm>
          <a:prstGeom prst="rect">
            <a:avLst/>
          </a:prstGeom>
        </p:spPr>
      </p:pic>
      <p:sp>
        <p:nvSpPr>
          <p:cNvPr id="8" name="Arrow: Right 7">
            <a:extLst>
              <a:ext uri="{FF2B5EF4-FFF2-40B4-BE49-F238E27FC236}">
                <a16:creationId xmlns:a16="http://schemas.microsoft.com/office/drawing/2014/main" id="{EB9E1620-BC85-D37F-187C-95398BDCF303}"/>
              </a:ext>
            </a:extLst>
          </p:cNvPr>
          <p:cNvSpPr/>
          <p:nvPr/>
        </p:nvSpPr>
        <p:spPr>
          <a:xfrm>
            <a:off x="4572000" y="1961514"/>
            <a:ext cx="550453" cy="38578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pic>
        <p:nvPicPr>
          <p:cNvPr id="9" name="Picture 8">
            <a:extLst>
              <a:ext uri="{FF2B5EF4-FFF2-40B4-BE49-F238E27FC236}">
                <a16:creationId xmlns:a16="http://schemas.microsoft.com/office/drawing/2014/main" id="{15EC8A15-63EB-E819-C65E-7604F7F23600}"/>
              </a:ext>
            </a:extLst>
          </p:cNvPr>
          <p:cNvPicPr>
            <a:picLocks noChangeAspect="1"/>
          </p:cNvPicPr>
          <p:nvPr/>
        </p:nvPicPr>
        <p:blipFill>
          <a:blip r:embed="rId4"/>
          <a:stretch>
            <a:fillRect/>
          </a:stretch>
        </p:blipFill>
        <p:spPr>
          <a:xfrm>
            <a:off x="145814" y="1682936"/>
            <a:ext cx="3100212" cy="1752694"/>
          </a:xfrm>
          <a:prstGeom prst="rect">
            <a:avLst/>
          </a:prstGeom>
        </p:spPr>
      </p:pic>
      <p:pic>
        <p:nvPicPr>
          <p:cNvPr id="10" name="Picture 9">
            <a:extLst>
              <a:ext uri="{FF2B5EF4-FFF2-40B4-BE49-F238E27FC236}">
                <a16:creationId xmlns:a16="http://schemas.microsoft.com/office/drawing/2014/main" id="{2AFF83E7-6B94-1451-335D-60C9CC85809F}"/>
              </a:ext>
            </a:extLst>
          </p:cNvPr>
          <p:cNvPicPr>
            <a:picLocks noChangeAspect="1"/>
          </p:cNvPicPr>
          <p:nvPr/>
        </p:nvPicPr>
        <p:blipFill>
          <a:blip r:embed="rId5"/>
          <a:stretch>
            <a:fillRect/>
          </a:stretch>
        </p:blipFill>
        <p:spPr>
          <a:xfrm>
            <a:off x="145814" y="3551819"/>
            <a:ext cx="2792927" cy="1570676"/>
          </a:xfrm>
          <a:prstGeom prst="rect">
            <a:avLst/>
          </a:prstGeom>
        </p:spPr>
      </p:pic>
      <p:pic>
        <p:nvPicPr>
          <p:cNvPr id="11" name="Picture 10">
            <a:extLst>
              <a:ext uri="{FF2B5EF4-FFF2-40B4-BE49-F238E27FC236}">
                <a16:creationId xmlns:a16="http://schemas.microsoft.com/office/drawing/2014/main" id="{9F94F0B2-5DF0-FAAE-360D-D1FD13771861}"/>
              </a:ext>
            </a:extLst>
          </p:cNvPr>
          <p:cNvPicPr>
            <a:picLocks noChangeAspect="1"/>
          </p:cNvPicPr>
          <p:nvPr/>
        </p:nvPicPr>
        <p:blipFill>
          <a:blip r:embed="rId6"/>
          <a:stretch>
            <a:fillRect/>
          </a:stretch>
        </p:blipFill>
        <p:spPr>
          <a:xfrm>
            <a:off x="3034368" y="4797561"/>
            <a:ext cx="2975949" cy="1684610"/>
          </a:xfrm>
          <a:prstGeom prst="rect">
            <a:avLst/>
          </a:prstGeom>
        </p:spPr>
      </p:pic>
      <p:pic>
        <p:nvPicPr>
          <p:cNvPr id="12" name="Picture 11">
            <a:extLst>
              <a:ext uri="{FF2B5EF4-FFF2-40B4-BE49-F238E27FC236}">
                <a16:creationId xmlns:a16="http://schemas.microsoft.com/office/drawing/2014/main" id="{1E8F372A-E056-B9F4-5528-3CEA495AD49E}"/>
              </a:ext>
            </a:extLst>
          </p:cNvPr>
          <p:cNvPicPr>
            <a:picLocks noChangeAspect="1"/>
          </p:cNvPicPr>
          <p:nvPr/>
        </p:nvPicPr>
        <p:blipFill>
          <a:blip r:embed="rId7"/>
          <a:stretch>
            <a:fillRect/>
          </a:stretch>
        </p:blipFill>
        <p:spPr>
          <a:xfrm>
            <a:off x="6057046" y="4035266"/>
            <a:ext cx="3002100" cy="1684611"/>
          </a:xfrm>
          <a:prstGeom prst="rect">
            <a:avLst/>
          </a:prstGeom>
        </p:spPr>
      </p:pic>
    </p:spTree>
    <p:extLst>
      <p:ext uri="{BB962C8B-B14F-4D97-AF65-F5344CB8AC3E}">
        <p14:creationId xmlns:p14="http://schemas.microsoft.com/office/powerpoint/2010/main" val="19203844"/>
      </p:ext>
    </p:extLst>
  </p:cSld>
  <p:clrMapOvr>
    <a:masterClrMapping/>
  </p:clrMapOvr>
</p:sld>
</file>

<file path=ppt/theme/theme1.xml><?xml version="1.0" encoding="utf-8"?>
<a:theme xmlns:a="http://schemas.openxmlformats.org/drawingml/2006/main" name="WSDOT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SDOT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WSDOT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WSDOT_LEG_PPT_TEMPLATE_June2016</Template>
  <TotalTime>7985</TotalTime>
  <Words>2396</Words>
  <Application>Microsoft Office PowerPoint</Application>
  <PresentationFormat>On-screen Show (4:3)</PresentationFormat>
  <Paragraphs>346</Paragraphs>
  <Slides>27</Slides>
  <Notes>25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Arial</vt:lpstr>
      <vt:lpstr>Arial Black</vt:lpstr>
      <vt:lpstr>Calibri</vt:lpstr>
      <vt:lpstr>Courier New</vt:lpstr>
      <vt:lpstr>Lato</vt:lpstr>
      <vt:lpstr>Symbol</vt:lpstr>
      <vt:lpstr>Wingdings</vt:lpstr>
      <vt:lpstr>WSDOT_PPT_TEMPLATE</vt:lpstr>
      <vt:lpstr>WSDOT CONTENT SLIDES</vt:lpstr>
      <vt:lpstr>1_WSDOT_PPT_TEMPLATE</vt:lpstr>
      <vt:lpstr>PowerPoint Presentation</vt:lpstr>
      <vt:lpstr>Work zones are getting more dangerous</vt:lpstr>
      <vt:lpstr>Work zones are getting more dangerous</vt:lpstr>
      <vt:lpstr>Work zones are getting more dangerous</vt:lpstr>
      <vt:lpstr>WA work zone crashes by the numbers</vt:lpstr>
      <vt:lpstr>Moving in the wrong direction WA state fatal and serious injury crash stats</vt:lpstr>
      <vt:lpstr>The challenge</vt:lpstr>
      <vt:lpstr>The impact triangle</vt:lpstr>
      <vt:lpstr>July 11, 2022 Safety Reset</vt:lpstr>
      <vt:lpstr>Actions we have taken</vt:lpstr>
      <vt:lpstr>What does a Safety Reset look like?</vt:lpstr>
      <vt:lpstr>1. Real-time information to motorists</vt:lpstr>
      <vt:lpstr>2. Utilizing smart work zone technology</vt:lpstr>
      <vt:lpstr>3. Speed limit reductions in work zones</vt:lpstr>
      <vt:lpstr>4. Work zone safety contingency</vt:lpstr>
      <vt:lpstr>5. Design-build contracts and work zone strategies </vt:lpstr>
      <vt:lpstr>6. Updating our work zone training</vt:lpstr>
      <vt:lpstr>7. Orange contrast marking pilot</vt:lpstr>
      <vt:lpstr>7. Orange contrast marking pilot</vt:lpstr>
      <vt:lpstr>PowerPoint Presentation</vt:lpstr>
      <vt:lpstr>8. USI group formed</vt:lpstr>
      <vt:lpstr>Work Zone Risk Reduction Committee </vt:lpstr>
      <vt:lpstr>9. Continued significant public outreach</vt:lpstr>
      <vt:lpstr>Ongoing public outreach and education</vt:lpstr>
      <vt:lpstr>10. Automated enforcement Speed safety camera systems</vt:lpstr>
      <vt:lpstr>April: Work Zone Awareness month</vt:lpstr>
      <vt:lpstr>Questions?</vt:lpstr>
    </vt:vector>
  </TitlesOfParts>
  <Company>WSDOT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Camden, Allison</dc:creator>
  <cp:lastModifiedBy>Sterrett, Shelli</cp:lastModifiedBy>
  <cp:revision>28</cp:revision>
  <cp:lastPrinted>2015-12-15T18:11:53Z</cp:lastPrinted>
  <dcterms:created xsi:type="dcterms:W3CDTF">2016-09-07T21:35:41Z</dcterms:created>
  <dcterms:modified xsi:type="dcterms:W3CDTF">2023-04-05T23:11:57Z</dcterms:modified>
</cp:coreProperties>
</file>