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83" r:id="rId5"/>
    <p:sldId id="1332" r:id="rId6"/>
    <p:sldId id="1359" r:id="rId7"/>
    <p:sldId id="1383" r:id="rId8"/>
    <p:sldId id="1384" r:id="rId9"/>
    <p:sldId id="1386" r:id="rId10"/>
    <p:sldId id="1385" r:id="rId11"/>
    <p:sldId id="1366" r:id="rId12"/>
    <p:sldId id="1367" r:id="rId13"/>
    <p:sldId id="1368" r:id="rId14"/>
    <p:sldId id="1369" r:id="rId15"/>
    <p:sldId id="1370" r:id="rId16"/>
    <p:sldId id="1372" r:id="rId17"/>
    <p:sldId id="1373" r:id="rId18"/>
    <p:sldId id="1374" r:id="rId19"/>
    <p:sldId id="1375" r:id="rId20"/>
    <p:sldId id="1376" r:id="rId21"/>
    <p:sldId id="1377" r:id="rId22"/>
    <p:sldId id="1378" r:id="rId23"/>
    <p:sldId id="1379" r:id="rId24"/>
    <p:sldId id="1380" r:id="rId25"/>
    <p:sldId id="1381" r:id="rId26"/>
    <p:sldId id="1387" r:id="rId27"/>
    <p:sldId id="1388" r:id="rId28"/>
    <p:sldId id="274" r:id="rId29"/>
    <p:sldId id="26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ey Creek" initials="AC" lastIdx="3" clrIdx="0">
    <p:extLst>
      <p:ext uri="{19B8F6BF-5375-455C-9EA6-DF929625EA0E}">
        <p15:presenceInfo xmlns:p15="http://schemas.microsoft.com/office/powerpoint/2012/main" userId="Athey Creek" providerId="None"/>
      </p:ext>
    </p:extLst>
  </p:cmAuthor>
  <p:cmAuthor id="2" name="White, Robert" initials="WR" lastIdx="1" clrIdx="1">
    <p:extLst>
      <p:ext uri="{19B8F6BF-5375-455C-9EA6-DF929625EA0E}">
        <p15:presenceInfo xmlns:p15="http://schemas.microsoft.com/office/powerpoint/2012/main" userId="S-1-5-21-724379486-421671535-398547282-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88032" autoAdjust="0"/>
  </p:normalViewPr>
  <p:slideViewPr>
    <p:cSldViewPr snapToGrid="0">
      <p:cViewPr varScale="1">
        <p:scale>
          <a:sx n="122" d="100"/>
          <a:sy n="122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5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AAAB7-118F-34B7-AE4A-697DCA92B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90831"/>
            <a:ext cx="70088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AASHTO Committee on System Management and Operations (CTSO)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Subcommittee</a:t>
            </a:r>
            <a:r>
              <a:rPr lang="en-US" sz="1100" dirty="0">
                <a:solidFill>
                  <a:srgbClr val="333399"/>
                </a:solidFill>
                <a:latin typeface="Arial"/>
              </a:rPr>
              <a:t> on Freight Operations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9A246-932F-C829-9EA5-6C770BEA72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5931" y="859631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b="1" dirty="0">
                <a:solidFill>
                  <a:srgbClr val="333399"/>
                </a:solidFill>
              </a:rPr>
              <a:t>WASHTO Committee on Highway Transport</a:t>
            </a:r>
            <a:br>
              <a:rPr lang="en-US" sz="1100" b="1" dirty="0">
                <a:solidFill>
                  <a:srgbClr val="333399"/>
                </a:solidFill>
              </a:rPr>
            </a:br>
            <a:r>
              <a:rPr lang="en-US" sz="1100" b="1" dirty="0">
                <a:solidFill>
                  <a:srgbClr val="333399"/>
                </a:solidFill>
              </a:rPr>
              <a:t>Denver, CO  October 31, 2023</a:t>
            </a: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1DC4C-B9BA-1C59-1151-C97518D54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04406" y="859631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1B5B-7A6D-433E-9FF9-3AF08C41F82A}" type="slidenum">
              <a:rPr lang="en-US" sz="110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0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A665AC-5CE3-45D4-9A7B-4409BE2E527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5B752D-2C47-4B15-910E-ABD736D7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&amp; Geno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Welcome everyone to today’s CTSO</a:t>
            </a:r>
            <a:r>
              <a:rPr lang="en-US" baseline="0" dirty="0"/>
              <a:t> Subcommittee on Freight Operations Meeting.  Our third meeting of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Speak to any additional opening remarks you would like cover.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66262EF-067A-4D0E-8677-46A4B76D510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502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EA6C4-744F-4275-9ADA-4469619F0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EA6C4-744F-4275-9ADA-4469619F0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B752D-2C47-4B15-910E-ABD736D775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topics on this slide will be led by Dave Huft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2656-5D09-49D4-A0EE-8E94D3AB37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2A24-706D-4E62-A153-A89E1614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287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4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57600"/>
            <a:ext cx="53848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57600"/>
            <a:ext cx="53848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89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9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97" y="2906724"/>
            <a:ext cx="10363200" cy="1362075"/>
          </a:xfrm>
        </p:spPr>
        <p:txBody>
          <a:bodyPr anchor="b"/>
          <a:lstStyle>
            <a:lvl1pPr algn="l">
              <a:defRPr sz="3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597" y="4282127"/>
            <a:ext cx="10363200" cy="1500187"/>
          </a:xfrm>
        </p:spPr>
        <p:txBody>
          <a:bodyPr anchor="t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71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962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962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0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8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6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47048" y="6172200"/>
            <a:ext cx="1219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BD418-C619-478C-8B58-2441F09762DD}" type="slidenum">
              <a:rPr lang="en-US" sz="13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882037"/>
            <a:ext cx="12192000" cy="105592"/>
          </a:xfrm>
          <a:prstGeom prst="rect">
            <a:avLst/>
          </a:prstGeom>
          <a:solidFill>
            <a:srgbClr val="004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10740573" y="6157693"/>
            <a:ext cx="967619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59619"/>
            <a:ext cx="3449629" cy="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0" i="0" u="none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100" b="0" i="0" u="none">
          <a:solidFill>
            <a:schemeClr val="accent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1800">
          <a:solidFill>
            <a:schemeClr val="accent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500">
          <a:solidFill>
            <a:schemeClr val="accent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accent2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accent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accent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accent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YTI2ZDIxYzQtNWNmZi00ZjIwLTkwM2MtYWUxZjE2Yjg5ZTkx%40thread.v2/0?context=%7b%22Tid%22%3a%22f4550169-98d0-48f9-aafe-6973ec2a4453%22%2c%22Oid%22%3a%2299d9e1ad-47fd-448c-bad4-98fcc0963ede%22%7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Huft@state.sd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eno.Koehler@illinois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788700"/>
            <a:ext cx="10972800" cy="98071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333399"/>
                </a:solidFill>
              </a:rPr>
              <a:t>Presentation to the WASHTO Committee on Highway Transport</a:t>
            </a:r>
            <a:br>
              <a:rPr lang="en-US" sz="2400" b="1" dirty="0">
                <a:solidFill>
                  <a:srgbClr val="333399"/>
                </a:solidFill>
              </a:rPr>
            </a:br>
            <a:r>
              <a:rPr lang="en-US" sz="2400" b="1" dirty="0">
                <a:solidFill>
                  <a:srgbClr val="333399"/>
                </a:solidFill>
              </a:rPr>
              <a:t>Denver, CO  October 31, 2023</a:t>
            </a:r>
            <a:br>
              <a:rPr lang="en-US" sz="2400" b="1" dirty="0">
                <a:solidFill>
                  <a:srgbClr val="333399"/>
                </a:solidFill>
              </a:rPr>
            </a:br>
            <a:r>
              <a:rPr lang="en-US" sz="2400" b="1" dirty="0">
                <a:solidFill>
                  <a:srgbClr val="333399"/>
                </a:solidFill>
              </a:rPr>
              <a:t>Dave Huft, SDDOT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9DBF4-0181-47E1-9FE6-ED435F6806E6}"/>
              </a:ext>
            </a:extLst>
          </p:cNvPr>
          <p:cNvSpPr txBox="1"/>
          <p:nvPr/>
        </p:nvSpPr>
        <p:spPr>
          <a:xfrm>
            <a:off x="1003025" y="1026150"/>
            <a:ext cx="10185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AASHTO Committee on System Management and Operations (CTSO)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Subcommittee</a:t>
            </a:r>
            <a:r>
              <a:rPr lang="en-US" sz="3500" dirty="0">
                <a:solidFill>
                  <a:srgbClr val="333399"/>
                </a:solidFill>
                <a:latin typeface="Arial"/>
              </a:rPr>
              <a:t> on Freight Operations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9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879600"/>
            <a:ext cx="9331571" cy="4369297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0161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Mostly supported</a:t>
            </a:r>
          </a:p>
          <a:p>
            <a:r>
              <a:rPr lang="en-US" kern="0" dirty="0"/>
              <a:t>Recognized need for longer declarations</a:t>
            </a:r>
          </a:p>
          <a:p>
            <a:r>
              <a:rPr lang="en-US" kern="0" dirty="0"/>
              <a:t>Some concern about over-extending declaration period</a:t>
            </a:r>
          </a:p>
          <a:p>
            <a:r>
              <a:rPr lang="en-US" kern="0" dirty="0"/>
              <a:t>Some suggested review for longer declarations</a:t>
            </a:r>
          </a:p>
        </p:txBody>
      </p:sp>
    </p:spTree>
    <p:extLst>
      <p:ext uri="{BB962C8B-B14F-4D97-AF65-F5344CB8AC3E}">
        <p14:creationId xmlns:p14="http://schemas.microsoft.com/office/powerpoint/2010/main" val="192263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" y="1066068"/>
            <a:ext cx="9316238" cy="4172682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Strongly supported</a:t>
            </a:r>
          </a:p>
          <a:p>
            <a:r>
              <a:rPr lang="en-US" kern="0" dirty="0"/>
              <a:t>Recognized need for local declarations</a:t>
            </a:r>
          </a:p>
          <a:p>
            <a:r>
              <a:rPr lang="en-US" kern="0" dirty="0"/>
              <a:t>Some concern about potential for abuse</a:t>
            </a:r>
          </a:p>
        </p:txBody>
      </p:sp>
    </p:spTree>
    <p:extLst>
      <p:ext uri="{BB962C8B-B14F-4D97-AF65-F5344CB8AC3E}">
        <p14:creationId xmlns:p14="http://schemas.microsoft.com/office/powerpoint/2010/main" val="88996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739818"/>
            <a:ext cx="9282285" cy="4615272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Mostly supported</a:t>
            </a:r>
          </a:p>
          <a:p>
            <a:r>
              <a:rPr lang="en-US" kern="0" dirty="0"/>
              <a:t>Recognition of driver shortage</a:t>
            </a:r>
          </a:p>
          <a:p>
            <a:r>
              <a:rPr lang="en-US" kern="0" dirty="0"/>
              <a:t>Not necessarily DOT area of responsibility</a:t>
            </a:r>
          </a:p>
          <a:p>
            <a:r>
              <a:rPr lang="en-US" kern="0" dirty="0"/>
              <a:t>Could require administrative effort</a:t>
            </a:r>
          </a:p>
        </p:txBody>
      </p:sp>
    </p:spTree>
    <p:extLst>
      <p:ext uri="{BB962C8B-B14F-4D97-AF65-F5344CB8AC3E}">
        <p14:creationId xmlns:p14="http://schemas.microsoft.com/office/powerpoint/2010/main" val="238541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1124843"/>
            <a:ext cx="9377874" cy="3884820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Mostly supported</a:t>
            </a:r>
          </a:p>
          <a:p>
            <a:r>
              <a:rPr lang="en-US" kern="0" dirty="0"/>
              <a:t>Recognition of driver shortage</a:t>
            </a:r>
          </a:p>
          <a:p>
            <a:r>
              <a:rPr lang="en-US" kern="0" dirty="0"/>
              <a:t>Not necessarily DOT area of responsibility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1612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4290"/>
            <a:ext cx="9347200" cy="4215608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Strongly supported</a:t>
            </a:r>
          </a:p>
          <a:p>
            <a:r>
              <a:rPr lang="en-US" kern="0" dirty="0"/>
              <a:t>Recognition of truck parking shortage</a:t>
            </a:r>
          </a:p>
          <a:p>
            <a:r>
              <a:rPr lang="en-US" kern="0" dirty="0"/>
              <a:t>Some concern whether parking is a public or private responsibility</a:t>
            </a:r>
          </a:p>
          <a:p>
            <a:r>
              <a:rPr lang="en-US" kern="0" dirty="0"/>
              <a:t>Some concern about long-term maintenance</a:t>
            </a:r>
          </a:p>
        </p:txBody>
      </p:sp>
    </p:spTree>
    <p:extLst>
      <p:ext uri="{BB962C8B-B14F-4D97-AF65-F5344CB8AC3E}">
        <p14:creationId xmlns:p14="http://schemas.microsoft.com/office/powerpoint/2010/main" val="277673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4290"/>
            <a:ext cx="9303832" cy="4196048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About half of states said they can build or at least design</a:t>
            </a:r>
          </a:p>
          <a:p>
            <a:r>
              <a:rPr lang="en-US" kern="0" dirty="0"/>
              <a:t>Concern about the length of project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68868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84289"/>
            <a:ext cx="9323754" cy="4306486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Mixed opinion</a:t>
            </a:r>
          </a:p>
          <a:p>
            <a:r>
              <a:rPr lang="en-US" kern="0" dirty="0"/>
              <a:t>Some states are trying</a:t>
            </a:r>
          </a:p>
          <a:p>
            <a:r>
              <a:rPr lang="en-US" kern="0" dirty="0"/>
              <a:t>Not necessarily DOT area of responsibility</a:t>
            </a:r>
          </a:p>
          <a:p>
            <a:r>
              <a:rPr lang="en-US" kern="0" dirty="0"/>
              <a:t>Concerns about administrative load and 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112441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3221"/>
            <a:ext cx="9300308" cy="4117377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Strongly opposed</a:t>
            </a:r>
          </a:p>
          <a:p>
            <a:r>
              <a:rPr lang="en-US" kern="0" dirty="0"/>
              <a:t>Recognition of move to electric vehicles</a:t>
            </a:r>
          </a:p>
          <a:p>
            <a:r>
              <a:rPr lang="en-US" kern="0" dirty="0"/>
              <a:t>Strong concern about effects of load on pavements and bridges</a:t>
            </a:r>
          </a:p>
        </p:txBody>
      </p:sp>
    </p:spTree>
    <p:extLst>
      <p:ext uri="{BB962C8B-B14F-4D97-AF65-F5344CB8AC3E}">
        <p14:creationId xmlns:p14="http://schemas.microsoft.com/office/powerpoint/2010/main" val="96864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1034145"/>
            <a:ext cx="9248089" cy="4124009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Mixed opinion</a:t>
            </a:r>
          </a:p>
          <a:p>
            <a:r>
              <a:rPr lang="en-US" kern="0" dirty="0"/>
              <a:t>Some states already allow</a:t>
            </a:r>
          </a:p>
          <a:p>
            <a:r>
              <a:rPr lang="en-US" kern="0" dirty="0"/>
              <a:t>Some concern about effects of load on pavements and bridges</a:t>
            </a:r>
          </a:p>
          <a:p>
            <a:r>
              <a:rPr lang="en-US" kern="0" dirty="0"/>
              <a:t>Mixed understanding of ESALs</a:t>
            </a:r>
          </a:p>
          <a:p>
            <a:r>
              <a:rPr lang="en-US" kern="0" dirty="0"/>
              <a:t>Concerns about non-uniformity among states </a:t>
            </a:r>
          </a:p>
        </p:txBody>
      </p:sp>
    </p:spTree>
    <p:extLst>
      <p:ext uri="{BB962C8B-B14F-4D97-AF65-F5344CB8AC3E}">
        <p14:creationId xmlns:p14="http://schemas.microsoft.com/office/powerpoint/2010/main" val="280617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9" y="1073221"/>
            <a:ext cx="9338678" cy="4165529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More “No” than “Yes”</a:t>
            </a:r>
          </a:p>
          <a:p>
            <a:r>
              <a:rPr lang="en-US" kern="0" dirty="0"/>
              <a:t>Some states already allow</a:t>
            </a:r>
          </a:p>
          <a:p>
            <a:r>
              <a:rPr lang="en-US" kern="0" dirty="0"/>
              <a:t>Concerns about permitting and reporting burden</a:t>
            </a:r>
          </a:p>
        </p:txBody>
      </p:sp>
    </p:spTree>
    <p:extLst>
      <p:ext uri="{BB962C8B-B14F-4D97-AF65-F5344CB8AC3E}">
        <p14:creationId xmlns:p14="http://schemas.microsoft.com/office/powerpoint/2010/main" val="18261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ECCB-44EE-A59C-5141-9F6A3847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AFAC0-AC24-B3CE-061E-DBC90DD9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925"/>
            <a:ext cx="10972800" cy="3962400"/>
          </a:xfrm>
        </p:spPr>
        <p:txBody>
          <a:bodyPr/>
          <a:lstStyle/>
          <a:p>
            <a:r>
              <a:rPr lang="en-US" dirty="0"/>
              <a:t>AASHTO CTSO Annual Meeting</a:t>
            </a:r>
          </a:p>
          <a:p>
            <a:r>
              <a:rPr lang="en-US" dirty="0"/>
              <a:t>Traffic Operations Manual</a:t>
            </a:r>
          </a:p>
          <a:p>
            <a:r>
              <a:rPr lang="en-US" dirty="0"/>
              <a:t>Issues Related to Emergency Movements</a:t>
            </a:r>
          </a:p>
          <a:p>
            <a:pPr lvl="1"/>
            <a:r>
              <a:rPr lang="en-US" dirty="0"/>
              <a:t>FMCSA Final Rule on Declared Emergency Safety Regulation Waivers</a:t>
            </a:r>
          </a:p>
          <a:p>
            <a:pPr lvl="1"/>
            <a:r>
              <a:rPr lang="en-US" dirty="0"/>
              <a:t>Emergency Movement of Divisible Overweight Loads</a:t>
            </a:r>
          </a:p>
          <a:p>
            <a:pPr lvl="1"/>
            <a:r>
              <a:rPr lang="en-US" dirty="0"/>
              <a:t>Memorandum of Understanding to Establish Common Weight Allowances </a:t>
            </a:r>
          </a:p>
          <a:p>
            <a:r>
              <a:rPr lang="en-US" dirty="0"/>
              <a:t>2023 Legislative Proposal Survey</a:t>
            </a:r>
          </a:p>
          <a:p>
            <a:r>
              <a:rPr lang="en-US" dirty="0"/>
              <a:t>NCHRP Projects</a:t>
            </a:r>
          </a:p>
          <a:p>
            <a:r>
              <a:rPr lang="en-US" dirty="0"/>
              <a:t>2024 SC&amp;RA Specialized Transportation Symposium February 20-22, 2024</a:t>
            </a:r>
          </a:p>
          <a:p>
            <a:r>
              <a:rPr lang="en-US" dirty="0"/>
              <a:t>CTSO Subcommittee on Freight Operations Web Meeting November 14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225213" y="6157913"/>
            <a:ext cx="966787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9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" y="1073221"/>
            <a:ext cx="9329030" cy="4452256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Mostly opposed</a:t>
            </a:r>
          </a:p>
          <a:p>
            <a:r>
              <a:rPr lang="en-US" kern="0" dirty="0"/>
              <a:t>Definition of agricultural products far to broad, especially “processed”</a:t>
            </a:r>
          </a:p>
          <a:p>
            <a:r>
              <a:rPr lang="en-US" kern="0" dirty="0"/>
              <a:t>Concern about determining haul distance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45995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03733"/>
            <a:ext cx="9290432" cy="3962400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Not in SHIP-IT (separate)</a:t>
            </a:r>
          </a:p>
          <a:p>
            <a:r>
              <a:rPr lang="en-US" kern="0" dirty="0"/>
              <a:t>Most states do not grant allowances</a:t>
            </a:r>
          </a:p>
          <a:p>
            <a:r>
              <a:rPr lang="en-US" kern="0" dirty="0"/>
              <a:t>Many feel existing weight tolerances accommodate</a:t>
            </a:r>
          </a:p>
          <a:p>
            <a:r>
              <a:rPr lang="en-US" kern="0" dirty="0"/>
              <a:t>Concerns about effects of load on pavements and bridges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03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D3DB1-C6CF-70C2-C46F-9ABAE6A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6" y="1234586"/>
            <a:ext cx="9350851" cy="4118952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8F6F81A-302A-C961-5C81-C5597C2D4DEA}"/>
              </a:ext>
            </a:extLst>
          </p:cNvPr>
          <p:cNvSpPr txBox="1">
            <a:spLocks/>
          </p:cNvSpPr>
          <p:nvPr/>
        </p:nvSpPr>
        <p:spPr>
          <a:xfrm>
            <a:off x="8026400" y="1619250"/>
            <a:ext cx="4165600" cy="39624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 b="0" i="0" u="none">
                <a:solidFill>
                  <a:schemeClr val="accent2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1800">
                <a:solidFill>
                  <a:schemeClr val="accent2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>
                <a:solidFill>
                  <a:schemeClr val="accent2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333399"/>
                </a:solidFill>
              </a:rPr>
              <a:t>Comments</a:t>
            </a:r>
          </a:p>
          <a:p>
            <a:r>
              <a:rPr lang="en-US" kern="0" dirty="0"/>
              <a:t>Strongly opposed</a:t>
            </a:r>
          </a:p>
          <a:p>
            <a:r>
              <a:rPr lang="en-US" kern="0" dirty="0"/>
              <a:t>Many feel existing weight tolerances accommodate</a:t>
            </a:r>
          </a:p>
          <a:p>
            <a:r>
              <a:rPr lang="en-US" kern="0" dirty="0"/>
              <a:t>Concerns about effects of load on pavements and bridges</a:t>
            </a:r>
          </a:p>
          <a:p>
            <a:r>
              <a:rPr lang="en-US" kern="0" dirty="0"/>
              <a:t>Some concern about broad range of commodities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45901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C0774-3849-1385-81BD-7885C221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Specialized Transportation Symposium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4E33C-7229-9405-75D7-27BECC2DBD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Specialized Carriers &amp; Rigging Association</a:t>
            </a:r>
          </a:p>
          <a:p>
            <a:r>
              <a:rPr lang="en-US" sz="2400" dirty="0"/>
              <a:t>AASHTO Freight Operations Subcommittee</a:t>
            </a:r>
          </a:p>
          <a:p>
            <a:r>
              <a:rPr lang="en-US" sz="2400" dirty="0"/>
              <a:t>Regional Highway Transport Committees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447E5-2797-0818-739C-D71A8B68C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Westin Gallery, Houston TX</a:t>
            </a:r>
          </a:p>
          <a:p>
            <a:r>
              <a:rPr lang="en-US" sz="2400" dirty="0"/>
              <a:t>February 20 – 22, 2024</a:t>
            </a:r>
          </a:p>
        </p:txBody>
      </p:sp>
      <p:pic>
        <p:nvPicPr>
          <p:cNvPr id="4098" name="Picture 2" descr="SC&amp;RA – XLProjects.net">
            <a:extLst>
              <a:ext uri="{FF2B5EF4-FFF2-40B4-BE49-F238E27FC236}">
                <a16:creationId xmlns:a16="http://schemas.microsoft.com/office/drawing/2014/main" id="{FB7E3EF8-3B0A-4238-86F5-C566E3ABF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596"/>
          <a:stretch/>
        </p:blipFill>
        <p:spPr bwMode="auto">
          <a:xfrm>
            <a:off x="9406217" y="3256645"/>
            <a:ext cx="2514712" cy="2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04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91B1-2EFC-3924-B1A8-03F99377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 Operations Subcommittee Web Meeting</a:t>
            </a:r>
            <a:br>
              <a:rPr lang="en-US" dirty="0"/>
            </a:br>
            <a:r>
              <a:rPr lang="en-US" dirty="0"/>
              <a:t>November 14, 12:00 – 1:30 Mountain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FF24-6E57-6A99-35B1-AFB681FF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Operating Remarks</a:t>
            </a:r>
          </a:p>
          <a:p>
            <a:r>
              <a:rPr lang="en-US" dirty="0"/>
              <a:t>FHWA Briefing</a:t>
            </a:r>
          </a:p>
          <a:p>
            <a:r>
              <a:rPr lang="en-US" dirty="0"/>
              <a:t>AASHTO and TOM Updates</a:t>
            </a:r>
          </a:p>
          <a:p>
            <a:r>
              <a:rPr lang="en-US" dirty="0"/>
              <a:t>Permitting of Emergency Loads</a:t>
            </a:r>
          </a:p>
          <a:p>
            <a:pPr lvl="1"/>
            <a:r>
              <a:rPr lang="en-US" dirty="0"/>
              <a:t>FMCSA Final Rule</a:t>
            </a:r>
          </a:p>
          <a:p>
            <a:pPr lvl="1"/>
            <a:r>
              <a:rPr lang="en-US" dirty="0"/>
              <a:t>Federal Legislation to Authorize Governors to issue Emergency Declarations</a:t>
            </a:r>
          </a:p>
          <a:p>
            <a:pPr lvl="1"/>
            <a:r>
              <a:rPr lang="en-US" dirty="0"/>
              <a:t>Regional Memoranda of Understanding on Emergency Weight Limits</a:t>
            </a:r>
          </a:p>
          <a:p>
            <a:r>
              <a:rPr lang="en-US" dirty="0"/>
              <a:t>2024 Specialized Transportation Symposium agenda planning**</a:t>
            </a:r>
          </a:p>
          <a:p>
            <a:r>
              <a:rPr lang="en-US" dirty="0"/>
              <a:t>Q&amp;A Roundtable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21149-8691-8A9E-7CD9-BB1529061E43}"/>
              </a:ext>
            </a:extLst>
          </p:cNvPr>
          <p:cNvSpPr txBox="1"/>
          <p:nvPr/>
        </p:nvSpPr>
        <p:spPr>
          <a:xfrm>
            <a:off x="7557476" y="5257800"/>
            <a:ext cx="4353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6264A7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hlinkClick r:id="rId3"/>
              </a:rPr>
              <a:t>Click here to join the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66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1687"/>
          </a:xfrm>
        </p:spPr>
        <p:txBody>
          <a:bodyPr/>
          <a:lstStyle/>
          <a:p>
            <a:r>
              <a:rPr lang="en-US" dirty="0"/>
              <a:t>NCHRP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5850"/>
            <a:ext cx="5384800" cy="3962400"/>
          </a:xfrm>
        </p:spPr>
        <p:txBody>
          <a:bodyPr/>
          <a:lstStyle/>
          <a:p>
            <a:r>
              <a:rPr lang="en-US" sz="2000" dirty="0"/>
              <a:t>NCHRP 08-139:  Methods to Prevent Bridge Strikes by Trucks/Bridge Strike Challenges, Prevention, Mitigation Strategies and Best Practices</a:t>
            </a:r>
          </a:p>
          <a:p>
            <a:r>
              <a:rPr lang="en-US" sz="2000" dirty="0"/>
              <a:t>NCHRP 23-25:  Interstate Information Sharing of State Truck Regulatory Requirements</a:t>
            </a:r>
          </a:p>
          <a:p>
            <a:pPr lvl="0"/>
            <a:r>
              <a:rPr lang="en-US" sz="2000" dirty="0"/>
              <a:t>NCHRP 20-05: Synthesis Topic 51-12 Night and Weekend Movement of OS/OW Loads </a:t>
            </a:r>
          </a:p>
          <a:p>
            <a:pPr lvl="0"/>
            <a:r>
              <a:rPr lang="en-US" sz="2000" dirty="0"/>
              <a:t>NCHRP 23-13(03): Guidance for State DOTs on Truck Rest and Service Areas for Critical Supply Chain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5850"/>
            <a:ext cx="5384800" cy="3962400"/>
          </a:xfrm>
        </p:spPr>
        <p:txBody>
          <a:bodyPr/>
          <a:lstStyle/>
          <a:p>
            <a:r>
              <a:rPr lang="en-US" sz="2000" dirty="0"/>
              <a:t>NCHRP 23-13(05): Relaxation of Truck Weight Restrictions for Emergency Deliveries</a:t>
            </a:r>
          </a:p>
          <a:p>
            <a:r>
              <a:rPr lang="en-US" sz="2000" dirty="0"/>
              <a:t>NCHRP 08-140:  National Design and Interoperability Standards for Truck Parking Information Management Systems</a:t>
            </a:r>
          </a:p>
          <a:p>
            <a:r>
              <a:rPr lang="en-US" sz="2000" dirty="0"/>
              <a:t>NCHRP 08-141: Guidance for Local Truck Parking Regulations </a:t>
            </a:r>
          </a:p>
          <a:p>
            <a:r>
              <a:rPr lang="en-US" sz="2000" dirty="0"/>
              <a:t>NCHRP 20-05: Synthesis Topic 54-13 Truck Escape Ramp Design and Operation</a:t>
            </a:r>
          </a:p>
          <a:p>
            <a:r>
              <a:rPr lang="en-US" sz="2000" dirty="0"/>
              <a:t>NCHRP 17-121: Using Advanced Technologies to Reduce Commercial Motor Vehicle Crashes in Work Zones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63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29B9F-9673-4379-9DF6-0189FE461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A0B52-151D-4199-8DCD-5F1A30DA1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537480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Contact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Dave Huft, Co-Chair</a:t>
            </a:r>
          </a:p>
          <a:p>
            <a:pPr marL="0" indent="0">
              <a:buNone/>
            </a:pP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Dave.Huft@state.sd.us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Geno Koehler, ILDOT, Co-Chair</a:t>
            </a:r>
          </a:p>
          <a:p>
            <a:pPr marL="0" indent="0">
              <a:buNone/>
            </a:pP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Geno.Koehler@illinois.gov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6703D3-3F60-4970-98FB-20685054AC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062" y="1092201"/>
            <a:ext cx="5798178" cy="451540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000" dirty="0"/>
              <a:t>AASHTO CTSO Annual Meeting August 27 – September 1, 2023 Orlando, FL</a:t>
            </a:r>
            <a:br>
              <a:rPr lang="en-US" sz="4000" dirty="0"/>
            </a:br>
            <a:br>
              <a:rPr lang="en-US" sz="4000" dirty="0"/>
            </a:br>
            <a:r>
              <a:rPr lang="en-US" sz="4000" cap="small" dirty="0"/>
              <a:t>Did Not Happen</a:t>
            </a:r>
            <a:endParaRPr lang="en-US" sz="3500" cap="small" dirty="0"/>
          </a:p>
        </p:txBody>
      </p:sp>
      <p:pic>
        <p:nvPicPr>
          <p:cNvPr id="2050" name="Picture 2" descr="Hurricane Idalia makes landfall on Florida's west coast as a dangerous  Category 3 storm | WLRN">
            <a:extLst>
              <a:ext uri="{FF2B5EF4-FFF2-40B4-BE49-F238E27FC236}">
                <a16:creationId xmlns:a16="http://schemas.microsoft.com/office/drawing/2014/main" id="{BCE21DAC-0EE1-F601-E66F-66C204E4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52" y="224057"/>
            <a:ext cx="4515408" cy="45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38AF6-C5E9-3D44-3C3F-CDFA43F1A387}"/>
              </a:ext>
            </a:extLst>
          </p:cNvPr>
          <p:cNvSpPr txBox="1"/>
          <p:nvPr/>
        </p:nvSpPr>
        <p:spPr>
          <a:xfrm>
            <a:off x="7856576" y="4848415"/>
            <a:ext cx="382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Hurricane</a:t>
            </a:r>
            <a:r>
              <a:rPr lang="en-US" dirty="0"/>
              <a:t> </a:t>
            </a:r>
            <a:r>
              <a:rPr lang="en-US" sz="3300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Idalia</a:t>
            </a:r>
          </a:p>
        </p:txBody>
      </p:sp>
    </p:spTree>
    <p:extLst>
      <p:ext uri="{BB962C8B-B14F-4D97-AF65-F5344CB8AC3E}">
        <p14:creationId xmlns:p14="http://schemas.microsoft.com/office/powerpoint/2010/main" val="273776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4C71-3653-4036-5BB0-5F562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1842"/>
          </a:xfrm>
        </p:spPr>
        <p:txBody>
          <a:bodyPr/>
          <a:lstStyle/>
          <a:p>
            <a:pPr algn="l"/>
            <a:r>
              <a:rPr lang="en-US" dirty="0"/>
              <a:t>AASHTO Traffic Operations Manual</a:t>
            </a:r>
          </a:p>
        </p:txBody>
      </p:sp>
      <p:pic>
        <p:nvPicPr>
          <p:cNvPr id="1030" name="Picture 6" descr="AASHTO Transportation Operations Manual">
            <a:extLst>
              <a:ext uri="{FF2B5EF4-FFF2-40B4-BE49-F238E27FC236}">
                <a16:creationId xmlns:a16="http://schemas.microsoft.com/office/drawing/2014/main" id="{132BCC8F-7410-77EF-1D31-E2329968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25" y="-1"/>
            <a:ext cx="4088375" cy="52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10D7AB-1588-A284-FDF1-EB3ACFB8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5840"/>
            <a:ext cx="10972800" cy="4702170"/>
          </a:xfrm>
        </p:spPr>
        <p:txBody>
          <a:bodyPr/>
          <a:lstStyle/>
          <a:p>
            <a:r>
              <a:rPr lang="en-US" dirty="0"/>
              <a:t>First Edition published May 2023</a:t>
            </a:r>
          </a:p>
          <a:p>
            <a:r>
              <a:rPr lang="en-US" dirty="0"/>
              <a:t>Electronic only</a:t>
            </a:r>
          </a:p>
          <a:p>
            <a:r>
              <a:rPr lang="en-US" dirty="0"/>
              <a:t>30 chapters, ~640 pages</a:t>
            </a:r>
          </a:p>
          <a:p>
            <a:r>
              <a:rPr lang="en-US" dirty="0"/>
              <a:t>6 Sections: “All Things TSMO”</a:t>
            </a:r>
          </a:p>
          <a:p>
            <a:pPr lvl="1"/>
            <a:r>
              <a:rPr lang="en-US" dirty="0"/>
              <a:t>A: Introduction</a:t>
            </a:r>
          </a:p>
          <a:p>
            <a:pPr lvl="1"/>
            <a:r>
              <a:rPr lang="en-US" dirty="0"/>
              <a:t>B: TSMO Concepts and Context</a:t>
            </a:r>
          </a:p>
          <a:p>
            <a:pPr lvl="1"/>
            <a:r>
              <a:rPr lang="en-US" dirty="0"/>
              <a:t>C: TSMO Program Development &amp; Management</a:t>
            </a:r>
          </a:p>
          <a:p>
            <a:pPr lvl="1"/>
            <a:r>
              <a:rPr lang="en-US" dirty="0"/>
              <a:t>D: Project Development</a:t>
            </a:r>
          </a:p>
          <a:p>
            <a:pPr lvl="1"/>
            <a:r>
              <a:rPr lang="en-US" dirty="0"/>
              <a:t>E: Tactical Elements</a:t>
            </a:r>
          </a:p>
          <a:p>
            <a:pPr lvl="1"/>
            <a:r>
              <a:rPr lang="en-US" dirty="0"/>
              <a:t>F: Industry &amp; Technology Trends</a:t>
            </a:r>
          </a:p>
          <a:p>
            <a:r>
              <a:rPr lang="en-US" dirty="0"/>
              <a:t>Overseen by TOM Technical Committee</a:t>
            </a:r>
            <a:br>
              <a:rPr lang="en-US" dirty="0"/>
            </a:br>
            <a:r>
              <a:rPr lang="en-US" dirty="0"/>
              <a:t>(revisions, updates, marketing, etc.) (Dave Huft a member)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4C71-3653-4036-5BB0-5F562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1522"/>
          </a:xfrm>
        </p:spPr>
        <p:txBody>
          <a:bodyPr/>
          <a:lstStyle/>
          <a:p>
            <a:pPr algn="l"/>
            <a:r>
              <a:rPr lang="en-US" dirty="0"/>
              <a:t>AASHTO Traffic Operations Manual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2539E8-B729-429F-AAE2-F8D8A623D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382563"/>
              </p:ext>
            </p:extLst>
          </p:nvPr>
        </p:nvGraphicFramePr>
        <p:xfrm>
          <a:off x="167640" y="1844100"/>
          <a:ext cx="8296227" cy="344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941">
                  <a:extLst>
                    <a:ext uri="{9D8B030D-6E8A-4147-A177-3AD203B41FA5}">
                      <a16:colId xmlns:a16="http://schemas.microsoft.com/office/drawing/2014/main" val="2913053322"/>
                    </a:ext>
                  </a:extLst>
                </a:gridCol>
                <a:gridCol w="7824286">
                  <a:extLst>
                    <a:ext uri="{9D8B030D-6E8A-4147-A177-3AD203B41FA5}">
                      <a16:colId xmlns:a16="http://schemas.microsoft.com/office/drawing/2014/main" val="2536779292"/>
                    </a:ext>
                  </a:extLst>
                </a:gridCol>
              </a:tblGrid>
              <a:tr h="1063361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TOM Chapters Review Focus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Subcommittee on Freight Operations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7305" marR="2730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454330"/>
                  </a:ext>
                </a:extLst>
              </a:tr>
              <a:tr h="3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3597833959"/>
                  </a:ext>
                </a:extLst>
              </a:tr>
              <a:tr h="3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TSMO Concepts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2021831333"/>
                  </a:ext>
                </a:extLst>
              </a:tr>
              <a:tr h="3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TSMO in the Transportation Agency Context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770337850"/>
                  </a:ext>
                </a:extLst>
              </a:tr>
              <a:tr h="3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Agency Readiness to Advance TSMO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298048957"/>
                  </a:ext>
                </a:extLst>
              </a:tr>
              <a:tr h="41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Freight Operations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2639888953"/>
                  </a:ext>
                </a:extLst>
              </a:tr>
              <a:tr h="3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Technology Trends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895" marR="48895" marT="6985" marB="6985" anchor="b"/>
                </a:tc>
                <a:extLst>
                  <a:ext uri="{0D108BD9-81ED-4DB2-BD59-A6C34878D82A}">
                    <a16:rowId xmlns:a16="http://schemas.microsoft.com/office/drawing/2014/main" val="2762859360"/>
                  </a:ext>
                </a:extLst>
              </a:tr>
            </a:tbl>
          </a:graphicData>
        </a:graphic>
      </p:graphicFrame>
      <p:pic>
        <p:nvPicPr>
          <p:cNvPr id="1030" name="Picture 6" descr="AASHTO Transportation Operations Manual">
            <a:extLst>
              <a:ext uri="{FF2B5EF4-FFF2-40B4-BE49-F238E27FC236}">
                <a16:creationId xmlns:a16="http://schemas.microsoft.com/office/drawing/2014/main" id="{132BCC8F-7410-77EF-1D31-E2329968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25" y="-1"/>
            <a:ext cx="4088375" cy="52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verweight charge dismissed lack evidence ohio">
            <a:extLst>
              <a:ext uri="{FF2B5EF4-FFF2-40B4-BE49-F238E27FC236}">
                <a16:creationId xmlns:a16="http://schemas.microsoft.com/office/drawing/2014/main" id="{FCC58899-5797-59E2-C60D-8278EEA3A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9"/>
          <a:stretch/>
        </p:blipFill>
        <p:spPr bwMode="auto">
          <a:xfrm flipH="1">
            <a:off x="9540240" y="0"/>
            <a:ext cx="2651760" cy="27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C5FC3F-AABC-FABA-1467-1569704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Issues Related to Emergency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6DB5-16E2-DB6B-5DF0-B0709939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211002"/>
          </a:xfrm>
        </p:spPr>
        <p:txBody>
          <a:bodyPr/>
          <a:lstStyle/>
          <a:p>
            <a:r>
              <a:rPr lang="en-US" dirty="0"/>
              <a:t>Final Rule on Declared Emergency Safety Regulation Waivers</a:t>
            </a:r>
          </a:p>
          <a:p>
            <a:pPr lvl="1"/>
            <a:r>
              <a:rPr lang="en-US" dirty="0"/>
              <a:t>FMCSA published October 13</a:t>
            </a:r>
          </a:p>
          <a:p>
            <a:pPr lvl="1"/>
            <a:r>
              <a:rPr lang="en-US" dirty="0"/>
              <a:t>Limits Governor-declared emergencies</a:t>
            </a:r>
          </a:p>
          <a:p>
            <a:pPr lvl="2"/>
            <a:r>
              <a:rPr lang="en-US" dirty="0"/>
              <a:t>Reduces maximum duration from 30 days to 14; only FMCSA can extend</a:t>
            </a:r>
          </a:p>
          <a:p>
            <a:pPr lvl="2"/>
            <a:r>
              <a:rPr lang="en-US" dirty="0"/>
              <a:t>Exempts only Hours of Service provisions, not other safety provisions</a:t>
            </a:r>
          </a:p>
          <a:p>
            <a:pPr lvl="1"/>
            <a:r>
              <a:rPr lang="en-US" dirty="0"/>
              <a:t>Comments due by November 13</a:t>
            </a:r>
          </a:p>
          <a:p>
            <a:r>
              <a:rPr lang="en-US" dirty="0"/>
              <a:t>Emergency Movement of Divisible Overweight Loads on Interstate Highways</a:t>
            </a:r>
          </a:p>
          <a:p>
            <a:pPr lvl="1"/>
            <a:r>
              <a:rPr lang="en-US" dirty="0"/>
              <a:t>Freight Operations Subcommittee supports allowing Governors to declare emergencies to trigger the Stafford Act</a:t>
            </a:r>
          </a:p>
          <a:p>
            <a:pPr lvl="1"/>
            <a:r>
              <a:rPr lang="en-US" dirty="0"/>
              <a:t>Also supports expanding emergency definition beyond natural disasters</a:t>
            </a:r>
          </a:p>
          <a:p>
            <a:pPr lvl="1"/>
            <a:r>
              <a:rPr lang="en-US" dirty="0"/>
              <a:t>No legislation</a:t>
            </a:r>
          </a:p>
        </p:txBody>
      </p:sp>
    </p:spTree>
    <p:extLst>
      <p:ext uri="{BB962C8B-B14F-4D97-AF65-F5344CB8AC3E}">
        <p14:creationId xmlns:p14="http://schemas.microsoft.com/office/powerpoint/2010/main" val="393006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FC3F-AABC-FABA-1467-1569704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Related to Emergency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6DB5-16E2-DB6B-5DF0-B0709939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3962400"/>
          </a:xfrm>
        </p:spPr>
        <p:txBody>
          <a:bodyPr/>
          <a:lstStyle/>
          <a:p>
            <a:r>
              <a:rPr lang="en-US" dirty="0"/>
              <a:t>Memorandum of Understanding to Establish Common Weight Allowance</a:t>
            </a:r>
          </a:p>
          <a:p>
            <a:pPr lvl="1"/>
            <a:r>
              <a:rPr lang="en-US" dirty="0"/>
              <a:t>Mid America Association of State Transportation Officials (MAASTO) MOU</a:t>
            </a:r>
          </a:p>
          <a:p>
            <a:pPr lvl="2"/>
            <a:r>
              <a:rPr lang="en-US" dirty="0"/>
              <a:t>Adopted late 2021</a:t>
            </a:r>
          </a:p>
          <a:p>
            <a:pPr lvl="2"/>
            <a:r>
              <a:rPr lang="en-US" dirty="0"/>
              <a:t>Allows 10% allowance for overweight divisible loads on Interstate highways in all states during declared emergencies</a:t>
            </a:r>
          </a:p>
          <a:p>
            <a:pPr lvl="1"/>
            <a:r>
              <a:rPr lang="en-US" dirty="0"/>
              <a:t>The Eastern Transportation Coalition is working to adopt in the northeast (NASTO) and southeast (SASHTO) regions</a:t>
            </a:r>
          </a:p>
          <a:p>
            <a:pPr lvl="1"/>
            <a:r>
              <a:rPr lang="en-US" dirty="0"/>
              <a:t>WASHTO needs to pursue a similar agreement</a:t>
            </a:r>
          </a:p>
          <a:p>
            <a:pPr lvl="2"/>
            <a:r>
              <a:rPr lang="en-US" dirty="0"/>
              <a:t>Largest number of states</a:t>
            </a:r>
          </a:p>
          <a:p>
            <a:pPr lvl="2"/>
            <a:r>
              <a:rPr lang="en-US" dirty="0"/>
              <a:t>Largest geographic area</a:t>
            </a:r>
          </a:p>
          <a:p>
            <a:pPr lvl="2"/>
            <a:r>
              <a:rPr lang="en-US" dirty="0"/>
              <a:t>Clear benefit to industry and states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3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3EFA-66CD-AF33-894C-C7C6C5C5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97" y="711200"/>
            <a:ext cx="2823680" cy="355759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33399"/>
                </a:solidFill>
              </a:rPr>
              <a:t>Freight Operations Subcommittee Legislative Proposal Survey 2023</a:t>
            </a:r>
            <a:br>
              <a:rPr lang="en-US" dirty="0">
                <a:solidFill>
                  <a:srgbClr val="333399"/>
                </a:solidFill>
              </a:rPr>
            </a:b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42D157-E363-92B9-7941-7401F07D6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SHIP-IT ACT</a:t>
            </a:r>
          </a:p>
          <a:p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94BBF-96B9-9217-8CD6-5EACF738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61925"/>
            <a:ext cx="8417028" cy="56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145A3-0415-8098-917F-C6DBDC0A0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52715"/>
            <a:ext cx="9308124" cy="462811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3F82E1-D8CB-946F-2DF4-663D42C6C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400" y="1590675"/>
            <a:ext cx="41656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33399"/>
                </a:solidFill>
              </a:rPr>
              <a:t>Comments</a:t>
            </a:r>
          </a:p>
          <a:p>
            <a:r>
              <a:rPr lang="en-US" sz="2400" dirty="0">
                <a:solidFill>
                  <a:srgbClr val="333399"/>
                </a:solidFill>
              </a:rPr>
              <a:t>Strongly supported</a:t>
            </a:r>
          </a:p>
          <a:p>
            <a:r>
              <a:rPr lang="en-US" sz="2400" dirty="0">
                <a:solidFill>
                  <a:srgbClr val="333399"/>
                </a:solidFill>
              </a:rPr>
              <a:t>Expect quicker decisions</a:t>
            </a:r>
          </a:p>
          <a:p>
            <a:r>
              <a:rPr lang="en-US" sz="2400" dirty="0">
                <a:solidFill>
                  <a:srgbClr val="333399"/>
                </a:solidFill>
              </a:rPr>
              <a:t>States want to retain authority to issue permits</a:t>
            </a:r>
          </a:p>
        </p:txBody>
      </p:sp>
    </p:spTree>
    <p:extLst>
      <p:ext uri="{BB962C8B-B14F-4D97-AF65-F5344CB8AC3E}">
        <p14:creationId xmlns:p14="http://schemas.microsoft.com/office/powerpoint/2010/main" val="897237903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864F2A9DE9947918602EA03599E9E" ma:contentTypeVersion="15" ma:contentTypeDescription="Create a new document." ma:contentTypeScope="" ma:versionID="6b90c7aa9a7d2655ab2bc4fbf6c6fb3e">
  <xsd:schema xmlns:xsd="http://www.w3.org/2001/XMLSchema" xmlns:xs="http://www.w3.org/2001/XMLSchema" xmlns:p="http://schemas.microsoft.com/office/2006/metadata/properties" xmlns:ns3="12436633-8f3e-4cbc-9542-2efb3cd9b613" xmlns:ns4="bf35fcf0-e320-4ce0-b7ba-dc0d47f84acb" targetNamespace="http://schemas.microsoft.com/office/2006/metadata/properties" ma:root="true" ma:fieldsID="7fc552d6fbb0444adc0204a86fa57361" ns3:_="" ns4:_="">
    <xsd:import namespace="12436633-8f3e-4cbc-9542-2efb3cd9b613"/>
    <xsd:import namespace="bf35fcf0-e320-4ce0-b7ba-dc0d47f84a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36633-8f3e-4cbc-9542-2efb3cd9b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5fcf0-e320-4ce0-b7ba-dc0d47f84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436633-8f3e-4cbc-9542-2efb3cd9b613" xsi:nil="true"/>
  </documentManagement>
</p:properties>
</file>

<file path=customXml/itemProps1.xml><?xml version="1.0" encoding="utf-8"?>
<ds:datastoreItem xmlns:ds="http://schemas.openxmlformats.org/officeDocument/2006/customXml" ds:itemID="{35081B56-FF73-4803-848B-EB9A05AFDA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D73ED-FF9D-4F67-8D73-C24163EA9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36633-8f3e-4cbc-9542-2efb3cd9b613"/>
    <ds:schemaRef ds:uri="bf35fcf0-e320-4ce0-b7ba-dc0d47f84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C37D08-0887-4AE3-8AE1-E29929B54CE0}">
  <ds:schemaRefs>
    <ds:schemaRef ds:uri="bf35fcf0-e320-4ce0-b7ba-dc0d47f84acb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2436633-8f3e-4cbc-9542-2efb3cd9b61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8467</TotalTime>
  <Words>990</Words>
  <Application>Microsoft Office PowerPoint</Application>
  <PresentationFormat>Widescreen</PresentationFormat>
  <Paragraphs>178</Paragraphs>
  <Slides>26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 Semibold</vt:lpstr>
      <vt:lpstr>Times New Roman</vt:lpstr>
      <vt:lpstr>Wingdings</vt:lpstr>
      <vt:lpstr>6_Default Design</vt:lpstr>
      <vt:lpstr>Presentation to the WASHTO Committee on Highway Transport Denver, CO  October 31, 2023 Dave Huft, SDDOT</vt:lpstr>
      <vt:lpstr>Presentation Outline</vt:lpstr>
      <vt:lpstr>AASHTO CTSO Annual Meeting August 27 – September 1, 2023 Orlando, FL  Did Not Happen</vt:lpstr>
      <vt:lpstr>AASHTO Traffic Operations Manual</vt:lpstr>
      <vt:lpstr>AASHTO Traffic Operations Manual</vt:lpstr>
      <vt:lpstr>Issues Related to Emergency Movements</vt:lpstr>
      <vt:lpstr>Issues Related to Emergency Movements</vt:lpstr>
      <vt:lpstr>Freight Operations Subcommittee Legislative Proposal Survey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Specialized Transportation Symposium</vt:lpstr>
      <vt:lpstr>Freight Operations Subcommittee Web Meeting November 14, 12:00 – 1:30 Mountain Time</vt:lpstr>
      <vt:lpstr>NCHRP Research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2021</dc:title>
  <dc:creator>Thomas Kern</dc:creator>
  <cp:lastModifiedBy>Dave Huft</cp:lastModifiedBy>
  <cp:revision>158</cp:revision>
  <cp:lastPrinted>2023-02-23T18:18:04Z</cp:lastPrinted>
  <dcterms:created xsi:type="dcterms:W3CDTF">2021-02-11T14:03:05Z</dcterms:created>
  <dcterms:modified xsi:type="dcterms:W3CDTF">2023-10-30T15:36:58Z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0x010100467864F2A9DE9947918602EA03599E9E</vt:lpwstr>
  </property>
</Properties>
</file>